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436" r:id="rId4"/>
    <p:sldId id="461" r:id="rId5"/>
    <p:sldId id="472" r:id="rId6"/>
    <p:sldId id="369" r:id="rId7"/>
    <p:sldId id="405" r:id="rId8"/>
    <p:sldId id="378" r:id="rId9"/>
    <p:sldId id="401" r:id="rId10"/>
    <p:sldId id="400" r:id="rId11"/>
    <p:sldId id="402" r:id="rId12"/>
    <p:sldId id="403" r:id="rId13"/>
    <p:sldId id="420" r:id="rId14"/>
    <p:sldId id="406" r:id="rId15"/>
    <p:sldId id="370" r:id="rId16"/>
    <p:sldId id="408" r:id="rId17"/>
    <p:sldId id="425" r:id="rId18"/>
    <p:sldId id="373" r:id="rId19"/>
    <p:sldId id="452" r:id="rId20"/>
    <p:sldId id="440" r:id="rId21"/>
    <p:sldId id="455" r:id="rId22"/>
    <p:sldId id="473" r:id="rId23"/>
    <p:sldId id="474" r:id="rId24"/>
    <p:sldId id="442" r:id="rId25"/>
    <p:sldId id="475" r:id="rId26"/>
    <p:sldId id="457" r:id="rId27"/>
    <p:sldId id="476" r:id="rId28"/>
    <p:sldId id="462" r:id="rId29"/>
    <p:sldId id="467" r:id="rId30"/>
    <p:sldId id="468" r:id="rId31"/>
    <p:sldId id="469" r:id="rId32"/>
    <p:sldId id="466" r:id="rId33"/>
    <p:sldId id="451" r:id="rId34"/>
    <p:sldId id="460" r:id="rId35"/>
    <p:sldId id="458" r:id="rId36"/>
    <p:sldId id="477" r:id="rId37"/>
    <p:sldId id="478" r:id="rId38"/>
    <p:sldId id="471" r:id="rId39"/>
    <p:sldId id="453" r:id="rId40"/>
    <p:sldId id="435" r:id="rId41"/>
    <p:sldId id="454" r:id="rId42"/>
    <p:sldId id="438" r:id="rId43"/>
    <p:sldId id="437" r:id="rId44"/>
    <p:sldId id="429" r:id="rId45"/>
    <p:sldId id="360" r:id="rId46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A7"/>
    <a:srgbClr val="FEB819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653" autoAdjust="0"/>
  </p:normalViewPr>
  <p:slideViewPr>
    <p:cSldViewPr snapToGrid="0">
      <p:cViewPr varScale="1">
        <p:scale>
          <a:sx n="108" d="100"/>
          <a:sy n="108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13AD1-A58E-4319-9EE7-9DD1E8D1FAD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686B8A2-3C42-4C18-A6BF-172BF8865619}">
      <dgm:prSet phldrT="[Texto]" custT="1"/>
      <dgm:spPr/>
      <dgm:t>
        <a:bodyPr/>
        <a:lstStyle/>
        <a:p>
          <a:r>
            <a:rPr lang="es-ES" sz="1800" b="1" dirty="0"/>
            <a:t>Octubre 2017</a:t>
          </a:r>
        </a:p>
        <a:p>
          <a:r>
            <a:rPr lang="es-ES" sz="1800" b="1" dirty="0"/>
            <a:t>Instrumentos de implementación del RIE elaborados</a:t>
          </a:r>
        </a:p>
      </dgm:t>
    </dgm:pt>
    <dgm:pt modelId="{744CCB3B-F9FE-4570-9C2E-93ED2CF9B289}" type="parTrans" cxnId="{208E1987-3FAA-4BDE-A403-C8722671BEF6}">
      <dgm:prSet/>
      <dgm:spPr/>
      <dgm:t>
        <a:bodyPr/>
        <a:lstStyle/>
        <a:p>
          <a:endParaRPr lang="es-ES"/>
        </a:p>
      </dgm:t>
    </dgm:pt>
    <dgm:pt modelId="{5657A1F4-1EE0-4BD7-95C5-6AC3036E66E0}" type="sibTrans" cxnId="{208E1987-3FAA-4BDE-A403-C8722671BEF6}">
      <dgm:prSet/>
      <dgm:spPr/>
      <dgm:t>
        <a:bodyPr/>
        <a:lstStyle/>
        <a:p>
          <a:endParaRPr lang="es-ES"/>
        </a:p>
      </dgm:t>
    </dgm:pt>
    <dgm:pt modelId="{DCB9FD50-5544-4FA2-831E-74BDDA367A38}">
      <dgm:prSet phldrT="[Texto]" custT="1"/>
      <dgm:spPr/>
      <dgm:t>
        <a:bodyPr/>
        <a:lstStyle/>
        <a:p>
          <a:r>
            <a:rPr lang="es-ES" sz="1800" b="1" dirty="0"/>
            <a:t>Abril 2018</a:t>
          </a:r>
        </a:p>
        <a:p>
          <a:r>
            <a:rPr lang="es-ES" sz="1800" b="1" dirty="0"/>
            <a:t>Capacitación a los servidores de las IGED</a:t>
          </a:r>
        </a:p>
      </dgm:t>
    </dgm:pt>
    <dgm:pt modelId="{97E684AC-3893-43FE-AA08-0C884F4C7B01}" type="parTrans" cxnId="{65BE7557-2B13-44D0-B6B5-CD12EF5B6B6A}">
      <dgm:prSet/>
      <dgm:spPr/>
      <dgm:t>
        <a:bodyPr/>
        <a:lstStyle/>
        <a:p>
          <a:endParaRPr lang="es-ES"/>
        </a:p>
      </dgm:t>
    </dgm:pt>
    <dgm:pt modelId="{12DDC23A-0E68-4A11-A59C-A5651113317C}" type="sibTrans" cxnId="{65BE7557-2B13-44D0-B6B5-CD12EF5B6B6A}">
      <dgm:prSet/>
      <dgm:spPr/>
      <dgm:t>
        <a:bodyPr/>
        <a:lstStyle/>
        <a:p>
          <a:endParaRPr lang="es-ES"/>
        </a:p>
      </dgm:t>
    </dgm:pt>
    <dgm:pt modelId="{E9A00953-9354-48C4-86F9-9AC8271A8C3C}">
      <dgm:prSet phldrT="[Texto]" custT="1"/>
      <dgm:spPr/>
      <dgm:t>
        <a:bodyPr/>
        <a:lstStyle/>
        <a:p>
          <a:r>
            <a:rPr lang="es-ES" sz="1800" b="1" dirty="0"/>
            <a:t>Julio 2018</a:t>
          </a:r>
        </a:p>
        <a:p>
          <a:r>
            <a:rPr lang="es-ES" sz="1800" b="1" dirty="0"/>
            <a:t>100% de las IIEE nuevas se encuentran en el RIE en todas las IGED</a:t>
          </a:r>
        </a:p>
      </dgm:t>
    </dgm:pt>
    <dgm:pt modelId="{7564B0D3-5750-4F2E-A8EC-49D77AF9E4DA}" type="parTrans" cxnId="{D5370246-31E0-48A6-977C-C1708D695D53}">
      <dgm:prSet/>
      <dgm:spPr/>
      <dgm:t>
        <a:bodyPr/>
        <a:lstStyle/>
        <a:p>
          <a:endParaRPr lang="es-ES"/>
        </a:p>
      </dgm:t>
    </dgm:pt>
    <dgm:pt modelId="{85A59894-77AB-4E42-97DA-BB86A08C7E79}" type="sibTrans" cxnId="{D5370246-31E0-48A6-977C-C1708D695D53}">
      <dgm:prSet/>
      <dgm:spPr/>
      <dgm:t>
        <a:bodyPr/>
        <a:lstStyle/>
        <a:p>
          <a:endParaRPr lang="es-ES"/>
        </a:p>
      </dgm:t>
    </dgm:pt>
    <dgm:pt modelId="{7C859C70-BA87-40D2-BDA0-38E846D3275A}">
      <dgm:prSet phldrT="[Texto]" custT="1"/>
      <dgm:spPr/>
      <dgm:t>
        <a:bodyPr/>
        <a:lstStyle/>
        <a:p>
          <a:r>
            <a:rPr lang="es-PE" sz="1800" b="1" dirty="0"/>
            <a:t>Diciembre 2018</a:t>
          </a:r>
        </a:p>
        <a:p>
          <a:r>
            <a:rPr lang="es-PE" sz="1800" b="1" dirty="0"/>
            <a:t>60% de las IIEE existentes se encuentran registradas en el RIE</a:t>
          </a:r>
          <a:endParaRPr lang="es-ES" sz="1800" b="1" dirty="0"/>
        </a:p>
      </dgm:t>
    </dgm:pt>
    <dgm:pt modelId="{6DC29183-2951-48D2-BB3D-524BCB8B7819}" type="parTrans" cxnId="{129B2644-F16B-4376-9DB9-DA9C356A6D14}">
      <dgm:prSet/>
      <dgm:spPr/>
      <dgm:t>
        <a:bodyPr/>
        <a:lstStyle/>
        <a:p>
          <a:endParaRPr lang="es-ES"/>
        </a:p>
      </dgm:t>
    </dgm:pt>
    <dgm:pt modelId="{C7C75452-A912-455C-B4CD-08A1E36EC39D}" type="sibTrans" cxnId="{129B2644-F16B-4376-9DB9-DA9C356A6D14}">
      <dgm:prSet/>
      <dgm:spPr/>
      <dgm:t>
        <a:bodyPr/>
        <a:lstStyle/>
        <a:p>
          <a:endParaRPr lang="es-ES"/>
        </a:p>
      </dgm:t>
    </dgm:pt>
    <dgm:pt modelId="{52216684-B2DE-4D8D-8DCE-83AD1F8EF2D8}" type="pres">
      <dgm:prSet presAssocID="{27613AD1-A58E-4319-9EE7-9DD1E8D1FAD7}" presName="arrowDiagram" presStyleCnt="0">
        <dgm:presLayoutVars>
          <dgm:chMax val="5"/>
          <dgm:dir/>
          <dgm:resizeHandles val="exact"/>
        </dgm:presLayoutVars>
      </dgm:prSet>
      <dgm:spPr/>
    </dgm:pt>
    <dgm:pt modelId="{970CC864-1837-426E-A712-4596E540F6EC}" type="pres">
      <dgm:prSet presAssocID="{27613AD1-A58E-4319-9EE7-9DD1E8D1FAD7}" presName="arrow" presStyleLbl="bgShp" presStyleIdx="0" presStyleCnt="1" custScaleX="126124"/>
      <dgm:spPr/>
    </dgm:pt>
    <dgm:pt modelId="{54A0271A-4248-4F21-B920-F0078B4D7A93}" type="pres">
      <dgm:prSet presAssocID="{27613AD1-A58E-4319-9EE7-9DD1E8D1FAD7}" presName="arrowDiagram4" presStyleCnt="0"/>
      <dgm:spPr/>
    </dgm:pt>
    <dgm:pt modelId="{19AD1F25-5E2C-445F-AE1D-F454B049B542}" type="pres">
      <dgm:prSet presAssocID="{B686B8A2-3C42-4C18-A6BF-172BF8865619}" presName="bullet4a" presStyleLbl="node1" presStyleIdx="0" presStyleCnt="4" custLinFactY="-39377" custLinFactNeighborY="-100000"/>
      <dgm:spPr>
        <a:solidFill>
          <a:srgbClr val="FEB819"/>
        </a:solidFill>
      </dgm:spPr>
    </dgm:pt>
    <dgm:pt modelId="{77C6EBE9-B776-4217-A97D-F177471DA9BD}" type="pres">
      <dgm:prSet presAssocID="{B686B8A2-3C42-4C18-A6BF-172BF8865619}" presName="textBox4a" presStyleLbl="revTx" presStyleIdx="0" presStyleCnt="4" custScaleX="164002" custLinFactNeighborX="-15313" custLinFactNeighborY="-558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0F83E5-513B-4848-920A-4488D1B7584F}" type="pres">
      <dgm:prSet presAssocID="{DCB9FD50-5544-4FA2-831E-74BDDA367A38}" presName="bullet4b" presStyleLbl="node1" presStyleIdx="1" presStyleCnt="4" custLinFactNeighborX="-34622" custLinFactNeighborY="-9892"/>
      <dgm:spPr>
        <a:solidFill>
          <a:srgbClr val="FEB819"/>
        </a:solidFill>
      </dgm:spPr>
    </dgm:pt>
    <dgm:pt modelId="{72984AB0-DB2F-484A-B23F-4FE20B49840C}" type="pres">
      <dgm:prSet presAssocID="{DCB9FD50-5544-4FA2-831E-74BDDA367A38}" presName="textBox4b" presStyleLbl="revTx" presStyleIdx="1" presStyleCnt="4" custScaleX="123972" custScaleY="72343" custLinFactNeighborX="2264" custLinFactNeighborY="-83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B2487D9-F4E1-4BE7-8CDD-BB46D61FF045}" type="pres">
      <dgm:prSet presAssocID="{E9A00953-9354-48C4-86F9-9AC8271A8C3C}" presName="bullet4c" presStyleLbl="node1" presStyleIdx="2" presStyleCnt="4" custLinFactNeighborX="-11199" custLinFactNeighborY="-14932"/>
      <dgm:spPr>
        <a:solidFill>
          <a:srgbClr val="FEB819"/>
        </a:solidFill>
      </dgm:spPr>
    </dgm:pt>
    <dgm:pt modelId="{9E7204EC-93D2-44D1-B6C2-EB22582662DE}" type="pres">
      <dgm:prSet presAssocID="{E9A00953-9354-48C4-86F9-9AC8271A8C3C}" presName="textBox4c" presStyleLbl="revTx" presStyleIdx="2" presStyleCnt="4" custScaleX="123972" custLinFactNeighborX="1415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ABFE5EE-81BF-45F9-9A9A-592C2DF20E8A}" type="pres">
      <dgm:prSet presAssocID="{7C859C70-BA87-40D2-BDA0-38E846D3275A}" presName="bullet4d" presStyleLbl="node1" presStyleIdx="3" presStyleCnt="4" custLinFactNeighborX="-5572" custLinFactNeighborY="-11144"/>
      <dgm:spPr>
        <a:solidFill>
          <a:srgbClr val="FEB819"/>
        </a:solidFill>
      </dgm:spPr>
    </dgm:pt>
    <dgm:pt modelId="{713BEEE5-3AE1-41AA-9A3F-1B7B323574E8}" type="pres">
      <dgm:prSet presAssocID="{7C859C70-BA87-40D2-BDA0-38E846D3275A}" presName="textBox4d" presStyleLbl="revTx" presStyleIdx="3" presStyleCnt="4" custScaleX="117853" custLinFactNeighborX="13576" custLinFactNeighborY="-15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3E59CF9-0087-471E-B9B1-E0D057C7B87E}" type="presOf" srcId="{E9A00953-9354-48C4-86F9-9AC8271A8C3C}" destId="{9E7204EC-93D2-44D1-B6C2-EB22582662DE}" srcOrd="0" destOrd="0" presId="urn:microsoft.com/office/officeart/2005/8/layout/arrow2"/>
    <dgm:cxn modelId="{65BE7557-2B13-44D0-B6B5-CD12EF5B6B6A}" srcId="{27613AD1-A58E-4319-9EE7-9DD1E8D1FAD7}" destId="{DCB9FD50-5544-4FA2-831E-74BDDA367A38}" srcOrd="1" destOrd="0" parTransId="{97E684AC-3893-43FE-AA08-0C884F4C7B01}" sibTransId="{12DDC23A-0E68-4A11-A59C-A5651113317C}"/>
    <dgm:cxn modelId="{CFB5955C-3254-4A63-A38B-B1E9F3921C7A}" type="presOf" srcId="{B686B8A2-3C42-4C18-A6BF-172BF8865619}" destId="{77C6EBE9-B776-4217-A97D-F177471DA9BD}" srcOrd="0" destOrd="0" presId="urn:microsoft.com/office/officeart/2005/8/layout/arrow2"/>
    <dgm:cxn modelId="{65563739-87AC-4E12-A6DE-EA071A081951}" type="presOf" srcId="{7C859C70-BA87-40D2-BDA0-38E846D3275A}" destId="{713BEEE5-3AE1-41AA-9A3F-1B7B323574E8}" srcOrd="0" destOrd="0" presId="urn:microsoft.com/office/officeart/2005/8/layout/arrow2"/>
    <dgm:cxn modelId="{D5370246-31E0-48A6-977C-C1708D695D53}" srcId="{27613AD1-A58E-4319-9EE7-9DD1E8D1FAD7}" destId="{E9A00953-9354-48C4-86F9-9AC8271A8C3C}" srcOrd="2" destOrd="0" parTransId="{7564B0D3-5750-4F2E-A8EC-49D77AF9E4DA}" sibTransId="{85A59894-77AB-4E42-97DA-BB86A08C7E79}"/>
    <dgm:cxn modelId="{8774350E-DB71-4EC8-BB64-FF394F40A1F4}" type="presOf" srcId="{DCB9FD50-5544-4FA2-831E-74BDDA367A38}" destId="{72984AB0-DB2F-484A-B23F-4FE20B49840C}" srcOrd="0" destOrd="0" presId="urn:microsoft.com/office/officeart/2005/8/layout/arrow2"/>
    <dgm:cxn modelId="{129B2644-F16B-4376-9DB9-DA9C356A6D14}" srcId="{27613AD1-A58E-4319-9EE7-9DD1E8D1FAD7}" destId="{7C859C70-BA87-40D2-BDA0-38E846D3275A}" srcOrd="3" destOrd="0" parTransId="{6DC29183-2951-48D2-BB3D-524BCB8B7819}" sibTransId="{C7C75452-A912-455C-B4CD-08A1E36EC39D}"/>
    <dgm:cxn modelId="{208E1987-3FAA-4BDE-A403-C8722671BEF6}" srcId="{27613AD1-A58E-4319-9EE7-9DD1E8D1FAD7}" destId="{B686B8A2-3C42-4C18-A6BF-172BF8865619}" srcOrd="0" destOrd="0" parTransId="{744CCB3B-F9FE-4570-9C2E-93ED2CF9B289}" sibTransId="{5657A1F4-1EE0-4BD7-95C5-6AC3036E66E0}"/>
    <dgm:cxn modelId="{91337520-0B49-4C7A-B93A-463565401E76}" type="presOf" srcId="{27613AD1-A58E-4319-9EE7-9DD1E8D1FAD7}" destId="{52216684-B2DE-4D8D-8DCE-83AD1F8EF2D8}" srcOrd="0" destOrd="0" presId="urn:microsoft.com/office/officeart/2005/8/layout/arrow2"/>
    <dgm:cxn modelId="{BB0AAB03-6C58-439C-AECF-64FF7CA4ACF8}" type="presParOf" srcId="{52216684-B2DE-4D8D-8DCE-83AD1F8EF2D8}" destId="{970CC864-1837-426E-A712-4596E540F6EC}" srcOrd="0" destOrd="0" presId="urn:microsoft.com/office/officeart/2005/8/layout/arrow2"/>
    <dgm:cxn modelId="{4E9E6CD5-1892-4087-B658-19F10290DAD7}" type="presParOf" srcId="{52216684-B2DE-4D8D-8DCE-83AD1F8EF2D8}" destId="{54A0271A-4248-4F21-B920-F0078B4D7A93}" srcOrd="1" destOrd="0" presId="urn:microsoft.com/office/officeart/2005/8/layout/arrow2"/>
    <dgm:cxn modelId="{5A1F6189-FF42-46F8-B057-C403DF6FCD8E}" type="presParOf" srcId="{54A0271A-4248-4F21-B920-F0078B4D7A93}" destId="{19AD1F25-5E2C-445F-AE1D-F454B049B542}" srcOrd="0" destOrd="0" presId="urn:microsoft.com/office/officeart/2005/8/layout/arrow2"/>
    <dgm:cxn modelId="{A1823BB3-7495-489E-8C97-16245E5C6791}" type="presParOf" srcId="{54A0271A-4248-4F21-B920-F0078B4D7A93}" destId="{77C6EBE9-B776-4217-A97D-F177471DA9BD}" srcOrd="1" destOrd="0" presId="urn:microsoft.com/office/officeart/2005/8/layout/arrow2"/>
    <dgm:cxn modelId="{42E95FDA-45AA-4F3A-AACC-FAA455D18971}" type="presParOf" srcId="{54A0271A-4248-4F21-B920-F0078B4D7A93}" destId="{FE0F83E5-513B-4848-920A-4488D1B7584F}" srcOrd="2" destOrd="0" presId="urn:microsoft.com/office/officeart/2005/8/layout/arrow2"/>
    <dgm:cxn modelId="{28F8F7AE-8278-4865-904D-219319CCAFE5}" type="presParOf" srcId="{54A0271A-4248-4F21-B920-F0078B4D7A93}" destId="{72984AB0-DB2F-484A-B23F-4FE20B49840C}" srcOrd="3" destOrd="0" presId="urn:microsoft.com/office/officeart/2005/8/layout/arrow2"/>
    <dgm:cxn modelId="{B74F26BE-E734-4AB5-A6C8-089B926F31C3}" type="presParOf" srcId="{54A0271A-4248-4F21-B920-F0078B4D7A93}" destId="{2B2487D9-F4E1-4BE7-8CDD-BB46D61FF045}" srcOrd="4" destOrd="0" presId="urn:microsoft.com/office/officeart/2005/8/layout/arrow2"/>
    <dgm:cxn modelId="{763B7929-EA2B-4BF9-B7A2-2332A86A3D53}" type="presParOf" srcId="{54A0271A-4248-4F21-B920-F0078B4D7A93}" destId="{9E7204EC-93D2-44D1-B6C2-EB22582662DE}" srcOrd="5" destOrd="0" presId="urn:microsoft.com/office/officeart/2005/8/layout/arrow2"/>
    <dgm:cxn modelId="{4AD2117E-1075-4F59-8C74-FA8738427132}" type="presParOf" srcId="{54A0271A-4248-4F21-B920-F0078B4D7A93}" destId="{9ABFE5EE-81BF-45F9-9A9A-592C2DF20E8A}" srcOrd="6" destOrd="0" presId="urn:microsoft.com/office/officeart/2005/8/layout/arrow2"/>
    <dgm:cxn modelId="{7B240EEE-02E9-4F73-9EAC-8E030D39D76D}" type="presParOf" srcId="{54A0271A-4248-4F21-B920-F0078B4D7A93}" destId="{713BEEE5-3AE1-41AA-9A3F-1B7B323574E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CC864-1837-426E-A712-4596E540F6EC}">
      <dsp:nvSpPr>
        <dsp:cNvPr id="0" name=""/>
        <dsp:cNvSpPr/>
      </dsp:nvSpPr>
      <dsp:spPr>
        <a:xfrm>
          <a:off x="972846" y="0"/>
          <a:ext cx="9248333" cy="45829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D1F25-5E2C-445F-AE1D-F454B049B542}">
      <dsp:nvSpPr>
        <dsp:cNvPr id="0" name=""/>
        <dsp:cNvSpPr/>
      </dsp:nvSpPr>
      <dsp:spPr>
        <a:xfrm>
          <a:off x="2652921" y="3172823"/>
          <a:ext cx="168652" cy="168652"/>
        </a:xfrm>
        <a:prstGeom prst="ellipse">
          <a:avLst/>
        </a:prstGeom>
        <a:solidFill>
          <a:srgbClr val="FEB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6EBE9-B776-4217-A97D-F177471DA9BD}">
      <dsp:nvSpPr>
        <dsp:cNvPr id="0" name=""/>
        <dsp:cNvSpPr/>
      </dsp:nvSpPr>
      <dsp:spPr>
        <a:xfrm>
          <a:off x="2143978" y="3431284"/>
          <a:ext cx="2056416" cy="109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Octubre 2017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Instrumentos de implementación del RIE elaborados</a:t>
          </a:r>
        </a:p>
      </dsp:txBody>
      <dsp:txXfrm>
        <a:off x="2143978" y="3431284"/>
        <a:ext cx="2056416" cy="1090743"/>
      </dsp:txXfrm>
    </dsp:sp>
    <dsp:sp modelId="{FE0F83E5-513B-4848-920A-4488D1B7584F}">
      <dsp:nvSpPr>
        <dsp:cNvPr id="0" name=""/>
        <dsp:cNvSpPr/>
      </dsp:nvSpPr>
      <dsp:spPr>
        <a:xfrm>
          <a:off x="3742940" y="2312876"/>
          <a:ext cx="293309" cy="293309"/>
        </a:xfrm>
        <a:prstGeom prst="ellipse">
          <a:avLst/>
        </a:prstGeom>
        <a:solidFill>
          <a:srgbClr val="FEB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84AB0-DB2F-484A-B23F-4FE20B49840C}">
      <dsp:nvSpPr>
        <dsp:cNvPr id="0" name=""/>
        <dsp:cNvSpPr/>
      </dsp:nvSpPr>
      <dsp:spPr>
        <a:xfrm>
          <a:off x="3841438" y="2603916"/>
          <a:ext cx="1909012" cy="151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1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Abril 2018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Capacitación a los servidores de las IGED</a:t>
          </a:r>
        </a:p>
      </dsp:txBody>
      <dsp:txXfrm>
        <a:off x="3841438" y="2603916"/>
        <a:ext cx="1909012" cy="1515160"/>
      </dsp:txXfrm>
    </dsp:sp>
    <dsp:sp modelId="{2B2487D9-F4E1-4BE7-8CDD-BB46D61FF045}">
      <dsp:nvSpPr>
        <dsp:cNvPr id="0" name=""/>
        <dsp:cNvSpPr/>
      </dsp:nvSpPr>
      <dsp:spPr>
        <a:xfrm>
          <a:off x="5322508" y="1498341"/>
          <a:ext cx="388634" cy="388634"/>
        </a:xfrm>
        <a:prstGeom prst="ellipse">
          <a:avLst/>
        </a:prstGeom>
        <a:solidFill>
          <a:srgbClr val="FEB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204EC-93D2-44D1-B6C2-EB22582662DE}">
      <dsp:nvSpPr>
        <dsp:cNvPr id="0" name=""/>
        <dsp:cNvSpPr/>
      </dsp:nvSpPr>
      <dsp:spPr>
        <a:xfrm>
          <a:off x="5593672" y="1750689"/>
          <a:ext cx="1909012" cy="283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93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Julio 2018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100% de las IIEE nuevas se encuentran en el RIE en todas las IGED</a:t>
          </a:r>
        </a:p>
      </dsp:txBody>
      <dsp:txXfrm>
        <a:off x="5593672" y="1750689"/>
        <a:ext cx="1909012" cy="2832267"/>
      </dsp:txXfrm>
    </dsp:sp>
    <dsp:sp modelId="{9ABFE5EE-81BF-45F9-9A9A-592C2DF20E8A}">
      <dsp:nvSpPr>
        <dsp:cNvPr id="0" name=""/>
        <dsp:cNvSpPr/>
      </dsp:nvSpPr>
      <dsp:spPr>
        <a:xfrm>
          <a:off x="6994220" y="978646"/>
          <a:ext cx="520623" cy="520623"/>
        </a:xfrm>
        <a:prstGeom prst="ellipse">
          <a:avLst/>
        </a:prstGeom>
        <a:solidFill>
          <a:srgbClr val="FEB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BEEE5-3AE1-41AA-9A3F-1B7B323574E8}">
      <dsp:nvSpPr>
        <dsp:cNvPr id="0" name=""/>
        <dsp:cNvSpPr/>
      </dsp:nvSpPr>
      <dsp:spPr>
        <a:xfrm>
          <a:off x="7355137" y="1292015"/>
          <a:ext cx="1814787" cy="3285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6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Diciembre 2018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60% de las IIEE existentes se encuentran registradas en el RIE</a:t>
          </a:r>
          <a:endParaRPr lang="es-ES" sz="1800" b="1" kern="1200" dirty="0"/>
        </a:p>
      </dsp:txBody>
      <dsp:txXfrm>
        <a:off x="7355137" y="1292015"/>
        <a:ext cx="1814787" cy="3285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FDE3D-305B-47D2-BD13-20C3D35D369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C6FF-F799-41F4-8CF5-FC5725AD0EFC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202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C6FF-F799-41F4-8CF5-FC5725AD0EFC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65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C6FF-F799-41F4-8CF5-FC5725AD0EFC}" type="slidenum">
              <a:rPr lang="es-PE" smtClean="0"/>
              <a:t>32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97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A83B-FFC8-4991-8B6B-09F123A751DC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scale.minedu.gob.pe/PadronWeb/info/ce?cod_mod=1576420&amp;anexo=0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escale.minedu.gob.pe/PadronWeb/info/ce?cod_mod=1309806&amp;anexo=0" TargetMode="External"/><Relationship Id="rId4" Type="http://schemas.openxmlformats.org/officeDocument/2006/relationships/hyperlink" Target="http://escale.minedu.gob.pe/PadronWeb/info/ce?cod_mod=1309814&amp;anexo=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3.sv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40794" y="1720704"/>
            <a:ext cx="11611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rgbClr val="0C53A7"/>
                </a:solidFill>
              </a:rPr>
              <a:t>Servicio Educativo: </a:t>
            </a:r>
            <a:r>
              <a:rPr lang="es-PE" sz="2000" dirty="0"/>
              <a:t>Es un conjunto de actividades educativas y de gestión, diseñadas y organizadas, para lograr un objetivo predeterminado de aprendizaje o para llevar a cabo determinadas tareas educativas, a lo largo de un periodo de tiempo; su conclusión exitosa se reconoce a través de una certificación. Para efectos del Registro de Instituciones Educativas (RIE) se consideran los siguientes servicios educativos:</a:t>
            </a:r>
          </a:p>
        </p:txBody>
      </p:sp>
      <p:sp>
        <p:nvSpPr>
          <p:cNvPr id="80" name="Rectángulo 79"/>
          <p:cNvSpPr/>
          <p:nvPr/>
        </p:nvSpPr>
        <p:spPr>
          <a:xfrm>
            <a:off x="1558975" y="4532843"/>
            <a:ext cx="1875967" cy="307777"/>
          </a:xfrm>
          <a:prstGeom prst="rect">
            <a:avLst/>
          </a:prstGeom>
          <a:solidFill>
            <a:srgbClr val="66C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dk1"/>
                </a:solidFill>
              </a:rPr>
              <a:t>Educación Primaria</a:t>
            </a:r>
            <a:endParaRPr lang="es-PE" sz="1400" dirty="0">
              <a:solidFill>
                <a:schemeClr val="dk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1558976" y="4888481"/>
            <a:ext cx="1875966" cy="307777"/>
          </a:xfrm>
          <a:prstGeom prst="rect">
            <a:avLst/>
          </a:prstGeom>
          <a:solidFill>
            <a:srgbClr val="66C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dk1"/>
                </a:solidFill>
              </a:rPr>
              <a:t>Educación Secundaria</a:t>
            </a:r>
            <a:endParaRPr lang="es-PE" sz="1400" dirty="0">
              <a:solidFill>
                <a:schemeClr val="dk1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1540060" y="5263665"/>
            <a:ext cx="1904424" cy="307777"/>
          </a:xfrm>
          <a:prstGeom prst="rect">
            <a:avLst/>
          </a:prstGeom>
          <a:solidFill>
            <a:srgbClr val="F4B18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 err="1"/>
              <a:t>Educ</a:t>
            </a:r>
            <a:r>
              <a:rPr lang="es-PE" sz="1400" dirty="0"/>
              <a:t>. </a:t>
            </a:r>
            <a:r>
              <a:rPr lang="es-PE" sz="1400" dirty="0" err="1"/>
              <a:t>Alternat</a:t>
            </a:r>
            <a:r>
              <a:rPr lang="es-PE" sz="1400" dirty="0"/>
              <a:t>. </a:t>
            </a:r>
            <a:r>
              <a:rPr lang="es-PE" sz="1400" dirty="0" err="1"/>
              <a:t>Ini</a:t>
            </a:r>
            <a:r>
              <a:rPr lang="es-PE" sz="1400" dirty="0"/>
              <a:t>-inter</a:t>
            </a:r>
          </a:p>
        </p:txBody>
      </p:sp>
      <p:sp>
        <p:nvSpPr>
          <p:cNvPr id="83" name="Rectángulo 82"/>
          <p:cNvSpPr/>
          <p:nvPr/>
        </p:nvSpPr>
        <p:spPr>
          <a:xfrm>
            <a:off x="1540060" y="5614957"/>
            <a:ext cx="189488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 err="1"/>
              <a:t>Educ</a:t>
            </a:r>
            <a:r>
              <a:rPr lang="es-PE" sz="1400" dirty="0"/>
              <a:t>. </a:t>
            </a:r>
            <a:r>
              <a:rPr lang="es-PE" sz="1400" dirty="0" err="1"/>
              <a:t>Alternat</a:t>
            </a:r>
            <a:r>
              <a:rPr lang="es-PE" sz="1400" dirty="0"/>
              <a:t>. Avanzad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549396" y="3318077"/>
            <a:ext cx="1650586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/>
              <a:t>Instituciones de Educación Básica</a:t>
            </a:r>
            <a:endParaRPr lang="es-PE" sz="1600" dirty="0"/>
          </a:p>
        </p:txBody>
      </p:sp>
      <p:cxnSp>
        <p:nvCxnSpPr>
          <p:cNvPr id="85" name="Conector angular 84"/>
          <p:cNvCxnSpPr>
            <a:stCxn id="84" idx="2"/>
            <a:endCxn id="148" idx="1"/>
          </p:cNvCxnSpPr>
          <p:nvPr/>
        </p:nvCxnSpPr>
        <p:spPr>
          <a:xfrm rot="16200000" flipH="1">
            <a:off x="1250227" y="4027314"/>
            <a:ext cx="433210" cy="184286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84" idx="2"/>
            <a:endCxn id="80" idx="1"/>
          </p:cNvCxnSpPr>
          <p:nvPr/>
        </p:nvCxnSpPr>
        <p:spPr>
          <a:xfrm rot="16200000" flipH="1">
            <a:off x="1074892" y="4202649"/>
            <a:ext cx="783880" cy="184286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r 86"/>
          <p:cNvCxnSpPr>
            <a:stCxn id="84" idx="2"/>
            <a:endCxn id="81" idx="1"/>
          </p:cNvCxnSpPr>
          <p:nvPr/>
        </p:nvCxnSpPr>
        <p:spPr>
          <a:xfrm rot="16200000" flipH="1">
            <a:off x="897073" y="4380467"/>
            <a:ext cx="1139518" cy="18428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r 87"/>
          <p:cNvCxnSpPr>
            <a:stCxn id="84" idx="2"/>
            <a:endCxn id="82" idx="1"/>
          </p:cNvCxnSpPr>
          <p:nvPr/>
        </p:nvCxnSpPr>
        <p:spPr>
          <a:xfrm rot="16200000" flipH="1">
            <a:off x="700023" y="4577517"/>
            <a:ext cx="1514702" cy="16537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r 88"/>
          <p:cNvCxnSpPr>
            <a:stCxn id="84" idx="2"/>
            <a:endCxn id="83" idx="1"/>
          </p:cNvCxnSpPr>
          <p:nvPr/>
        </p:nvCxnSpPr>
        <p:spPr>
          <a:xfrm rot="16200000" flipH="1">
            <a:off x="524377" y="4753163"/>
            <a:ext cx="1865994" cy="16537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 89"/>
          <p:cNvSpPr/>
          <p:nvPr/>
        </p:nvSpPr>
        <p:spPr>
          <a:xfrm>
            <a:off x="5499956" y="5890316"/>
            <a:ext cx="1310922" cy="307777"/>
          </a:xfrm>
          <a:prstGeom prst="rect">
            <a:avLst/>
          </a:prstGeom>
          <a:solidFill>
            <a:srgbClr val="BE94E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dk1"/>
                </a:solidFill>
              </a:rPr>
              <a:t>Cosmetología</a:t>
            </a:r>
          </a:p>
        </p:txBody>
      </p:sp>
      <p:sp>
        <p:nvSpPr>
          <p:cNvPr id="91" name="Rectángulo 90"/>
          <p:cNvSpPr/>
          <p:nvPr/>
        </p:nvSpPr>
        <p:spPr>
          <a:xfrm>
            <a:off x="5510778" y="4881291"/>
            <a:ext cx="1289005" cy="307777"/>
          </a:xfrm>
          <a:prstGeom prst="rect">
            <a:avLst/>
          </a:prstGeom>
          <a:solidFill>
            <a:srgbClr val="E2CFF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Vidriería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5497219" y="5221024"/>
            <a:ext cx="1313659" cy="307777"/>
          </a:xfrm>
          <a:prstGeom prst="rect">
            <a:avLst/>
          </a:prstGeom>
          <a:solidFill>
            <a:srgbClr val="BE94E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/>
              <a:t>Repostería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5510778" y="5551173"/>
            <a:ext cx="1305133" cy="307777"/>
          </a:xfrm>
          <a:prstGeom prst="rect">
            <a:avLst/>
          </a:prstGeom>
          <a:solidFill>
            <a:srgbClr val="BE94E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/>
              <a:t>Sastrería</a:t>
            </a:r>
          </a:p>
        </p:txBody>
      </p:sp>
      <p:sp>
        <p:nvSpPr>
          <p:cNvPr id="94" name="Rectángulo 93"/>
          <p:cNvSpPr/>
          <p:nvPr/>
        </p:nvSpPr>
        <p:spPr>
          <a:xfrm>
            <a:off x="5499956" y="4534757"/>
            <a:ext cx="1299576" cy="307777"/>
          </a:xfrm>
          <a:prstGeom prst="rect">
            <a:avLst/>
          </a:prstGeom>
          <a:solidFill>
            <a:srgbClr val="E2CFF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/>
              <a:t>Tapicería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5493678" y="4199831"/>
            <a:ext cx="1306106" cy="307777"/>
          </a:xfrm>
          <a:prstGeom prst="rect">
            <a:avLst/>
          </a:prstGeom>
          <a:solidFill>
            <a:srgbClr val="E2CFF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dirty="0"/>
              <a:t>Jardinería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5485758" y="6230969"/>
            <a:ext cx="13251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97" name="CuadroTexto 96"/>
          <p:cNvSpPr txBox="1"/>
          <p:nvPr/>
        </p:nvSpPr>
        <p:spPr>
          <a:xfrm>
            <a:off x="4409525" y="3322148"/>
            <a:ext cx="1884212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/>
              <a:t>Centro de Educación Técnico Productiva</a:t>
            </a:r>
            <a:endParaRPr lang="es-PE" sz="1600" dirty="0"/>
          </a:p>
        </p:txBody>
      </p:sp>
      <p:cxnSp>
        <p:nvCxnSpPr>
          <p:cNvPr id="98" name="Conector angular 97"/>
          <p:cNvCxnSpPr>
            <a:stCxn id="97" idx="2"/>
            <a:endCxn id="90" idx="1"/>
          </p:cNvCxnSpPr>
          <p:nvPr/>
        </p:nvCxnSpPr>
        <p:spPr>
          <a:xfrm rot="16200000" flipH="1">
            <a:off x="4357152" y="4901401"/>
            <a:ext cx="2137282" cy="148325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angular 98"/>
          <p:cNvCxnSpPr>
            <a:stCxn id="97" idx="2"/>
            <a:endCxn id="92" idx="1"/>
          </p:cNvCxnSpPr>
          <p:nvPr/>
        </p:nvCxnSpPr>
        <p:spPr>
          <a:xfrm rot="16200000" flipH="1">
            <a:off x="4690430" y="4568124"/>
            <a:ext cx="1467990" cy="145588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r 99"/>
          <p:cNvCxnSpPr>
            <a:stCxn id="97" idx="2"/>
            <a:endCxn id="91" idx="1"/>
          </p:cNvCxnSpPr>
          <p:nvPr/>
        </p:nvCxnSpPr>
        <p:spPr>
          <a:xfrm rot="16200000" flipH="1">
            <a:off x="4867076" y="4391477"/>
            <a:ext cx="1128257" cy="15914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angular 100"/>
          <p:cNvCxnSpPr>
            <a:stCxn id="97" idx="2"/>
            <a:endCxn id="93" idx="1"/>
          </p:cNvCxnSpPr>
          <p:nvPr/>
        </p:nvCxnSpPr>
        <p:spPr>
          <a:xfrm rot="16200000" flipH="1">
            <a:off x="4532135" y="4726418"/>
            <a:ext cx="1798139" cy="15914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angular 101"/>
          <p:cNvCxnSpPr>
            <a:stCxn id="97" idx="2"/>
            <a:endCxn id="94" idx="1"/>
          </p:cNvCxnSpPr>
          <p:nvPr/>
        </p:nvCxnSpPr>
        <p:spPr>
          <a:xfrm rot="16200000" flipH="1">
            <a:off x="5034932" y="4223621"/>
            <a:ext cx="781723" cy="148325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r 102"/>
          <p:cNvCxnSpPr>
            <a:stCxn id="97" idx="2"/>
            <a:endCxn id="95" idx="1"/>
          </p:cNvCxnSpPr>
          <p:nvPr/>
        </p:nvCxnSpPr>
        <p:spPr>
          <a:xfrm rot="16200000" flipH="1">
            <a:off x="5199256" y="4059297"/>
            <a:ext cx="446797" cy="14204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angular 103"/>
          <p:cNvCxnSpPr>
            <a:stCxn id="97" idx="2"/>
            <a:endCxn id="96" idx="1"/>
          </p:cNvCxnSpPr>
          <p:nvPr/>
        </p:nvCxnSpPr>
        <p:spPr>
          <a:xfrm rot="16200000" flipH="1">
            <a:off x="4187421" y="5071132"/>
            <a:ext cx="2462546" cy="13412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ángulo 104"/>
          <p:cNvSpPr/>
          <p:nvPr/>
        </p:nvSpPr>
        <p:spPr>
          <a:xfrm>
            <a:off x="9013122" y="4204573"/>
            <a:ext cx="1692085" cy="307777"/>
          </a:xfrm>
          <a:prstGeom prst="rect">
            <a:avLst/>
          </a:prstGeom>
          <a:solidFill>
            <a:srgbClr val="DDFC2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Electromecánica</a:t>
            </a:r>
          </a:p>
        </p:txBody>
      </p:sp>
      <p:sp>
        <p:nvSpPr>
          <p:cNvPr id="106" name="Rectángulo 105"/>
          <p:cNvSpPr/>
          <p:nvPr/>
        </p:nvSpPr>
        <p:spPr>
          <a:xfrm>
            <a:off x="9007704" y="4535796"/>
            <a:ext cx="1692471" cy="307777"/>
          </a:xfrm>
          <a:prstGeom prst="rect">
            <a:avLst/>
          </a:prstGeom>
          <a:solidFill>
            <a:srgbClr val="DDFC2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 err="1"/>
              <a:t>Matricería</a:t>
            </a:r>
            <a:endParaRPr lang="es-PE" sz="1400" b="0" i="0" u="none" strike="noStrike" baseline="0" dirty="0"/>
          </a:p>
        </p:txBody>
      </p:sp>
      <p:sp>
        <p:nvSpPr>
          <p:cNvPr id="107" name="Rectángulo 106"/>
          <p:cNvSpPr/>
          <p:nvPr/>
        </p:nvSpPr>
        <p:spPr>
          <a:xfrm>
            <a:off x="9007704" y="4879119"/>
            <a:ext cx="1692471" cy="307777"/>
          </a:xfrm>
          <a:prstGeom prst="rect">
            <a:avLst/>
          </a:prstGeom>
          <a:solidFill>
            <a:srgbClr val="DDFC2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Electricidad</a:t>
            </a:r>
            <a:endParaRPr lang="es-PE" sz="1400" dirty="0"/>
          </a:p>
        </p:txBody>
      </p:sp>
      <p:sp>
        <p:nvSpPr>
          <p:cNvPr id="108" name="Rectángulo 107"/>
          <p:cNvSpPr/>
          <p:nvPr/>
        </p:nvSpPr>
        <p:spPr>
          <a:xfrm>
            <a:off x="9019211" y="5217735"/>
            <a:ext cx="1680964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Comercio Exterior</a:t>
            </a:r>
            <a:endParaRPr lang="es-PE" sz="1400" dirty="0"/>
          </a:p>
        </p:txBody>
      </p:sp>
      <p:sp>
        <p:nvSpPr>
          <p:cNvPr id="109" name="Rectángulo 108"/>
          <p:cNvSpPr/>
          <p:nvPr/>
        </p:nvSpPr>
        <p:spPr>
          <a:xfrm>
            <a:off x="9019211" y="5551019"/>
            <a:ext cx="1680964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Banca y Finanzas</a:t>
            </a:r>
          </a:p>
        </p:txBody>
      </p:sp>
      <p:sp>
        <p:nvSpPr>
          <p:cNvPr id="110" name="Rectángulo 109"/>
          <p:cNvSpPr/>
          <p:nvPr/>
        </p:nvSpPr>
        <p:spPr>
          <a:xfrm>
            <a:off x="9027878" y="5888817"/>
            <a:ext cx="167229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1400" b="0" i="0" u="none" strike="noStrike" baseline="0" dirty="0"/>
              <a:t>Contabilidad</a:t>
            </a:r>
            <a:endParaRPr lang="es-PE" sz="1400" dirty="0"/>
          </a:p>
        </p:txBody>
      </p:sp>
      <p:sp>
        <p:nvSpPr>
          <p:cNvPr id="111" name="Rectángulo 110"/>
          <p:cNvSpPr/>
          <p:nvPr/>
        </p:nvSpPr>
        <p:spPr>
          <a:xfrm>
            <a:off x="9027877" y="6237906"/>
            <a:ext cx="16823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cxnSp>
        <p:nvCxnSpPr>
          <p:cNvPr id="112" name="Conector angular 111"/>
          <p:cNvCxnSpPr>
            <a:stCxn id="118" idx="2"/>
            <a:endCxn id="107" idx="1"/>
          </p:cNvCxnSpPr>
          <p:nvPr/>
        </p:nvCxnSpPr>
        <p:spPr>
          <a:xfrm rot="16200000" flipH="1">
            <a:off x="8401315" y="4426619"/>
            <a:ext cx="1095834" cy="116944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r 112"/>
          <p:cNvCxnSpPr>
            <a:stCxn id="118" idx="2"/>
            <a:endCxn id="106" idx="1"/>
          </p:cNvCxnSpPr>
          <p:nvPr/>
        </p:nvCxnSpPr>
        <p:spPr>
          <a:xfrm rot="16200000" flipH="1">
            <a:off x="8572977" y="4254957"/>
            <a:ext cx="752511" cy="116944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angular 113"/>
          <p:cNvCxnSpPr>
            <a:stCxn id="118" idx="2"/>
            <a:endCxn id="108" idx="1"/>
          </p:cNvCxnSpPr>
          <p:nvPr/>
        </p:nvCxnSpPr>
        <p:spPr>
          <a:xfrm rot="16200000" flipH="1">
            <a:off x="8237760" y="4590173"/>
            <a:ext cx="1434450" cy="12845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r 114"/>
          <p:cNvCxnSpPr>
            <a:stCxn id="118" idx="2"/>
            <a:endCxn id="109" idx="1"/>
          </p:cNvCxnSpPr>
          <p:nvPr/>
        </p:nvCxnSpPr>
        <p:spPr>
          <a:xfrm rot="16200000" flipH="1">
            <a:off x="8071118" y="4756815"/>
            <a:ext cx="1767734" cy="12845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angular 115"/>
          <p:cNvCxnSpPr>
            <a:stCxn id="118" idx="2"/>
            <a:endCxn id="110" idx="1"/>
          </p:cNvCxnSpPr>
          <p:nvPr/>
        </p:nvCxnSpPr>
        <p:spPr>
          <a:xfrm rot="16200000" flipH="1">
            <a:off x="7906553" y="4921381"/>
            <a:ext cx="2105532" cy="137118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angular 116"/>
          <p:cNvCxnSpPr>
            <a:stCxn id="118" idx="2"/>
            <a:endCxn id="111" idx="1"/>
          </p:cNvCxnSpPr>
          <p:nvPr/>
        </p:nvCxnSpPr>
        <p:spPr>
          <a:xfrm rot="16200000" flipH="1">
            <a:off x="7739702" y="5088231"/>
            <a:ext cx="2439232" cy="13711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uadroTexto 117"/>
          <p:cNvSpPr txBox="1"/>
          <p:nvPr/>
        </p:nvSpPr>
        <p:spPr>
          <a:xfrm>
            <a:off x="7866668" y="3352399"/>
            <a:ext cx="2048183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/>
              <a:t>Institutos y Escuelas de Educación Superior</a:t>
            </a:r>
            <a:endParaRPr lang="es-PE" sz="1600" dirty="0"/>
          </a:p>
        </p:txBody>
      </p:sp>
      <p:cxnSp>
        <p:nvCxnSpPr>
          <p:cNvPr id="119" name="Conector angular 118"/>
          <p:cNvCxnSpPr>
            <a:stCxn id="118" idx="2"/>
            <a:endCxn id="105" idx="1"/>
          </p:cNvCxnSpPr>
          <p:nvPr/>
        </p:nvCxnSpPr>
        <p:spPr>
          <a:xfrm rot="16200000" flipH="1">
            <a:off x="8741297" y="4086637"/>
            <a:ext cx="421288" cy="122362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ángulo 119"/>
          <p:cNvSpPr/>
          <p:nvPr/>
        </p:nvSpPr>
        <p:spPr>
          <a:xfrm>
            <a:off x="1540060" y="5974414"/>
            <a:ext cx="189488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1400" dirty="0" err="1"/>
              <a:t>Educ</a:t>
            </a:r>
            <a:r>
              <a:rPr lang="es-MX" sz="1400" dirty="0"/>
              <a:t>.</a:t>
            </a:r>
            <a:r>
              <a:rPr lang="es-MX" sz="1400" baseline="0" dirty="0"/>
              <a:t> Básica Esp. Inicial </a:t>
            </a:r>
            <a:endParaRPr lang="es-PE" sz="1400" dirty="0"/>
          </a:p>
        </p:txBody>
      </p:sp>
      <p:cxnSp>
        <p:nvCxnSpPr>
          <p:cNvPr id="121" name="Conector angular 120"/>
          <p:cNvCxnSpPr>
            <a:stCxn id="84" idx="2"/>
            <a:endCxn id="120" idx="1"/>
          </p:cNvCxnSpPr>
          <p:nvPr/>
        </p:nvCxnSpPr>
        <p:spPr>
          <a:xfrm rot="16200000" flipH="1">
            <a:off x="344649" y="4932891"/>
            <a:ext cx="2225451" cy="165371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1 CuadroTexto"/>
          <p:cNvSpPr txBox="1"/>
          <p:nvPr/>
        </p:nvSpPr>
        <p:spPr>
          <a:xfrm>
            <a:off x="1874515" y="3856122"/>
            <a:ext cx="75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Servicio</a:t>
            </a:r>
            <a:endParaRPr lang="es-PE" sz="1400" dirty="0"/>
          </a:p>
        </p:txBody>
      </p:sp>
      <p:sp>
        <p:nvSpPr>
          <p:cNvPr id="123" name="69 CuadroTexto"/>
          <p:cNvSpPr txBox="1"/>
          <p:nvPr/>
        </p:nvSpPr>
        <p:spPr>
          <a:xfrm>
            <a:off x="5652731" y="3877904"/>
            <a:ext cx="75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Servicio</a:t>
            </a:r>
            <a:endParaRPr lang="es-PE" sz="1400" dirty="0"/>
          </a:p>
        </p:txBody>
      </p:sp>
      <p:sp>
        <p:nvSpPr>
          <p:cNvPr id="124" name="70 CuadroTexto"/>
          <p:cNvSpPr txBox="1"/>
          <p:nvPr/>
        </p:nvSpPr>
        <p:spPr>
          <a:xfrm>
            <a:off x="9340392" y="3874396"/>
            <a:ext cx="82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Servicios</a:t>
            </a:r>
            <a:endParaRPr lang="es-PE" sz="1400" dirty="0"/>
          </a:p>
        </p:txBody>
      </p:sp>
      <p:cxnSp>
        <p:nvCxnSpPr>
          <p:cNvPr id="125" name="3 Conector recto"/>
          <p:cNvCxnSpPr/>
          <p:nvPr/>
        </p:nvCxnSpPr>
        <p:spPr>
          <a:xfrm>
            <a:off x="3547116" y="4182173"/>
            <a:ext cx="0" cy="1001969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20 Conector recto"/>
          <p:cNvCxnSpPr/>
          <p:nvPr/>
        </p:nvCxnSpPr>
        <p:spPr>
          <a:xfrm>
            <a:off x="3375986" y="5184142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33 Conector recto"/>
          <p:cNvCxnSpPr/>
          <p:nvPr/>
        </p:nvCxnSpPr>
        <p:spPr>
          <a:xfrm>
            <a:off x="3375986" y="5945851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37 Conector recto"/>
          <p:cNvCxnSpPr/>
          <p:nvPr/>
        </p:nvCxnSpPr>
        <p:spPr>
          <a:xfrm>
            <a:off x="3375986" y="5970021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39 Conector recto"/>
          <p:cNvCxnSpPr/>
          <p:nvPr/>
        </p:nvCxnSpPr>
        <p:spPr>
          <a:xfrm>
            <a:off x="3375986" y="6656455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41 Conector recto"/>
          <p:cNvCxnSpPr/>
          <p:nvPr/>
        </p:nvCxnSpPr>
        <p:spPr>
          <a:xfrm>
            <a:off x="3547116" y="5281504"/>
            <a:ext cx="0" cy="65442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43 Conector recto"/>
          <p:cNvCxnSpPr/>
          <p:nvPr/>
        </p:nvCxnSpPr>
        <p:spPr>
          <a:xfrm>
            <a:off x="3547116" y="5986665"/>
            <a:ext cx="0" cy="65315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44 CuadroTexto"/>
          <p:cNvSpPr txBox="1"/>
          <p:nvPr/>
        </p:nvSpPr>
        <p:spPr>
          <a:xfrm>
            <a:off x="3579547" y="4551673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EBR</a:t>
            </a:r>
            <a:endParaRPr lang="es-PE" sz="1400" dirty="0"/>
          </a:p>
        </p:txBody>
      </p:sp>
      <p:sp>
        <p:nvSpPr>
          <p:cNvPr id="133" name="89 CuadroTexto"/>
          <p:cNvSpPr txBox="1"/>
          <p:nvPr/>
        </p:nvSpPr>
        <p:spPr>
          <a:xfrm>
            <a:off x="3582174" y="5626568"/>
            <a:ext cx="473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EBA</a:t>
            </a:r>
            <a:endParaRPr lang="es-PE" sz="1400" dirty="0"/>
          </a:p>
        </p:txBody>
      </p:sp>
      <p:sp>
        <p:nvSpPr>
          <p:cNvPr id="134" name="90 CuadroTexto"/>
          <p:cNvSpPr txBox="1"/>
          <p:nvPr/>
        </p:nvSpPr>
        <p:spPr>
          <a:xfrm>
            <a:off x="3582174" y="618838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EBE</a:t>
            </a:r>
            <a:endParaRPr lang="es-PE" sz="1400" dirty="0"/>
          </a:p>
        </p:txBody>
      </p:sp>
      <p:sp>
        <p:nvSpPr>
          <p:cNvPr id="135" name="91 CuadroTexto"/>
          <p:cNvSpPr txBox="1"/>
          <p:nvPr/>
        </p:nvSpPr>
        <p:spPr>
          <a:xfrm>
            <a:off x="3525101" y="3856121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Dominio</a:t>
            </a:r>
            <a:endParaRPr lang="es-PE" sz="1400" dirty="0"/>
          </a:p>
        </p:txBody>
      </p:sp>
      <p:cxnSp>
        <p:nvCxnSpPr>
          <p:cNvPr id="136" name="92 Conector recto"/>
          <p:cNvCxnSpPr/>
          <p:nvPr/>
        </p:nvCxnSpPr>
        <p:spPr>
          <a:xfrm flipH="1">
            <a:off x="6955482" y="4210832"/>
            <a:ext cx="0" cy="227183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93 Conector recto"/>
          <p:cNvCxnSpPr/>
          <p:nvPr/>
        </p:nvCxnSpPr>
        <p:spPr>
          <a:xfrm flipV="1">
            <a:off x="6815911" y="4210351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94 Conector recto"/>
          <p:cNvCxnSpPr/>
          <p:nvPr/>
        </p:nvCxnSpPr>
        <p:spPr>
          <a:xfrm>
            <a:off x="6815911" y="6501588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99 CuadroTexto"/>
          <p:cNvSpPr txBox="1"/>
          <p:nvPr/>
        </p:nvSpPr>
        <p:spPr>
          <a:xfrm>
            <a:off x="6927402" y="3874396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Dominio</a:t>
            </a:r>
            <a:endParaRPr lang="es-PE" sz="1400" dirty="0"/>
          </a:p>
        </p:txBody>
      </p:sp>
      <p:sp>
        <p:nvSpPr>
          <p:cNvPr id="140" name="104 CuadroTexto"/>
          <p:cNvSpPr txBox="1"/>
          <p:nvPr/>
        </p:nvSpPr>
        <p:spPr>
          <a:xfrm>
            <a:off x="6998112" y="519322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ETP</a:t>
            </a:r>
            <a:endParaRPr lang="es-PE" sz="1400" dirty="0"/>
          </a:p>
        </p:txBody>
      </p:sp>
      <p:cxnSp>
        <p:nvCxnSpPr>
          <p:cNvPr id="141" name="111 Conector recto"/>
          <p:cNvCxnSpPr/>
          <p:nvPr/>
        </p:nvCxnSpPr>
        <p:spPr>
          <a:xfrm flipH="1">
            <a:off x="10844779" y="4228176"/>
            <a:ext cx="0" cy="227183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12 Conector recto"/>
          <p:cNvCxnSpPr/>
          <p:nvPr/>
        </p:nvCxnSpPr>
        <p:spPr>
          <a:xfrm flipV="1">
            <a:off x="10705208" y="4227693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13 Conector recto"/>
          <p:cNvCxnSpPr/>
          <p:nvPr/>
        </p:nvCxnSpPr>
        <p:spPr>
          <a:xfrm>
            <a:off x="10710242" y="6513124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114 CuadroTexto"/>
          <p:cNvSpPr txBox="1"/>
          <p:nvPr/>
        </p:nvSpPr>
        <p:spPr>
          <a:xfrm>
            <a:off x="10844779" y="5048875"/>
            <a:ext cx="73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Ed. SUP</a:t>
            </a:r>
            <a:endParaRPr lang="es-PE" sz="1400" dirty="0"/>
          </a:p>
        </p:txBody>
      </p:sp>
      <p:sp>
        <p:nvSpPr>
          <p:cNvPr id="145" name="99 CuadroTexto"/>
          <p:cNvSpPr txBox="1"/>
          <p:nvPr/>
        </p:nvSpPr>
        <p:spPr>
          <a:xfrm>
            <a:off x="10812205" y="3892843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Dominio</a:t>
            </a:r>
            <a:endParaRPr lang="es-PE" sz="1400" dirty="0"/>
          </a:p>
        </p:txBody>
      </p:sp>
      <p:cxnSp>
        <p:nvCxnSpPr>
          <p:cNvPr id="146" name="20 Conector recto"/>
          <p:cNvCxnSpPr/>
          <p:nvPr/>
        </p:nvCxnSpPr>
        <p:spPr>
          <a:xfrm>
            <a:off x="3358016" y="5242702"/>
            <a:ext cx="279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/>
          <p:cNvCxnSpPr/>
          <p:nvPr/>
        </p:nvCxnSpPr>
        <p:spPr>
          <a:xfrm>
            <a:off x="3281798" y="4185555"/>
            <a:ext cx="413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ángulo 147"/>
          <p:cNvSpPr/>
          <p:nvPr/>
        </p:nvSpPr>
        <p:spPr>
          <a:xfrm>
            <a:off x="1558975" y="4182173"/>
            <a:ext cx="1880129" cy="307777"/>
          </a:xfrm>
          <a:prstGeom prst="rect">
            <a:avLst/>
          </a:prstGeom>
          <a:solidFill>
            <a:srgbClr val="66C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400" dirty="0">
                <a:solidFill>
                  <a:schemeClr val="dk1"/>
                </a:solidFill>
              </a:rPr>
              <a:t>Educación Inicial</a:t>
            </a:r>
            <a:endParaRPr lang="es-PE" sz="1400" dirty="0">
              <a:solidFill>
                <a:schemeClr val="dk1"/>
              </a:solidFill>
            </a:endParaRPr>
          </a:p>
        </p:txBody>
      </p:sp>
      <p:cxnSp>
        <p:nvCxnSpPr>
          <p:cNvPr id="149" name="Conector angular 148"/>
          <p:cNvCxnSpPr>
            <a:stCxn id="84" idx="2"/>
            <a:endCxn id="150" idx="1"/>
          </p:cNvCxnSpPr>
          <p:nvPr/>
        </p:nvCxnSpPr>
        <p:spPr>
          <a:xfrm rot="16200000" flipH="1">
            <a:off x="164661" y="5112879"/>
            <a:ext cx="2582892" cy="16283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ángulo 149"/>
          <p:cNvSpPr/>
          <p:nvPr/>
        </p:nvSpPr>
        <p:spPr>
          <a:xfrm>
            <a:off x="1537526" y="6331855"/>
            <a:ext cx="189488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1400" dirty="0" err="1"/>
              <a:t>Educ</a:t>
            </a:r>
            <a:r>
              <a:rPr lang="es-MX" sz="1400" dirty="0"/>
              <a:t>.</a:t>
            </a:r>
            <a:r>
              <a:rPr lang="es-MX" sz="1400" baseline="0" dirty="0"/>
              <a:t> Básica Esp. Prim</a:t>
            </a:r>
            <a:endParaRPr lang="es-PE" sz="14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452166" y="965128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Definición operativa de Servicio Educativo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0794" y="3044143"/>
            <a:ext cx="11511572" cy="370500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48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04435" y="2422266"/>
            <a:ext cx="990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rgbClr val="0C53A7"/>
                </a:solidFill>
              </a:rPr>
              <a:t>Local Educativo: </a:t>
            </a:r>
            <a:r>
              <a:rPr lang="es-PE" sz="2000" dirty="0"/>
              <a:t>Es un inmueble – predio e infraestructura – en el cual funciona uno o más Establecimientos Educativos.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379" y="4615569"/>
            <a:ext cx="990167" cy="9098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16686" y="4860438"/>
            <a:ext cx="252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CEBA San Miguel</a:t>
            </a:r>
          </a:p>
          <a:p>
            <a:r>
              <a:rPr lang="es-MX" sz="1400" dirty="0"/>
              <a:t>Av. Los Naranjos 1325 2do piso </a:t>
            </a:r>
            <a:endParaRPr lang="es-PE" sz="1400" dirty="0"/>
          </a:p>
        </p:txBody>
      </p:sp>
      <p:cxnSp>
        <p:nvCxnSpPr>
          <p:cNvPr id="8" name="Conector recto de flecha 7"/>
          <p:cNvCxnSpPr>
            <a:stCxn id="7" idx="1"/>
            <a:endCxn id="6" idx="3"/>
          </p:cNvCxnSpPr>
          <p:nvPr/>
        </p:nvCxnSpPr>
        <p:spPr>
          <a:xfrm flipH="1" flipV="1">
            <a:off x="6278546" y="5070511"/>
            <a:ext cx="638140" cy="51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436701" y="3835869"/>
            <a:ext cx="368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Instituto ITC</a:t>
            </a:r>
          </a:p>
          <a:p>
            <a:r>
              <a:rPr lang="es-MX" sz="1400" dirty="0"/>
              <a:t>Av. Los Naranjos 1325 Departamento 305 </a:t>
            </a:r>
            <a:endParaRPr lang="es-PE" sz="1400" dirty="0"/>
          </a:p>
        </p:txBody>
      </p:sp>
      <p:cxnSp>
        <p:nvCxnSpPr>
          <p:cNvPr id="11" name="Conector recto de flecha 10"/>
          <p:cNvCxnSpPr>
            <a:stCxn id="9" idx="2"/>
          </p:cNvCxnSpPr>
          <p:nvPr/>
        </p:nvCxnSpPr>
        <p:spPr>
          <a:xfrm flipH="1">
            <a:off x="6213904" y="4359089"/>
            <a:ext cx="1062899" cy="501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png-2.findicons.com/files/icons/2477/vista_stock_icons/128/office_buil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66" y="4621758"/>
            <a:ext cx="991681" cy="8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102036" y="3907195"/>
            <a:ext cx="31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CETPRO Los Jazmines</a:t>
            </a:r>
          </a:p>
          <a:p>
            <a:r>
              <a:rPr lang="es-MX" sz="1400" dirty="0"/>
              <a:t>Av. Los Olivos 2345</a:t>
            </a:r>
            <a:endParaRPr lang="es-PE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32500" y="5561403"/>
            <a:ext cx="934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Edificio</a:t>
            </a:r>
            <a:endParaRPr lang="es-PE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041123" y="5561403"/>
            <a:ext cx="2235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Piso o Departamento</a:t>
            </a:r>
            <a:endParaRPr lang="es-PE" sz="14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6456" y="1091500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Definición operativa de Local Educativo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333897" y="3648892"/>
            <a:ext cx="7119470" cy="2394857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47185" y="1829490"/>
            <a:ext cx="11656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rgbClr val="0C53A7"/>
                </a:solidFill>
              </a:rPr>
              <a:t>Establecimiento Educativo: </a:t>
            </a:r>
            <a:r>
              <a:rPr lang="es-PE" sz="2000" dirty="0"/>
              <a:t>Es una unidad de provisión de Servicios Educativos autorizados a una IE, pública o privada, ubicada en una locación física determinada. Una IE puede tener más de un establecimiento, sin embargo, a diferencia del Local Educativo, un Establecimiento Educativo no puede ser compartido por más de una IE.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63425" y="5510659"/>
            <a:ext cx="11528465" cy="855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57217" y="3401636"/>
            <a:ext cx="11534674" cy="84048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63427" y="4243371"/>
            <a:ext cx="11528464" cy="1275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4"/>
          <p:cNvSpPr/>
          <p:nvPr/>
        </p:nvSpPr>
        <p:spPr>
          <a:xfrm>
            <a:off x="2741295" y="4445646"/>
            <a:ext cx="230819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Sede 1 (Inicial)</a:t>
            </a:r>
          </a:p>
          <a:p>
            <a:pPr algn="ctr"/>
            <a:r>
              <a:rPr lang="es-PE" sz="1600" dirty="0"/>
              <a:t>Av. </a:t>
            </a:r>
            <a:r>
              <a:rPr lang="es-PE" sz="1600" dirty="0" err="1"/>
              <a:t>Pachacútec</a:t>
            </a:r>
            <a:r>
              <a:rPr lang="es-PE" sz="1600" dirty="0"/>
              <a:t> 1787, La Victoria, Chiclayo</a:t>
            </a:r>
          </a:p>
        </p:txBody>
      </p:sp>
      <p:sp>
        <p:nvSpPr>
          <p:cNvPr id="15" name="Rectángulo 5"/>
          <p:cNvSpPr/>
          <p:nvPr/>
        </p:nvSpPr>
        <p:spPr>
          <a:xfrm>
            <a:off x="6075282" y="4439692"/>
            <a:ext cx="234439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Sede 2 (Prim - </a:t>
            </a:r>
            <a:r>
              <a:rPr lang="es-PE" sz="1600" b="1" dirty="0" err="1"/>
              <a:t>Sec</a:t>
            </a:r>
            <a:r>
              <a:rPr lang="es-PE" sz="1600" b="1" dirty="0"/>
              <a:t>)</a:t>
            </a:r>
          </a:p>
          <a:p>
            <a:pPr algn="ctr"/>
            <a:r>
              <a:rPr lang="es-PE" sz="1600" dirty="0"/>
              <a:t>Calle Machu Picchu 859, La Victoria, Chiclayo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2365339" y="5659956"/>
            <a:ext cx="1530053" cy="584775"/>
          </a:xfrm>
          <a:prstGeom prst="rect">
            <a:avLst/>
          </a:prstGeom>
          <a:solidFill>
            <a:srgbClr val="8B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EBR – Inicial</a:t>
            </a:r>
          </a:p>
          <a:p>
            <a:pPr algn="ctr"/>
            <a:r>
              <a:rPr lang="es-MX" sz="1600" dirty="0"/>
              <a:t>CM: 1523356</a:t>
            </a:r>
          </a:p>
        </p:txBody>
      </p:sp>
      <p:sp>
        <p:nvSpPr>
          <p:cNvPr id="18" name="CuadroTexto 7"/>
          <p:cNvSpPr txBox="1"/>
          <p:nvPr/>
        </p:nvSpPr>
        <p:spPr>
          <a:xfrm>
            <a:off x="5623527" y="5661469"/>
            <a:ext cx="1531299" cy="584775"/>
          </a:xfrm>
          <a:prstGeom prst="rect">
            <a:avLst/>
          </a:prstGeom>
          <a:solidFill>
            <a:srgbClr val="8B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EBR – Primaria</a:t>
            </a:r>
          </a:p>
          <a:p>
            <a:pPr algn="ctr"/>
            <a:r>
              <a:rPr lang="es-MX" sz="1600" dirty="0"/>
              <a:t>CM: 1687548</a:t>
            </a:r>
          </a:p>
        </p:txBody>
      </p:sp>
      <p:sp>
        <p:nvSpPr>
          <p:cNvPr id="19" name="CuadroTexto 8"/>
          <p:cNvSpPr txBox="1"/>
          <p:nvPr/>
        </p:nvSpPr>
        <p:spPr>
          <a:xfrm>
            <a:off x="7247480" y="5664179"/>
            <a:ext cx="1781840" cy="584775"/>
          </a:xfrm>
          <a:prstGeom prst="rect">
            <a:avLst/>
          </a:prstGeom>
          <a:solidFill>
            <a:srgbClr val="8B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EBR – Secundaria</a:t>
            </a:r>
          </a:p>
          <a:p>
            <a:pPr algn="ctr"/>
            <a:r>
              <a:rPr lang="es-MX" sz="1600" dirty="0"/>
              <a:t>CM: 1756899</a:t>
            </a:r>
          </a:p>
        </p:txBody>
      </p:sp>
      <p:cxnSp>
        <p:nvCxnSpPr>
          <p:cNvPr id="20" name="Conector recto 19"/>
          <p:cNvCxnSpPr>
            <a:stCxn id="15" idx="2"/>
            <a:endCxn id="18" idx="0"/>
          </p:cNvCxnSpPr>
          <p:nvPr/>
        </p:nvCxnSpPr>
        <p:spPr>
          <a:xfrm flipH="1">
            <a:off x="6389177" y="5270689"/>
            <a:ext cx="858303" cy="390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12"/>
          <p:cNvCxnSpPr>
            <a:stCxn id="15" idx="2"/>
            <a:endCxn id="19" idx="0"/>
          </p:cNvCxnSpPr>
          <p:nvPr/>
        </p:nvCxnSpPr>
        <p:spPr>
          <a:xfrm>
            <a:off x="7247480" y="5270689"/>
            <a:ext cx="890920" cy="393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14"/>
          <p:cNvCxnSpPr>
            <a:stCxn id="13" idx="2"/>
            <a:endCxn id="17" idx="0"/>
          </p:cNvCxnSpPr>
          <p:nvPr/>
        </p:nvCxnSpPr>
        <p:spPr>
          <a:xfrm flipH="1">
            <a:off x="3130366" y="5276643"/>
            <a:ext cx="765026" cy="383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1"/>
          <p:cNvCxnSpPr>
            <a:stCxn id="28" idx="2"/>
            <a:endCxn id="13" idx="0"/>
          </p:cNvCxnSpPr>
          <p:nvPr/>
        </p:nvCxnSpPr>
        <p:spPr>
          <a:xfrm flipH="1">
            <a:off x="3895392" y="3935845"/>
            <a:ext cx="1645691" cy="509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28" idx="2"/>
            <a:endCxn id="15" idx="0"/>
          </p:cNvCxnSpPr>
          <p:nvPr/>
        </p:nvCxnSpPr>
        <p:spPr>
          <a:xfrm>
            <a:off x="5541083" y="3935845"/>
            <a:ext cx="1706397" cy="503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23507" y="3631748"/>
            <a:ext cx="2901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Institución Educativa</a:t>
            </a:r>
            <a:endParaRPr lang="es-PE" sz="16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25171" y="4545583"/>
            <a:ext cx="21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Establecimientos</a:t>
            </a:r>
          </a:p>
          <a:p>
            <a:r>
              <a:rPr lang="es-MX" sz="1600" b="1" dirty="0"/>
              <a:t>(Local + Servicios)</a:t>
            </a:r>
            <a:endParaRPr lang="es-PE" sz="16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25171" y="5752178"/>
            <a:ext cx="142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Servicios</a:t>
            </a:r>
            <a:endParaRPr lang="es-PE" sz="1600" b="1" dirty="0"/>
          </a:p>
        </p:txBody>
      </p:sp>
      <p:sp>
        <p:nvSpPr>
          <p:cNvPr id="28" name="26 CuadroTexto"/>
          <p:cNvSpPr txBox="1"/>
          <p:nvPr/>
        </p:nvSpPr>
        <p:spPr>
          <a:xfrm>
            <a:off x="4246399" y="3566513"/>
            <a:ext cx="25893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r>
              <a:rPr lang="es-ES" sz="1800" b="1" dirty="0"/>
              <a:t>IEP ESTRELLA DE BELEN</a:t>
            </a:r>
            <a:endParaRPr lang="es-PE" sz="1800" b="1" dirty="0"/>
          </a:p>
        </p:txBody>
      </p:sp>
      <p:sp>
        <p:nvSpPr>
          <p:cNvPr id="29" name="Rectángulo 28"/>
          <p:cNvSpPr/>
          <p:nvPr/>
        </p:nvSpPr>
        <p:spPr>
          <a:xfrm>
            <a:off x="2870919" y="4717022"/>
            <a:ext cx="2045158" cy="52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6242009" y="4711338"/>
            <a:ext cx="2045158" cy="52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CuadroTexto 30"/>
          <p:cNvSpPr txBox="1"/>
          <p:nvPr/>
        </p:nvSpPr>
        <p:spPr>
          <a:xfrm>
            <a:off x="5184947" y="4864579"/>
            <a:ext cx="82037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Locales</a:t>
            </a:r>
          </a:p>
        </p:txBody>
      </p:sp>
      <p:cxnSp>
        <p:nvCxnSpPr>
          <p:cNvPr id="32" name="Conector recto 21"/>
          <p:cNvCxnSpPr>
            <a:stCxn id="31" idx="1"/>
            <a:endCxn id="29" idx="3"/>
          </p:cNvCxnSpPr>
          <p:nvPr/>
        </p:nvCxnSpPr>
        <p:spPr>
          <a:xfrm flipH="1" flipV="1">
            <a:off x="4916077" y="4977630"/>
            <a:ext cx="268870" cy="56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21"/>
          <p:cNvCxnSpPr>
            <a:stCxn id="30" idx="1"/>
            <a:endCxn id="31" idx="3"/>
          </p:cNvCxnSpPr>
          <p:nvPr/>
        </p:nvCxnSpPr>
        <p:spPr>
          <a:xfrm flipH="1">
            <a:off x="6005322" y="4971946"/>
            <a:ext cx="236687" cy="61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brir llave 33"/>
          <p:cNvSpPr/>
          <p:nvPr/>
        </p:nvSpPr>
        <p:spPr>
          <a:xfrm>
            <a:off x="2461039" y="4449317"/>
            <a:ext cx="142222" cy="92333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605803" y="992502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Definición operativa de Establecimiento Educativo</a:t>
            </a:r>
          </a:p>
        </p:txBody>
      </p:sp>
      <p:sp>
        <p:nvSpPr>
          <p:cNvPr id="37" name="26 CuadroTexto"/>
          <p:cNvSpPr txBox="1"/>
          <p:nvPr/>
        </p:nvSpPr>
        <p:spPr>
          <a:xfrm>
            <a:off x="9018924" y="3566513"/>
            <a:ext cx="25893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r>
              <a:rPr lang="es-ES" sz="1800" b="1" dirty="0"/>
              <a:t>IEP SAN JUAN DE DIOS</a:t>
            </a:r>
            <a:endParaRPr lang="es-PE" sz="1800" b="1" dirty="0"/>
          </a:p>
        </p:txBody>
      </p:sp>
      <p:sp>
        <p:nvSpPr>
          <p:cNvPr id="38" name="Rectángulo 5"/>
          <p:cNvSpPr/>
          <p:nvPr/>
        </p:nvSpPr>
        <p:spPr>
          <a:xfrm>
            <a:off x="9137408" y="4449588"/>
            <a:ext cx="234439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Sede A (Prim)</a:t>
            </a:r>
          </a:p>
          <a:p>
            <a:pPr algn="ctr"/>
            <a:r>
              <a:rPr lang="es-PE" sz="1600" dirty="0"/>
              <a:t>Calle Machu Picchu 859, La Victoria, Chiclayo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9287026" y="4721400"/>
            <a:ext cx="2045158" cy="52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CuadroTexto 7"/>
          <p:cNvSpPr txBox="1"/>
          <p:nvPr/>
        </p:nvSpPr>
        <p:spPr>
          <a:xfrm>
            <a:off x="9482670" y="5670511"/>
            <a:ext cx="1730984" cy="584775"/>
          </a:xfrm>
          <a:prstGeom prst="rect">
            <a:avLst/>
          </a:prstGeom>
          <a:solidFill>
            <a:srgbClr val="8B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EBR – Primaria</a:t>
            </a:r>
          </a:p>
          <a:p>
            <a:pPr algn="ctr"/>
            <a:r>
              <a:rPr lang="es-MX" sz="1600" dirty="0"/>
              <a:t>CM: 1744129</a:t>
            </a:r>
          </a:p>
        </p:txBody>
      </p:sp>
      <p:cxnSp>
        <p:nvCxnSpPr>
          <p:cNvPr id="41" name="Conector recto 12"/>
          <p:cNvCxnSpPr>
            <a:stCxn id="38" idx="2"/>
            <a:endCxn id="40" idx="0"/>
          </p:cNvCxnSpPr>
          <p:nvPr/>
        </p:nvCxnSpPr>
        <p:spPr>
          <a:xfrm>
            <a:off x="10309606" y="5280585"/>
            <a:ext cx="38556" cy="389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37" idx="2"/>
            <a:endCxn id="38" idx="0"/>
          </p:cNvCxnSpPr>
          <p:nvPr/>
        </p:nvCxnSpPr>
        <p:spPr>
          <a:xfrm flipH="1">
            <a:off x="10309606" y="3935845"/>
            <a:ext cx="4002" cy="513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8506302" y="4843969"/>
            <a:ext cx="63242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Local</a:t>
            </a:r>
          </a:p>
        </p:txBody>
      </p:sp>
      <p:cxnSp>
        <p:nvCxnSpPr>
          <p:cNvPr id="44" name="Conector recto 21"/>
          <p:cNvCxnSpPr>
            <a:stCxn id="39" idx="1"/>
            <a:endCxn id="43" idx="3"/>
          </p:cNvCxnSpPr>
          <p:nvPr/>
        </p:nvCxnSpPr>
        <p:spPr>
          <a:xfrm flipH="1">
            <a:off x="9138727" y="4982008"/>
            <a:ext cx="148299" cy="31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21"/>
          <p:cNvCxnSpPr>
            <a:stCxn id="30" idx="3"/>
            <a:endCxn id="43" idx="1"/>
          </p:cNvCxnSpPr>
          <p:nvPr/>
        </p:nvCxnSpPr>
        <p:spPr>
          <a:xfrm>
            <a:off x="8287167" y="4971946"/>
            <a:ext cx="219135" cy="4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248426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54518" y="1677292"/>
            <a:ext cx="5153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RIE es el </a:t>
            </a:r>
            <a:r>
              <a:rPr lang="es-PE" sz="2000" b="1" dirty="0">
                <a:solidFill>
                  <a:srgbClr val="0C53A7"/>
                </a:solidFill>
              </a:rPr>
              <a:t>registro administrativo obligatorio </a:t>
            </a:r>
            <a:r>
              <a:rPr lang="es-PE" sz="2000" dirty="0"/>
              <a:t>de naturaleza pública y de carácter desconcentrado en el que se inscriben como asientos regístrales las situaciones resultantes de los </a:t>
            </a:r>
            <a:r>
              <a:rPr lang="es-PE" sz="2000" b="1" dirty="0">
                <a:solidFill>
                  <a:srgbClr val="0C53A7"/>
                </a:solidFill>
              </a:rPr>
              <a:t>actos administrativos o actos de administración interna</a:t>
            </a:r>
            <a:r>
              <a:rPr lang="es-PE" sz="2000" dirty="0"/>
              <a:t> que son emitidos por una autoridad competente; que, habiendo sido producidos de conformidad con lo previsto en las disposiciones legales y reglamentarias vigentes, </a:t>
            </a:r>
            <a:r>
              <a:rPr lang="es-PE" sz="2000" b="1" dirty="0">
                <a:solidFill>
                  <a:srgbClr val="0C53A7"/>
                </a:solidFill>
              </a:rPr>
              <a:t>crean o autorizan el funcionamiento, o modifican</a:t>
            </a:r>
            <a:r>
              <a:rPr lang="es-PE" sz="2000" dirty="0"/>
              <a:t> las características esenciales de las IIEE.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8511" y="836916"/>
            <a:ext cx="626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4518" y="5493997"/>
            <a:ext cx="5153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ámbito del RIE comprende a </a:t>
            </a:r>
            <a:r>
              <a:rPr lang="es-PE" sz="2000" b="1" dirty="0">
                <a:solidFill>
                  <a:srgbClr val="0C53A7"/>
                </a:solidFill>
              </a:rPr>
              <a:t>todas las IIEE públicas y privadas</a:t>
            </a:r>
            <a:r>
              <a:rPr lang="es-PE" sz="2000" dirty="0"/>
              <a:t>, creadas o autorizadas por una autoridad competente.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554202DD-73CC-4C7C-A0DC-D062CAB9CCDB}"/>
              </a:ext>
            </a:extLst>
          </p:cNvPr>
          <p:cNvGrpSpPr/>
          <p:nvPr/>
        </p:nvGrpSpPr>
        <p:grpSpPr>
          <a:xfrm>
            <a:off x="7714883" y="1192474"/>
            <a:ext cx="2463459" cy="2202913"/>
            <a:chOff x="7739974" y="1202891"/>
            <a:chExt cx="3018818" cy="2316508"/>
          </a:xfrm>
        </p:grpSpPr>
        <p:pic>
          <p:nvPicPr>
            <p:cNvPr id="3" name="Gráfico 2" descr="Libro abierto">
              <a:extLst>
                <a:ext uri="{FF2B5EF4-FFF2-40B4-BE49-F238E27FC236}">
                  <a16:creationId xmlns:a16="http://schemas.microsoft.com/office/drawing/2014/main" xmlns="" id="{3D307BA5-1EF7-4E1C-BDF3-312AF0C7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739974" y="1202891"/>
              <a:ext cx="3018818" cy="2316508"/>
            </a:xfrm>
            <a:prstGeom prst="rect">
              <a:avLst/>
            </a:prstGeom>
          </p:spPr>
        </p:pic>
        <p:pic>
          <p:nvPicPr>
            <p:cNvPr id="9" name="Gráfico 8" descr="Lápiz">
              <a:extLst>
                <a:ext uri="{FF2B5EF4-FFF2-40B4-BE49-F238E27FC236}">
                  <a16:creationId xmlns:a16="http://schemas.microsoft.com/office/drawing/2014/main" xmlns="" id="{C7F16C59-AD8E-4FF9-B66C-99985516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844392" y="1264987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F3C0716-1A08-49F1-B978-5DDF97107BD5}"/>
              </a:ext>
            </a:extLst>
          </p:cNvPr>
          <p:cNvSpPr txBox="1"/>
          <p:nvPr/>
        </p:nvSpPr>
        <p:spPr>
          <a:xfrm>
            <a:off x="8022486" y="1001487"/>
            <a:ext cx="184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REGISTRO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xmlns="" id="{1B8BB9B2-4ABB-46B9-AB2D-C8CB15C6EB6A}"/>
              </a:ext>
            </a:extLst>
          </p:cNvPr>
          <p:cNvSpPr/>
          <p:nvPr/>
        </p:nvSpPr>
        <p:spPr>
          <a:xfrm>
            <a:off x="6636774" y="3238784"/>
            <a:ext cx="4483510" cy="492558"/>
          </a:xfrm>
          <a:prstGeom prst="upArrow">
            <a:avLst>
              <a:gd name="adj1" fmla="val 50000"/>
              <a:gd name="adj2" fmla="val 7172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Picture 2" descr="http://png-2.findicons.com/files/icons/2477/vista_stock_icons/128/office_building.png">
            <a:extLst>
              <a:ext uri="{FF2B5EF4-FFF2-40B4-BE49-F238E27FC236}">
                <a16:creationId xmlns:a16="http://schemas.microsoft.com/office/drawing/2014/main" xmlns="" id="{3A1DF5FF-6F40-498A-9594-10FEFE99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37" y="4302452"/>
            <a:ext cx="1356852" cy="11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3987ACA-04C8-4D11-9CD8-7DBA927A9293}"/>
              </a:ext>
            </a:extLst>
          </p:cNvPr>
          <p:cNvSpPr txBox="1"/>
          <p:nvPr/>
        </p:nvSpPr>
        <p:spPr>
          <a:xfrm>
            <a:off x="6267834" y="3863979"/>
            <a:ext cx="242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Administración interna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A2EA117-1C07-4308-906F-94B59662A3E2}"/>
              </a:ext>
            </a:extLst>
          </p:cNvPr>
          <p:cNvSpPr txBox="1"/>
          <p:nvPr/>
        </p:nvSpPr>
        <p:spPr>
          <a:xfrm>
            <a:off x="6166305" y="5663455"/>
            <a:ext cx="2624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Institución Educativa Pública Ampliación de servicio educativo CETPRO Los Jazmines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7244808-C5BC-47A3-A365-176ADE0F0B3A}"/>
              </a:ext>
            </a:extLst>
          </p:cNvPr>
          <p:cNvSpPr txBox="1"/>
          <p:nvPr/>
        </p:nvSpPr>
        <p:spPr>
          <a:xfrm flipH="1">
            <a:off x="9390046" y="3863979"/>
            <a:ext cx="223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Administrativo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1D21994-F998-4EAF-AB04-6C369E7F2041}"/>
              </a:ext>
            </a:extLst>
          </p:cNvPr>
          <p:cNvSpPr txBox="1"/>
          <p:nvPr/>
        </p:nvSpPr>
        <p:spPr>
          <a:xfrm>
            <a:off x="9213490" y="5663455"/>
            <a:ext cx="24037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Institución Educativa Privada</a:t>
            </a:r>
          </a:p>
          <a:p>
            <a:pPr algn="ctr"/>
            <a:r>
              <a:rPr lang="es-MX" sz="1400" b="1" dirty="0"/>
              <a:t>Cambio de local</a:t>
            </a:r>
          </a:p>
          <a:p>
            <a:pPr algn="ctr"/>
            <a:r>
              <a:rPr lang="es-MX" sz="1400" b="1" dirty="0"/>
              <a:t>Instituto ITC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AB8B9B09-3261-4F08-8CB9-0EE0616CD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4587" y="4302452"/>
            <a:ext cx="1263071" cy="11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591285" y="1522123"/>
            <a:ext cx="10970652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tx1"/>
                </a:solidFill>
              </a:rPr>
              <a:t>Conservación de la identidad de la Institución Educativa en el tiempo</a:t>
            </a:r>
            <a:endParaRPr lang="es-PE" sz="2800" b="1" i="1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01157" y="2150037"/>
            <a:ext cx="11086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De acuerdo a la normatividad existente todas las propiedades esenciales de una institución educativa pueden cambiar en el tiempo.</a:t>
            </a:r>
            <a:endParaRPr lang="es-PE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88837" y="3357701"/>
            <a:ext cx="15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Autorización de funcionamiento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85438" y="2953984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2010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85457"/>
              </p:ext>
            </p:extLst>
          </p:nvPr>
        </p:nvGraphicFramePr>
        <p:xfrm>
          <a:off x="996029" y="3952659"/>
          <a:ext cx="1396120" cy="1432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30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 err="1"/>
                        <a:t>EduTech</a:t>
                      </a:r>
                      <a:r>
                        <a:rPr lang="es-PE" sz="14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Primaria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Grau 325, Lima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651552" y="3369192"/>
            <a:ext cx="15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Cambio de dirección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48153" y="2965475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2011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73950"/>
              </p:ext>
            </p:extLst>
          </p:nvPr>
        </p:nvGraphicFramePr>
        <p:xfrm>
          <a:off x="2758744" y="3964150"/>
          <a:ext cx="1396120" cy="1432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 err="1"/>
                        <a:t>EduTech</a:t>
                      </a:r>
                      <a:r>
                        <a:rPr lang="es-PE" sz="14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Primaria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Pinos</a:t>
                      </a:r>
                      <a:r>
                        <a:rPr lang="es-PE" sz="1400" b="1" baseline="0" dirty="0"/>
                        <a:t> 234, Lima</a:t>
                      </a:r>
                      <a:endParaRPr lang="es-PE" sz="1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4388536" y="3357701"/>
            <a:ext cx="15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Ampliación de servicio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385137" y="2953984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2012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50069"/>
              </p:ext>
            </p:extLst>
          </p:nvPr>
        </p:nvGraphicFramePr>
        <p:xfrm>
          <a:off x="4495728" y="3952659"/>
          <a:ext cx="1396120" cy="1645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 err="1"/>
                        <a:t>EduTech</a:t>
                      </a:r>
                      <a:r>
                        <a:rPr lang="es-PE" sz="14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* Primaria</a:t>
                      </a:r>
                    </a:p>
                    <a:p>
                      <a:r>
                        <a:rPr lang="es-PE" sz="1400" b="1" dirty="0"/>
                        <a:t>* 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Pinos</a:t>
                      </a:r>
                      <a:r>
                        <a:rPr lang="es-PE" sz="1400" b="1" baseline="0" dirty="0"/>
                        <a:t> 234, Lima</a:t>
                      </a:r>
                      <a:endParaRPr lang="es-PE" sz="1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151251" y="3344384"/>
            <a:ext cx="15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Cierre de servicio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147852" y="2940667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2013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50364"/>
              </p:ext>
            </p:extLst>
          </p:nvPr>
        </p:nvGraphicFramePr>
        <p:xfrm>
          <a:off x="6258443" y="3939342"/>
          <a:ext cx="1396120" cy="1432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 err="1"/>
                        <a:t>EduTech</a:t>
                      </a:r>
                      <a:r>
                        <a:rPr lang="es-PE" sz="14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Pinos</a:t>
                      </a:r>
                      <a:r>
                        <a:rPr lang="es-PE" sz="1400" b="1" baseline="0" dirty="0"/>
                        <a:t> 234, Lima</a:t>
                      </a:r>
                      <a:endParaRPr lang="es-PE" sz="1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7913966" y="3344384"/>
            <a:ext cx="15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Cambio de nombre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910567" y="2940667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2014</a:t>
            </a: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12902"/>
              </p:ext>
            </p:extLst>
          </p:nvPr>
        </p:nvGraphicFramePr>
        <p:xfrm>
          <a:off x="8021158" y="3939342"/>
          <a:ext cx="1396120" cy="1432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IE </a:t>
                      </a:r>
                      <a:r>
                        <a:rPr lang="es-PE" sz="1400" b="1" dirty="0" err="1"/>
                        <a:t>TechKids</a:t>
                      </a:r>
                      <a:endParaRPr lang="es-PE" sz="1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b="1" dirty="0" err="1"/>
                        <a:t>EduTech</a:t>
                      </a:r>
                      <a:r>
                        <a:rPr lang="es-PE" sz="14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Pinos</a:t>
                      </a:r>
                      <a:r>
                        <a:rPr lang="es-PE" sz="1400" b="1" baseline="0" dirty="0"/>
                        <a:t> 234, Lima</a:t>
                      </a:r>
                      <a:endParaRPr lang="es-PE" sz="1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9693757" y="3351464"/>
            <a:ext cx="15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Cambio de promotor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690358" y="2947747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2015</a:t>
            </a: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31959"/>
              </p:ext>
            </p:extLst>
          </p:nvPr>
        </p:nvGraphicFramePr>
        <p:xfrm>
          <a:off x="9800949" y="3946422"/>
          <a:ext cx="1396120" cy="1432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IE </a:t>
                      </a:r>
                      <a:r>
                        <a:rPr lang="es-PE" sz="1400" b="1" dirty="0" err="1"/>
                        <a:t>TechKids</a:t>
                      </a:r>
                      <a:endParaRPr lang="es-PE" sz="1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Saberes SAC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4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/>
                        <a:t>Pinos</a:t>
                      </a:r>
                      <a:r>
                        <a:rPr lang="es-PE" sz="1400" b="1" baseline="0" dirty="0"/>
                        <a:t> 234, Lima</a:t>
                      </a:r>
                      <a:endParaRPr lang="es-PE" sz="1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Flecha derecha 6"/>
          <p:cNvSpPr/>
          <p:nvPr/>
        </p:nvSpPr>
        <p:spPr>
          <a:xfrm>
            <a:off x="2472823" y="3769701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Flecha derecha 31"/>
          <p:cNvSpPr/>
          <p:nvPr/>
        </p:nvSpPr>
        <p:spPr>
          <a:xfrm>
            <a:off x="4220694" y="3774324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derecha 32"/>
          <p:cNvSpPr/>
          <p:nvPr/>
        </p:nvSpPr>
        <p:spPr>
          <a:xfrm>
            <a:off x="5967219" y="3776445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Flecha derecha 33"/>
          <p:cNvSpPr/>
          <p:nvPr/>
        </p:nvSpPr>
        <p:spPr>
          <a:xfrm>
            <a:off x="7715090" y="3781068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Flecha derecha 34"/>
          <p:cNvSpPr/>
          <p:nvPr/>
        </p:nvSpPr>
        <p:spPr>
          <a:xfrm>
            <a:off x="9502074" y="3787812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19231" y="629290"/>
            <a:ext cx="1170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Principio fundamental del - RIE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95606" y="5706801"/>
            <a:ext cx="9209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/>
              <a:t>El único elemento invariable es su </a:t>
            </a:r>
            <a:r>
              <a:rPr lang="es-PE" sz="2000" b="1" dirty="0">
                <a:solidFill>
                  <a:srgbClr val="0C53A7"/>
                </a:solidFill>
              </a:rPr>
              <a:t>N° de Resolución de Autorización </a:t>
            </a:r>
            <a:r>
              <a:rPr lang="es-PE" sz="2000" dirty="0"/>
              <a:t>o una equivalencia como un código de registro (Código de IE).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  <p:bldP spid="29" grpId="0"/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27851" y="1592193"/>
            <a:ext cx="1114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/>
              <a:t>Permitir la inscripción de los </a:t>
            </a:r>
            <a:r>
              <a:rPr lang="es-PE" sz="2000" b="1" dirty="0">
                <a:solidFill>
                  <a:srgbClr val="0C53A7"/>
                </a:solidFill>
              </a:rPr>
              <a:t>asientos registrales </a:t>
            </a:r>
            <a:r>
              <a:rPr lang="es-PE" sz="2000" dirty="0"/>
              <a:t>sustentados en actos resolutivos emitidos por una autoridad competente, que dispongan la ocurrencia de eventos registrables.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2548" y="721263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Objetivos del RIE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27850" y="2303938"/>
            <a:ext cx="1114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/>
              <a:t>Proporcionar seguridad a los administrados respecto a la </a:t>
            </a:r>
            <a:r>
              <a:rPr lang="es-PE" sz="2000" b="1" dirty="0">
                <a:solidFill>
                  <a:srgbClr val="0C53A7"/>
                </a:solidFill>
              </a:rPr>
              <a:t>existencia y contenido </a:t>
            </a:r>
            <a:r>
              <a:rPr lang="es-PE" sz="2000" dirty="0"/>
              <a:t>de la información registrada en el RIE.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7849" y="3056347"/>
            <a:ext cx="1114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/>
              <a:t>Conservar la </a:t>
            </a:r>
            <a:r>
              <a:rPr lang="es-PE" sz="2000" b="1" dirty="0">
                <a:solidFill>
                  <a:srgbClr val="0C53A7"/>
                </a:solidFill>
              </a:rPr>
              <a:t>información histórica y trazabilidad </a:t>
            </a:r>
            <a:r>
              <a:rPr lang="es-PE" sz="2000" dirty="0"/>
              <a:t>de las IIEE.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27848" y="3492271"/>
            <a:ext cx="1114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/>
              <a:t>Suministrar información actualizada sobre las IIEE, sus servicios educativos y sus establecimientos educativos para el </a:t>
            </a:r>
            <a:r>
              <a:rPr lang="es-PE" sz="2000" b="1" dirty="0">
                <a:solidFill>
                  <a:srgbClr val="0C53A7"/>
                </a:solidFill>
              </a:rPr>
              <a:t>diseño e implementación de políticas </a:t>
            </a:r>
            <a:r>
              <a:rPr lang="es-PE" sz="2000" dirty="0"/>
              <a:t>para el sistema educativo.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27847" y="4176043"/>
            <a:ext cx="1114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/>
              <a:t>Generar el Código de Institución Educativa, Código Modular de Servicio y Código de Local Educativo, </a:t>
            </a:r>
            <a:r>
              <a:rPr lang="es-PE" sz="2000" b="1" dirty="0">
                <a:solidFill>
                  <a:srgbClr val="0C53A7"/>
                </a:solidFill>
              </a:rPr>
              <a:t>de uso obligatorio </a:t>
            </a:r>
            <a:r>
              <a:rPr lang="es-PE" sz="2000" dirty="0"/>
              <a:t>dentro del Sector Educación.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27846" y="4909708"/>
            <a:ext cx="1114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rgbClr val="0C53A7"/>
                </a:solidFill>
              </a:rPr>
              <a:t>Publicitar</a:t>
            </a:r>
            <a:r>
              <a:rPr lang="es-PE" sz="2000" dirty="0"/>
              <a:t> la información contenida en el RIE.</a:t>
            </a:r>
          </a:p>
        </p:txBody>
      </p:sp>
    </p:spTree>
    <p:extLst>
      <p:ext uri="{BB962C8B-B14F-4D97-AF65-F5344CB8AC3E}">
        <p14:creationId xmlns:p14="http://schemas.microsoft.com/office/powerpoint/2010/main" val="105467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89456" y="1841567"/>
            <a:ext cx="110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RIE es gestionado por la Unidad de Estadística del </a:t>
            </a:r>
            <a:r>
              <a:rPr lang="es-PE" sz="2000" dirty="0" err="1"/>
              <a:t>Minedu</a:t>
            </a:r>
            <a:endParaRPr lang="es-PE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92028" y="853753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Procedimiento de Registro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83475" y="2605869"/>
            <a:ext cx="10924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rgbClr val="0C53A7"/>
                </a:solidFill>
              </a:rPr>
              <a:t>Registradores: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000" dirty="0"/>
              <a:t>Los </a:t>
            </a:r>
            <a:r>
              <a:rPr lang="es-PE" sz="2000" b="1" dirty="0">
                <a:solidFill>
                  <a:srgbClr val="0C53A7"/>
                </a:solidFill>
              </a:rPr>
              <a:t>especialistas estadísticos </a:t>
            </a:r>
            <a:r>
              <a:rPr lang="es-PE" sz="2000" dirty="0"/>
              <a:t>tendrán el rol de registradores del RIE en las DRE y UGEL.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000" dirty="0"/>
              <a:t>Reciben los </a:t>
            </a:r>
            <a:r>
              <a:rPr lang="es-PE" sz="2000" b="1" dirty="0">
                <a:solidFill>
                  <a:srgbClr val="0C53A7"/>
                </a:solidFill>
              </a:rPr>
              <a:t>actos resolutivos </a:t>
            </a:r>
            <a:r>
              <a:rPr lang="es-PE" sz="2000" dirty="0"/>
              <a:t>(Resoluciones).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000" dirty="0"/>
              <a:t>Realizan la </a:t>
            </a:r>
            <a:r>
              <a:rPr lang="es-PE" sz="2000" b="1" dirty="0">
                <a:solidFill>
                  <a:srgbClr val="0C53A7"/>
                </a:solidFill>
              </a:rPr>
              <a:t>calificación registral </a:t>
            </a:r>
            <a:r>
              <a:rPr lang="es-PE" sz="2000" dirty="0"/>
              <a:t>del acto resolutivo.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000" dirty="0"/>
              <a:t>Registran los asientos en las </a:t>
            </a:r>
            <a:r>
              <a:rPr lang="es-PE" sz="2000" b="1" dirty="0">
                <a:solidFill>
                  <a:srgbClr val="0C53A7"/>
                </a:solidFill>
              </a:rPr>
              <a:t>partidas correspondientes </a:t>
            </a:r>
            <a:r>
              <a:rPr lang="es-PE" sz="2000" dirty="0"/>
              <a:t>a cada IE.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017095" y="5077327"/>
            <a:ext cx="3007331" cy="489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PE" sz="2400" dirty="0"/>
              <a:t> Actos Resolutivos</a:t>
            </a:r>
          </a:p>
        </p:txBody>
      </p:sp>
      <p:sp>
        <p:nvSpPr>
          <p:cNvPr id="13" name="Distinto de 12"/>
          <p:cNvSpPr/>
          <p:nvPr/>
        </p:nvSpPr>
        <p:spPr>
          <a:xfrm>
            <a:off x="5459402" y="5077327"/>
            <a:ext cx="947458" cy="541898"/>
          </a:xfrm>
          <a:prstGeom prst="mathNotEqual">
            <a:avLst>
              <a:gd name="adj1" fmla="val 17328"/>
              <a:gd name="adj2" fmla="val 6600000"/>
              <a:gd name="adj3" fmla="val 21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41836" y="5077327"/>
            <a:ext cx="2888487" cy="489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PE" sz="2400" dirty="0"/>
              <a:t>Eventos Registral</a:t>
            </a:r>
          </a:p>
        </p:txBody>
      </p:sp>
    </p:spTree>
    <p:extLst>
      <p:ext uri="{BB962C8B-B14F-4D97-AF65-F5344CB8AC3E}">
        <p14:creationId xmlns:p14="http://schemas.microsoft.com/office/powerpoint/2010/main" val="390895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/>
          <p:cNvGrpSpPr/>
          <p:nvPr/>
        </p:nvGrpSpPr>
        <p:grpSpPr>
          <a:xfrm>
            <a:off x="10307016" y="2937239"/>
            <a:ext cx="520512" cy="543709"/>
            <a:chOff x="9859964" y="978987"/>
            <a:chExt cx="1189445" cy="1440160"/>
          </a:xfrm>
        </p:grpSpPr>
        <p:sp>
          <p:nvSpPr>
            <p:cNvPr id="56" name="Esquina doblada 55"/>
            <p:cNvSpPr/>
            <p:nvPr/>
          </p:nvSpPr>
          <p:spPr>
            <a:xfrm rot="10800000" flipH="1">
              <a:off x="9859964" y="978987"/>
              <a:ext cx="1189445" cy="144016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9969289" y="120401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9977140" y="149734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9977140" y="1789079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9977140" y="2080815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10307016" y="4106857"/>
            <a:ext cx="520512" cy="543709"/>
            <a:chOff x="9859964" y="978987"/>
            <a:chExt cx="1189445" cy="1440160"/>
          </a:xfrm>
        </p:grpSpPr>
        <p:sp>
          <p:nvSpPr>
            <p:cNvPr id="62" name="Esquina doblada 61"/>
            <p:cNvSpPr/>
            <p:nvPr/>
          </p:nvSpPr>
          <p:spPr>
            <a:xfrm rot="10800000" flipH="1">
              <a:off x="9859964" y="978987"/>
              <a:ext cx="1189445" cy="144016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9969289" y="120401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9977140" y="149734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9977140" y="1789079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" name="Rectángulo 65"/>
            <p:cNvSpPr/>
            <p:nvPr/>
          </p:nvSpPr>
          <p:spPr>
            <a:xfrm>
              <a:off x="9977140" y="2080815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10307016" y="5416125"/>
            <a:ext cx="520512" cy="543709"/>
            <a:chOff x="9859964" y="978987"/>
            <a:chExt cx="1189445" cy="1440160"/>
          </a:xfrm>
        </p:grpSpPr>
        <p:sp>
          <p:nvSpPr>
            <p:cNvPr id="68" name="Esquina doblada 67"/>
            <p:cNvSpPr/>
            <p:nvPr/>
          </p:nvSpPr>
          <p:spPr>
            <a:xfrm rot="10800000" flipH="1">
              <a:off x="9859964" y="978987"/>
              <a:ext cx="1189445" cy="144016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9969289" y="120401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9977140" y="1497343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9977140" y="1789079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" name="Rectángulo 71"/>
            <p:cNvSpPr/>
            <p:nvPr/>
          </p:nvSpPr>
          <p:spPr>
            <a:xfrm>
              <a:off x="9977140" y="2080815"/>
              <a:ext cx="928253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722179" y="2209898"/>
            <a:ext cx="3440947" cy="1790974"/>
            <a:chOff x="6304168" y="1915177"/>
            <a:chExt cx="3440947" cy="1790974"/>
          </a:xfrm>
        </p:grpSpPr>
        <p:sp>
          <p:nvSpPr>
            <p:cNvPr id="13" name="Documento 12"/>
            <p:cNvSpPr/>
            <p:nvPr/>
          </p:nvSpPr>
          <p:spPr>
            <a:xfrm>
              <a:off x="6672797" y="2697484"/>
              <a:ext cx="300151" cy="304108"/>
            </a:xfrm>
            <a:prstGeom prst="flowChartDocumen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4" name="Picture 2" descr="http://www.publicdomainpictures.net/pictures/50000/nahled/folder-silhouett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797" y="2116211"/>
              <a:ext cx="426509" cy="28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ángulo 14"/>
            <p:cNvSpPr/>
            <p:nvPr/>
          </p:nvSpPr>
          <p:spPr>
            <a:xfrm>
              <a:off x="7040558" y="1915177"/>
              <a:ext cx="14914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/>
                <a:t>Se abre una Partida correspondiente a la nueva IE</a:t>
              </a:r>
              <a:endParaRPr lang="es-PE" sz="1200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6304168" y="2967487"/>
              <a:ext cx="23060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400" dirty="0"/>
                <a:t>Asiento 1:</a:t>
              </a:r>
            </a:p>
            <a:p>
              <a:r>
                <a:rPr lang="es-PE" sz="1400" dirty="0"/>
                <a:t>Evento: Apertura de IE (primera inscripción)</a:t>
              </a: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8629307" y="3018309"/>
              <a:ext cx="11158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/>
                <a:t>Se incorpora en la Partida</a:t>
              </a:r>
            </a:p>
          </p:txBody>
        </p:sp>
        <p:cxnSp>
          <p:nvCxnSpPr>
            <p:cNvPr id="40" name="Conector recto de flecha 39"/>
            <p:cNvCxnSpPr>
              <a:stCxn id="13" idx="3"/>
              <a:endCxn id="97" idx="1"/>
            </p:cNvCxnSpPr>
            <p:nvPr/>
          </p:nvCxnSpPr>
          <p:spPr>
            <a:xfrm>
              <a:off x="6972948" y="2849538"/>
              <a:ext cx="19786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Picture 2" descr="http://www.publicdomainpictures.net/pictures/50000/nahled/folder-silhouett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548" y="2707369"/>
              <a:ext cx="426509" cy="28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6728803" y="4226658"/>
            <a:ext cx="3071876" cy="758735"/>
            <a:chOff x="6310792" y="3756469"/>
            <a:chExt cx="3071876" cy="758735"/>
          </a:xfrm>
        </p:grpSpPr>
        <p:sp>
          <p:nvSpPr>
            <p:cNvPr id="24" name="Rectángulo 23"/>
            <p:cNvSpPr/>
            <p:nvPr/>
          </p:nvSpPr>
          <p:spPr>
            <a:xfrm>
              <a:off x="6310792" y="4053539"/>
              <a:ext cx="21789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/>
                <a:t>Asiento 2:</a:t>
              </a:r>
            </a:p>
            <a:p>
              <a:r>
                <a:rPr lang="es-PE" sz="1200" dirty="0"/>
                <a:t>Evento: Ampliación de servicio</a:t>
              </a:r>
            </a:p>
          </p:txBody>
        </p:sp>
        <p:cxnSp>
          <p:nvCxnSpPr>
            <p:cNvPr id="25" name="Conector recto de flecha 24"/>
            <p:cNvCxnSpPr>
              <a:stCxn id="94" idx="3"/>
              <a:endCxn id="98" idx="1"/>
            </p:cNvCxnSpPr>
            <p:nvPr/>
          </p:nvCxnSpPr>
          <p:spPr>
            <a:xfrm>
              <a:off x="6986116" y="3908523"/>
              <a:ext cx="197004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Documento 93"/>
            <p:cNvSpPr/>
            <p:nvPr/>
          </p:nvSpPr>
          <p:spPr>
            <a:xfrm>
              <a:off x="6685965" y="3756469"/>
              <a:ext cx="300151" cy="304108"/>
            </a:xfrm>
            <a:prstGeom prst="flowChartDocumen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8" name="Picture 2" descr="http://www.publicdomainpictures.net/pictures/50000/nahled/folder-silhouett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6159" y="3766354"/>
              <a:ext cx="426509" cy="28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Grupo 115"/>
          <p:cNvGrpSpPr/>
          <p:nvPr/>
        </p:nvGrpSpPr>
        <p:grpSpPr>
          <a:xfrm>
            <a:off x="6755241" y="5498122"/>
            <a:ext cx="3054320" cy="760759"/>
            <a:chOff x="6337230" y="4776512"/>
            <a:chExt cx="3054320" cy="760759"/>
          </a:xfrm>
        </p:grpSpPr>
        <p:sp>
          <p:nvSpPr>
            <p:cNvPr id="36" name="Rectángulo 35"/>
            <p:cNvSpPr/>
            <p:nvPr/>
          </p:nvSpPr>
          <p:spPr>
            <a:xfrm>
              <a:off x="6337230" y="5075606"/>
              <a:ext cx="24700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/>
                <a:t>Asiento 3:</a:t>
              </a:r>
            </a:p>
            <a:p>
              <a:r>
                <a:rPr lang="es-PE" sz="1200" dirty="0"/>
                <a:t>Evento: </a:t>
              </a:r>
              <a:r>
                <a:rPr lang="es-P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Traslado de establecimiento</a:t>
              </a:r>
              <a:endParaRPr lang="es-PE" sz="1200" dirty="0"/>
            </a:p>
          </p:txBody>
        </p:sp>
        <p:cxnSp>
          <p:nvCxnSpPr>
            <p:cNvPr id="37" name="Conector recto de flecha 36"/>
            <p:cNvCxnSpPr>
              <a:stCxn id="95" idx="3"/>
              <a:endCxn id="99" idx="1"/>
            </p:cNvCxnSpPr>
            <p:nvPr/>
          </p:nvCxnSpPr>
          <p:spPr>
            <a:xfrm>
              <a:off x="6986116" y="4928566"/>
              <a:ext cx="197892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Documento 94"/>
            <p:cNvSpPr/>
            <p:nvPr/>
          </p:nvSpPr>
          <p:spPr>
            <a:xfrm>
              <a:off x="6685965" y="4776512"/>
              <a:ext cx="300151" cy="304108"/>
            </a:xfrm>
            <a:prstGeom prst="flowChartDocumen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9" name="Picture 2" descr="http://www.publicdomainpictures.net/pictures/50000/nahled/folder-silhouett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041" y="4786397"/>
              <a:ext cx="426509" cy="28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CuadroTexto 100"/>
          <p:cNvSpPr txBox="1"/>
          <p:nvPr/>
        </p:nvSpPr>
        <p:spPr>
          <a:xfrm>
            <a:off x="10252575" y="2196806"/>
            <a:ext cx="114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Actualización de Ficha Registral</a:t>
            </a:r>
            <a:endParaRPr lang="es-PE" sz="1200" dirty="0"/>
          </a:p>
        </p:txBody>
      </p:sp>
      <p:cxnSp>
        <p:nvCxnSpPr>
          <p:cNvPr id="102" name="Conector recto 101"/>
          <p:cNvCxnSpPr/>
          <p:nvPr/>
        </p:nvCxnSpPr>
        <p:spPr>
          <a:xfrm>
            <a:off x="6765884" y="1636375"/>
            <a:ext cx="31380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>
            <a:off x="6759440" y="1501237"/>
            <a:ext cx="0" cy="2880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/>
          <p:cNvCxnSpPr/>
          <p:nvPr/>
        </p:nvCxnSpPr>
        <p:spPr>
          <a:xfrm>
            <a:off x="11378603" y="1501237"/>
            <a:ext cx="0" cy="2520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uadroTexto 104"/>
          <p:cNvSpPr txBox="1"/>
          <p:nvPr/>
        </p:nvSpPr>
        <p:spPr>
          <a:xfrm>
            <a:off x="6751394" y="1208331"/>
            <a:ext cx="32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Acciones a cargo del Registrador</a:t>
            </a:r>
            <a:endParaRPr lang="es-PE" b="1" dirty="0"/>
          </a:p>
        </p:txBody>
      </p:sp>
      <p:sp>
        <p:nvSpPr>
          <p:cNvPr id="106" name="Flecha derecha 105"/>
          <p:cNvSpPr/>
          <p:nvPr/>
        </p:nvSpPr>
        <p:spPr>
          <a:xfrm>
            <a:off x="9908544" y="3050884"/>
            <a:ext cx="243577" cy="2208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7" name="Flecha derecha 106"/>
          <p:cNvSpPr/>
          <p:nvPr/>
        </p:nvSpPr>
        <p:spPr>
          <a:xfrm>
            <a:off x="9908544" y="4294925"/>
            <a:ext cx="243577" cy="2208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8" name="Flecha derecha 107"/>
          <p:cNvSpPr/>
          <p:nvPr/>
        </p:nvSpPr>
        <p:spPr>
          <a:xfrm>
            <a:off x="9899289" y="5571464"/>
            <a:ext cx="243577" cy="2208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0" name="CuadroTexto 109"/>
          <p:cNvSpPr txBox="1"/>
          <p:nvPr/>
        </p:nvSpPr>
        <p:spPr>
          <a:xfrm>
            <a:off x="3713820" y="1777676"/>
            <a:ext cx="22770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Acto Resolutivo</a:t>
            </a:r>
          </a:p>
          <a:p>
            <a:pPr algn="ctr"/>
            <a:r>
              <a:rPr lang="es-MX" sz="1600" b="1" i="1" dirty="0"/>
              <a:t>(MINEDU / DRE / UGEL)</a:t>
            </a:r>
            <a:endParaRPr lang="es-PE" sz="1600" b="1" i="1" dirty="0"/>
          </a:p>
        </p:txBody>
      </p:sp>
      <p:sp>
        <p:nvSpPr>
          <p:cNvPr id="111" name="CuadroTexto 110"/>
          <p:cNvSpPr txBox="1"/>
          <p:nvPr/>
        </p:nvSpPr>
        <p:spPr>
          <a:xfrm>
            <a:off x="900552" y="1777675"/>
            <a:ext cx="1234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Disparador</a:t>
            </a:r>
          </a:p>
          <a:p>
            <a:pPr algn="ctr"/>
            <a:r>
              <a:rPr lang="es-MX" sz="1600" b="1" i="1" dirty="0"/>
              <a:t>(Interesado)</a:t>
            </a:r>
            <a:endParaRPr lang="es-PE" b="1" i="1" dirty="0"/>
          </a:p>
        </p:txBody>
      </p:sp>
      <p:grpSp>
        <p:nvGrpSpPr>
          <p:cNvPr id="2" name="Grupo 1"/>
          <p:cNvGrpSpPr/>
          <p:nvPr/>
        </p:nvGrpSpPr>
        <p:grpSpPr>
          <a:xfrm>
            <a:off x="799535" y="2703842"/>
            <a:ext cx="5083479" cy="901963"/>
            <a:chOff x="638977" y="2518721"/>
            <a:chExt cx="5083479" cy="901963"/>
          </a:xfrm>
        </p:grpSpPr>
        <p:grpSp>
          <p:nvGrpSpPr>
            <p:cNvPr id="5" name="Grupo 4"/>
            <p:cNvGrpSpPr>
              <a:grpSpLocks noChangeAspect="1"/>
            </p:cNvGrpSpPr>
            <p:nvPr/>
          </p:nvGrpSpPr>
          <p:grpSpPr>
            <a:xfrm>
              <a:off x="2355462" y="2742151"/>
              <a:ext cx="1006295" cy="350943"/>
              <a:chOff x="1744634" y="1176437"/>
              <a:chExt cx="1790315" cy="624368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2356701" y="1176437"/>
                <a:ext cx="504056" cy="25202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3102901" y="1594341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1744634" y="1602598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11" name="Conector angular 10"/>
              <p:cNvCxnSpPr>
                <a:stCxn id="6" idx="2"/>
                <a:endCxn id="10" idx="3"/>
              </p:cNvCxnSpPr>
              <p:nvPr/>
            </p:nvCxnSpPr>
            <p:spPr>
              <a:xfrm rot="5400000">
                <a:off x="2256088" y="1349060"/>
                <a:ext cx="273237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angular 11"/>
              <p:cNvCxnSpPr>
                <a:stCxn id="6" idx="2"/>
                <a:endCxn id="9" idx="1"/>
              </p:cNvCxnSpPr>
              <p:nvPr/>
            </p:nvCxnSpPr>
            <p:spPr>
              <a:xfrm rot="16200000" flipH="1">
                <a:off x="2723325" y="1313869"/>
                <a:ext cx="264980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ángulo 53"/>
            <p:cNvSpPr/>
            <p:nvPr/>
          </p:nvSpPr>
          <p:spPr>
            <a:xfrm>
              <a:off x="3486674" y="2518721"/>
              <a:ext cx="2235782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MX" sz="1400" dirty="0"/>
                <a:t>Resolución de Autorización de Funcionamiento</a:t>
              </a:r>
              <a:endParaRPr lang="es-PE" sz="1400" dirty="0"/>
            </a:p>
          </p:txBody>
        </p:sp>
        <p:grpSp>
          <p:nvGrpSpPr>
            <p:cNvPr id="82" name="Grupo 81"/>
            <p:cNvGrpSpPr/>
            <p:nvPr/>
          </p:nvGrpSpPr>
          <p:grpSpPr>
            <a:xfrm>
              <a:off x="4453195" y="3153558"/>
              <a:ext cx="316782" cy="267126"/>
              <a:chOff x="4004317" y="2352513"/>
              <a:chExt cx="316782" cy="267126"/>
            </a:xfrm>
          </p:grpSpPr>
          <p:sp>
            <p:nvSpPr>
              <p:cNvPr id="83" name="Pergamino vertical 82"/>
              <p:cNvSpPr/>
              <p:nvPr/>
            </p:nvSpPr>
            <p:spPr>
              <a:xfrm>
                <a:off x="4004317" y="2352513"/>
                <a:ext cx="316782" cy="260636"/>
              </a:xfrm>
              <a:prstGeom prst="verticalScroll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84" name="Estrella de 8 puntas 83"/>
              <p:cNvSpPr/>
              <p:nvPr/>
            </p:nvSpPr>
            <p:spPr>
              <a:xfrm>
                <a:off x="4136611" y="2475639"/>
                <a:ext cx="144000" cy="144000"/>
              </a:xfrm>
              <a:prstGeom prst="star8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</p:grpSp>
        <p:sp>
          <p:nvSpPr>
            <p:cNvPr id="112" name="CuadroTexto 111"/>
            <p:cNvSpPr txBox="1"/>
            <p:nvPr/>
          </p:nvSpPr>
          <p:spPr>
            <a:xfrm>
              <a:off x="638977" y="2696976"/>
              <a:ext cx="15611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PE"/>
              </a:defPPr>
              <a:lvl1pPr>
                <a:defRPr sz="1100"/>
              </a:lvl1pPr>
            </a:lstStyle>
            <a:p>
              <a:r>
                <a:rPr lang="es-MX" sz="1400" dirty="0"/>
                <a:t>Solicitud de Autorización</a:t>
              </a:r>
              <a:endParaRPr lang="es-PE" sz="14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799534" y="4138872"/>
            <a:ext cx="5083479" cy="908428"/>
            <a:chOff x="638976" y="3588778"/>
            <a:chExt cx="5083479" cy="908428"/>
          </a:xfrm>
        </p:grpSpPr>
        <p:grpSp>
          <p:nvGrpSpPr>
            <p:cNvPr id="16" name="Grupo 15"/>
            <p:cNvGrpSpPr>
              <a:grpSpLocks noChangeAspect="1"/>
            </p:cNvGrpSpPr>
            <p:nvPr/>
          </p:nvGrpSpPr>
          <p:grpSpPr>
            <a:xfrm>
              <a:off x="2349709" y="3728693"/>
              <a:ext cx="982882" cy="485556"/>
              <a:chOff x="1763565" y="2184549"/>
              <a:chExt cx="1790315" cy="884439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2375632" y="2184549"/>
                <a:ext cx="504056" cy="25202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3121832" y="2602453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1763565" y="2610710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20" name="Conector angular 19"/>
              <p:cNvCxnSpPr>
                <a:stCxn id="17" idx="2"/>
                <a:endCxn id="19" idx="3"/>
              </p:cNvCxnSpPr>
              <p:nvPr/>
            </p:nvCxnSpPr>
            <p:spPr>
              <a:xfrm rot="5400000">
                <a:off x="2275019" y="2357172"/>
                <a:ext cx="273237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angular 20"/>
              <p:cNvCxnSpPr>
                <a:stCxn id="17" idx="2"/>
                <a:endCxn id="18" idx="1"/>
              </p:cNvCxnSpPr>
              <p:nvPr/>
            </p:nvCxnSpPr>
            <p:spPr>
              <a:xfrm rot="16200000" flipH="1">
                <a:off x="2742256" y="2321981"/>
                <a:ext cx="264980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ángulo 21"/>
              <p:cNvSpPr/>
              <p:nvPr/>
            </p:nvSpPr>
            <p:spPr>
              <a:xfrm>
                <a:off x="3121832" y="2870781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23" name="Conector angular 22"/>
              <p:cNvCxnSpPr>
                <a:stCxn id="17" idx="2"/>
                <a:endCxn id="22" idx="1"/>
              </p:cNvCxnSpPr>
              <p:nvPr/>
            </p:nvCxnSpPr>
            <p:spPr>
              <a:xfrm rot="16200000" flipH="1">
                <a:off x="2608092" y="2456145"/>
                <a:ext cx="533308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ángulo 78"/>
            <p:cNvSpPr/>
            <p:nvPr/>
          </p:nvSpPr>
          <p:spPr>
            <a:xfrm>
              <a:off x="3486674" y="3588778"/>
              <a:ext cx="2235781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PE" sz="1400" dirty="0"/>
                <a:t>Resolución de Autorización de Ampliación de Servicio</a:t>
              </a:r>
            </a:p>
          </p:txBody>
        </p:sp>
        <p:grpSp>
          <p:nvGrpSpPr>
            <p:cNvPr id="85" name="Grupo 84"/>
            <p:cNvGrpSpPr/>
            <p:nvPr/>
          </p:nvGrpSpPr>
          <p:grpSpPr>
            <a:xfrm>
              <a:off x="4453195" y="4230080"/>
              <a:ext cx="316782" cy="267126"/>
              <a:chOff x="3952309" y="3533533"/>
              <a:chExt cx="316782" cy="267126"/>
            </a:xfrm>
          </p:grpSpPr>
          <p:sp>
            <p:nvSpPr>
              <p:cNvPr id="86" name="Pergamino vertical 85"/>
              <p:cNvSpPr/>
              <p:nvPr/>
            </p:nvSpPr>
            <p:spPr>
              <a:xfrm>
                <a:off x="3952309" y="3533533"/>
                <a:ext cx="316782" cy="260636"/>
              </a:xfrm>
              <a:prstGeom prst="verticalScroll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87" name="Estrella de 8 puntas 86"/>
              <p:cNvSpPr/>
              <p:nvPr/>
            </p:nvSpPr>
            <p:spPr>
              <a:xfrm>
                <a:off x="4084603" y="3656659"/>
                <a:ext cx="144000" cy="144000"/>
              </a:xfrm>
              <a:prstGeom prst="star8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</p:grpSp>
        <p:sp>
          <p:nvSpPr>
            <p:cNvPr id="113" name="CuadroTexto 112"/>
            <p:cNvSpPr txBox="1"/>
            <p:nvPr/>
          </p:nvSpPr>
          <p:spPr>
            <a:xfrm>
              <a:off x="638976" y="3634956"/>
              <a:ext cx="19593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PE"/>
              </a:defPPr>
              <a:lvl1pPr>
                <a:defRPr sz="1100"/>
              </a:lvl1pPr>
            </a:lstStyle>
            <a:p>
              <a:r>
                <a:rPr lang="es-MX" sz="1400" dirty="0"/>
                <a:t>Solicitud de Ampliación de Servicios</a:t>
              </a:r>
              <a:endParaRPr lang="es-PE" sz="14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99536" y="5472812"/>
            <a:ext cx="5083477" cy="854835"/>
            <a:chOff x="638978" y="4751202"/>
            <a:chExt cx="5083477" cy="854835"/>
          </a:xfrm>
        </p:grpSpPr>
        <p:grpSp>
          <p:nvGrpSpPr>
            <p:cNvPr id="26" name="Grupo 25"/>
            <p:cNvGrpSpPr>
              <a:grpSpLocks noChangeAspect="1"/>
            </p:cNvGrpSpPr>
            <p:nvPr/>
          </p:nvGrpSpPr>
          <p:grpSpPr>
            <a:xfrm>
              <a:off x="2289879" y="4893922"/>
              <a:ext cx="989477" cy="496091"/>
              <a:chOff x="1787712" y="3460987"/>
              <a:chExt cx="1790315" cy="897605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2399779" y="3460987"/>
                <a:ext cx="504056" cy="25202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3145979" y="3878891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1787712" y="3887148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30" name="Conector angular 29"/>
              <p:cNvCxnSpPr>
                <a:stCxn id="27" idx="2"/>
                <a:endCxn id="29" idx="3"/>
              </p:cNvCxnSpPr>
              <p:nvPr/>
            </p:nvCxnSpPr>
            <p:spPr>
              <a:xfrm rot="5400000">
                <a:off x="2299166" y="3633610"/>
                <a:ext cx="273237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angular 30"/>
              <p:cNvCxnSpPr>
                <a:stCxn id="27" idx="2"/>
                <a:endCxn id="28" idx="1"/>
              </p:cNvCxnSpPr>
              <p:nvPr/>
            </p:nvCxnSpPr>
            <p:spPr>
              <a:xfrm rot="16200000" flipH="1">
                <a:off x="2766403" y="3598419"/>
                <a:ext cx="264980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ángulo 31"/>
              <p:cNvSpPr/>
              <p:nvPr/>
            </p:nvSpPr>
            <p:spPr>
              <a:xfrm>
                <a:off x="3145979" y="4147219"/>
                <a:ext cx="432048" cy="198207"/>
              </a:xfrm>
              <a:prstGeom prst="rect">
                <a:avLst/>
              </a:prstGeom>
              <a:solidFill>
                <a:srgbClr val="8BE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33" name="Conector angular 32"/>
              <p:cNvCxnSpPr>
                <a:stCxn id="27" idx="2"/>
                <a:endCxn id="32" idx="1"/>
              </p:cNvCxnSpPr>
              <p:nvPr/>
            </p:nvCxnSpPr>
            <p:spPr>
              <a:xfrm rot="16200000" flipH="1">
                <a:off x="2632239" y="3732583"/>
                <a:ext cx="533308" cy="49417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ángulo 33"/>
              <p:cNvSpPr/>
              <p:nvPr/>
            </p:nvSpPr>
            <p:spPr>
              <a:xfrm>
                <a:off x="1787712" y="4160385"/>
                <a:ext cx="432048" cy="1982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cxnSp>
            <p:nvCxnSpPr>
              <p:cNvPr id="35" name="Conector angular 34"/>
              <p:cNvCxnSpPr>
                <a:stCxn id="27" idx="2"/>
                <a:endCxn id="34" idx="3"/>
              </p:cNvCxnSpPr>
              <p:nvPr/>
            </p:nvCxnSpPr>
            <p:spPr>
              <a:xfrm rot="5400000">
                <a:off x="2162547" y="3770229"/>
                <a:ext cx="546474" cy="43204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ángulo 79"/>
            <p:cNvSpPr/>
            <p:nvPr/>
          </p:nvSpPr>
          <p:spPr>
            <a:xfrm>
              <a:off x="3486674" y="4751202"/>
              <a:ext cx="2235781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PE" sz="1400" dirty="0"/>
                <a:t>Resolución de Cambio o traslado de local</a:t>
              </a:r>
            </a:p>
          </p:txBody>
        </p:sp>
        <p:grpSp>
          <p:nvGrpSpPr>
            <p:cNvPr id="88" name="Grupo 87"/>
            <p:cNvGrpSpPr/>
            <p:nvPr/>
          </p:nvGrpSpPr>
          <p:grpSpPr>
            <a:xfrm>
              <a:off x="4453195" y="5338911"/>
              <a:ext cx="316782" cy="267126"/>
              <a:chOff x="3945364" y="4738162"/>
              <a:chExt cx="316782" cy="267126"/>
            </a:xfrm>
          </p:grpSpPr>
          <p:sp>
            <p:nvSpPr>
              <p:cNvPr id="89" name="Pergamino vertical 88"/>
              <p:cNvSpPr/>
              <p:nvPr/>
            </p:nvSpPr>
            <p:spPr>
              <a:xfrm>
                <a:off x="3945364" y="4738162"/>
                <a:ext cx="316782" cy="260636"/>
              </a:xfrm>
              <a:prstGeom prst="verticalScroll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  <p:sp>
            <p:nvSpPr>
              <p:cNvPr id="90" name="Estrella de 8 puntas 89"/>
              <p:cNvSpPr/>
              <p:nvPr/>
            </p:nvSpPr>
            <p:spPr>
              <a:xfrm>
                <a:off x="4077658" y="4861288"/>
                <a:ext cx="144000" cy="144000"/>
              </a:xfrm>
              <a:prstGeom prst="star8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/>
              </a:p>
            </p:txBody>
          </p:sp>
        </p:grpSp>
        <p:sp>
          <p:nvSpPr>
            <p:cNvPr id="114" name="CuadroTexto 113"/>
            <p:cNvSpPr txBox="1"/>
            <p:nvPr/>
          </p:nvSpPr>
          <p:spPr>
            <a:xfrm>
              <a:off x="638978" y="4809467"/>
              <a:ext cx="1639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PE"/>
              </a:defPPr>
              <a:lvl1pPr>
                <a:defRPr sz="1100"/>
              </a:lvl1pPr>
            </a:lstStyle>
            <a:p>
              <a:r>
                <a:rPr lang="es-MX" sz="1400" dirty="0"/>
                <a:t>Solicitud de Cambio o traslado de local</a:t>
              </a:r>
              <a:endParaRPr lang="es-PE" sz="1400" dirty="0"/>
            </a:p>
          </p:txBody>
        </p:sp>
      </p:grpSp>
      <p:cxnSp>
        <p:nvCxnSpPr>
          <p:cNvPr id="122" name="Conector recto 121"/>
          <p:cNvCxnSpPr/>
          <p:nvPr/>
        </p:nvCxnSpPr>
        <p:spPr>
          <a:xfrm flipV="1">
            <a:off x="1056989" y="4053994"/>
            <a:ext cx="10477041" cy="5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/>
          <p:cNvCxnSpPr/>
          <p:nvPr/>
        </p:nvCxnSpPr>
        <p:spPr>
          <a:xfrm flipV="1">
            <a:off x="1056989" y="5367509"/>
            <a:ext cx="10477041" cy="5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/>
          <p:cNvCxnSpPr/>
          <p:nvPr/>
        </p:nvCxnSpPr>
        <p:spPr>
          <a:xfrm>
            <a:off x="9920066" y="1634913"/>
            <a:ext cx="146393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128"/>
          <p:cNvCxnSpPr/>
          <p:nvPr/>
        </p:nvCxnSpPr>
        <p:spPr>
          <a:xfrm>
            <a:off x="9916805" y="1523006"/>
            <a:ext cx="0" cy="2520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uadroTexto 129"/>
          <p:cNvSpPr txBox="1"/>
          <p:nvPr/>
        </p:nvSpPr>
        <p:spPr>
          <a:xfrm>
            <a:off x="10460736" y="122065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UE</a:t>
            </a:r>
            <a:endParaRPr lang="es-PE" b="1" dirty="0"/>
          </a:p>
        </p:txBody>
      </p:sp>
      <p:sp>
        <p:nvSpPr>
          <p:cNvPr id="131" name="CuadroTexto 130"/>
          <p:cNvSpPr txBox="1"/>
          <p:nvPr/>
        </p:nvSpPr>
        <p:spPr>
          <a:xfrm>
            <a:off x="774732" y="94671"/>
            <a:ext cx="1054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Registro de actos resolutivos de una I.E. en el RIE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6126483" y="802557"/>
            <a:ext cx="54075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Procedimiento registral</a:t>
            </a:r>
          </a:p>
        </p:txBody>
      </p:sp>
      <p:sp>
        <p:nvSpPr>
          <p:cNvPr id="115" name="CuadroTexto 114"/>
          <p:cNvSpPr txBox="1"/>
          <p:nvPr/>
        </p:nvSpPr>
        <p:spPr>
          <a:xfrm>
            <a:off x="533421" y="812868"/>
            <a:ext cx="54331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Acciones Previas</a:t>
            </a:r>
          </a:p>
        </p:txBody>
      </p:sp>
      <p:sp>
        <p:nvSpPr>
          <p:cNvPr id="117" name="CuadroTexto 116"/>
          <p:cNvSpPr txBox="1"/>
          <p:nvPr/>
        </p:nvSpPr>
        <p:spPr>
          <a:xfrm rot="16200000">
            <a:off x="3594581" y="3783692"/>
            <a:ext cx="543313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Calificación Registral</a:t>
            </a:r>
          </a:p>
        </p:txBody>
      </p:sp>
      <p:sp>
        <p:nvSpPr>
          <p:cNvPr id="41" name="Triángulo isósceles 40"/>
          <p:cNvSpPr/>
          <p:nvPr/>
        </p:nvSpPr>
        <p:spPr>
          <a:xfrm rot="5400000">
            <a:off x="5774092" y="1994238"/>
            <a:ext cx="1740274" cy="258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8" name="Triángulo isósceles 117"/>
          <p:cNvSpPr/>
          <p:nvPr/>
        </p:nvSpPr>
        <p:spPr>
          <a:xfrm rot="5400000">
            <a:off x="5775547" y="3849366"/>
            <a:ext cx="1740274" cy="258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9" name="Triángulo isósceles 118"/>
          <p:cNvSpPr/>
          <p:nvPr/>
        </p:nvSpPr>
        <p:spPr>
          <a:xfrm rot="5400000">
            <a:off x="5777345" y="5688260"/>
            <a:ext cx="1740274" cy="258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1" name="CuadroTexto 120"/>
          <p:cNvSpPr txBox="1"/>
          <p:nvPr/>
        </p:nvSpPr>
        <p:spPr>
          <a:xfrm>
            <a:off x="6747784" y="1778453"/>
            <a:ext cx="188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Evento Registral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8590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6" grpId="0" animBg="1"/>
      <p:bldP spid="107" grpId="0" animBg="1"/>
      <p:bldP spid="1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34165" y="2140568"/>
            <a:ext cx="9172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Proceso de </a:t>
            </a:r>
          </a:p>
          <a:p>
            <a:pPr algn="ctr"/>
            <a:r>
              <a:rPr lang="es-MX" sz="6000" b="1" dirty="0">
                <a:solidFill>
                  <a:srgbClr val="0C53A7"/>
                </a:solidFill>
              </a:rPr>
              <a:t>Implementación del</a:t>
            </a:r>
          </a:p>
          <a:p>
            <a:pPr algn="ctr"/>
            <a:r>
              <a:rPr lang="es-MX" sz="6000" b="1" dirty="0">
                <a:solidFill>
                  <a:srgbClr val="0C53A7"/>
                </a:solidFill>
              </a:rPr>
              <a:t>RIE</a:t>
            </a:r>
          </a:p>
        </p:txBody>
      </p:sp>
    </p:spTree>
    <p:extLst>
      <p:ext uri="{BB962C8B-B14F-4D97-AF65-F5344CB8AC3E}">
        <p14:creationId xmlns:p14="http://schemas.microsoft.com/office/powerpoint/2010/main" val="43910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50321" y="5093150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5842810" y="3416941"/>
            <a:ext cx="6012668" cy="3169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Picture 8" descr="Institución Educativa Estrella de Belén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r="61402"/>
          <a:stretch/>
        </p:blipFill>
        <p:spPr bwMode="auto">
          <a:xfrm>
            <a:off x="7229891" y="1437593"/>
            <a:ext cx="475071" cy="5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4"/>
          <p:cNvSpPr/>
          <p:nvPr/>
        </p:nvSpPr>
        <p:spPr>
          <a:xfrm>
            <a:off x="7206111" y="2195879"/>
            <a:ext cx="1527539" cy="271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Sede Inicial-Primaria</a:t>
            </a:r>
          </a:p>
        </p:txBody>
      </p:sp>
      <p:sp>
        <p:nvSpPr>
          <p:cNvPr id="7" name="Rectángulo 5"/>
          <p:cNvSpPr/>
          <p:nvPr/>
        </p:nvSpPr>
        <p:spPr>
          <a:xfrm>
            <a:off x="9098836" y="2195879"/>
            <a:ext cx="13327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Sede secundaria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655594" y="2729466"/>
            <a:ext cx="121563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Inicial</a:t>
            </a:r>
          </a:p>
        </p:txBody>
      </p:sp>
      <p:sp>
        <p:nvSpPr>
          <p:cNvPr id="9" name="CuadroTexto 7"/>
          <p:cNvSpPr txBox="1"/>
          <p:nvPr/>
        </p:nvSpPr>
        <p:spPr>
          <a:xfrm>
            <a:off x="7969880" y="2731149"/>
            <a:ext cx="117451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Primaria</a:t>
            </a:r>
          </a:p>
        </p:txBody>
      </p:sp>
      <p:sp>
        <p:nvSpPr>
          <p:cNvPr id="10" name="CuadroTexto 8"/>
          <p:cNvSpPr txBox="1"/>
          <p:nvPr/>
        </p:nvSpPr>
        <p:spPr>
          <a:xfrm>
            <a:off x="9478148" y="2731149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Secundaria</a:t>
            </a:r>
          </a:p>
        </p:txBody>
      </p:sp>
      <p:cxnSp>
        <p:nvCxnSpPr>
          <p:cNvPr id="11" name="Conector recto 10"/>
          <p:cNvCxnSpPr>
            <a:stCxn id="6" idx="2"/>
            <a:endCxn id="9" idx="0"/>
          </p:cNvCxnSpPr>
          <p:nvPr/>
        </p:nvCxnSpPr>
        <p:spPr>
          <a:xfrm>
            <a:off x="7969881" y="2467402"/>
            <a:ext cx="587259" cy="263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2"/>
          <p:cNvCxnSpPr>
            <a:stCxn id="7" idx="2"/>
            <a:endCxn id="10" idx="0"/>
          </p:cNvCxnSpPr>
          <p:nvPr/>
        </p:nvCxnSpPr>
        <p:spPr>
          <a:xfrm>
            <a:off x="9765214" y="2457489"/>
            <a:ext cx="442416" cy="273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4"/>
          <p:cNvCxnSpPr>
            <a:stCxn id="6" idx="2"/>
            <a:endCxn id="8" idx="0"/>
          </p:cNvCxnSpPr>
          <p:nvPr/>
        </p:nvCxnSpPr>
        <p:spPr>
          <a:xfrm flipH="1">
            <a:off x="7263414" y="2467402"/>
            <a:ext cx="706467" cy="262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21"/>
          <p:cNvCxnSpPr>
            <a:stCxn id="27" idx="2"/>
            <a:endCxn id="6" idx="0"/>
          </p:cNvCxnSpPr>
          <p:nvPr/>
        </p:nvCxnSpPr>
        <p:spPr>
          <a:xfrm flipH="1">
            <a:off x="7969881" y="1907621"/>
            <a:ext cx="1017962" cy="28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23"/>
          <p:cNvCxnSpPr>
            <a:stCxn id="27" idx="2"/>
            <a:endCxn id="7" idx="0"/>
          </p:cNvCxnSpPr>
          <p:nvPr/>
        </p:nvCxnSpPr>
        <p:spPr>
          <a:xfrm>
            <a:off x="8987843" y="1907621"/>
            <a:ext cx="777371" cy="28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832059" y="1522900"/>
            <a:ext cx="2311568" cy="384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r>
              <a:rPr lang="es-ES" sz="1100" dirty="0"/>
              <a:t>IEP ESTRELLA DE BELEN</a:t>
            </a:r>
          </a:p>
          <a:p>
            <a:r>
              <a:rPr lang="es-PE" sz="800" dirty="0"/>
              <a:t>http://www.colegioestrelladebelen.com/servicios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9761952" y="1934269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(Principal)</a:t>
            </a:r>
            <a:endParaRPr lang="es-PE" sz="1100" dirty="0"/>
          </a:p>
        </p:txBody>
      </p:sp>
      <p:graphicFrame>
        <p:nvGraphicFramePr>
          <p:cNvPr id="53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27057"/>
              </p:ext>
            </p:extLst>
          </p:nvPr>
        </p:nvGraphicFramePr>
        <p:xfrm>
          <a:off x="5940539" y="5116318"/>
          <a:ext cx="5646607" cy="1347454"/>
        </p:xfrm>
        <a:graphic>
          <a:graphicData uri="http://schemas.openxmlformats.org/drawingml/2006/table">
            <a:tbl>
              <a:tblPr/>
              <a:tblGrid>
                <a:gridCol w="196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3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7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888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</a:t>
                      </a:r>
                      <a:b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</a:t>
                      </a:r>
                    </a:p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Cod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Loc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Nombre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Teléfono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modular de servicio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/>
                        <a:t>745514</a:t>
                      </a:r>
                      <a:endParaRPr lang="es-PE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0" dirty="0"/>
                        <a:t>Sede secundaria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Machu Picchu 859, La Victoria, Chiclayo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/>
                        <a:t>436180</a:t>
                      </a:r>
                      <a:endParaRPr lang="es-PE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dirty="0"/>
                        <a:t>1576420</a:t>
                      </a:r>
                      <a:r>
                        <a:rPr lang="es-PE" sz="10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128"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dirty="0"/>
                        <a:t>737118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Sede Inicial-Primaria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Avenida </a:t>
                      </a:r>
                      <a:r>
                        <a:rPr lang="es-PE" sz="1100" b="0" dirty="0" err="1"/>
                        <a:t>Pachacútec</a:t>
                      </a:r>
                      <a:r>
                        <a:rPr lang="es-PE" sz="1100" b="0" dirty="0"/>
                        <a:t> 1787, La Victoria, Chiclayo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217111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1309806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1309814 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5" name="Tab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14697"/>
              </p:ext>
            </p:extLst>
          </p:nvPr>
        </p:nvGraphicFramePr>
        <p:xfrm>
          <a:off x="5940539" y="3683614"/>
          <a:ext cx="5626907" cy="1234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Código IE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IE050079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Teléfono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436180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Nombre IE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Estrella</a:t>
                      </a:r>
                      <a:r>
                        <a:rPr lang="es-MX" sz="1000" baseline="0" dirty="0"/>
                        <a:t> de Belén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Director General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Dora </a:t>
                      </a:r>
                      <a:r>
                        <a:rPr lang="es-MX" sz="1000" dirty="0" err="1"/>
                        <a:t>Patazca</a:t>
                      </a:r>
                      <a:r>
                        <a:rPr lang="es-MX" sz="1000" dirty="0"/>
                        <a:t> </a:t>
                      </a:r>
                      <a:r>
                        <a:rPr lang="es-MX" sz="1000" dirty="0" err="1"/>
                        <a:t>Capuñay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Gestión</a:t>
                      </a:r>
                      <a:r>
                        <a:rPr lang="es-MX" sz="1000" baseline="0" dirty="0"/>
                        <a:t> 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Privado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DNI Director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16557806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354">
                <a:tc>
                  <a:txBody>
                    <a:bodyPr/>
                    <a:lstStyle/>
                    <a:p>
                      <a:r>
                        <a:rPr lang="es-MX" sz="1000" dirty="0"/>
                        <a:t>Dirección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0" dirty="0"/>
                        <a:t>Machu Picchu 859, La Victoria, Chiclayo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/>
                        <a:t>Razón</a:t>
                      </a:r>
                      <a:r>
                        <a:rPr lang="es-MX" sz="1000" b="0" baseline="0" dirty="0"/>
                        <a:t> Social</a:t>
                      </a:r>
                      <a:endParaRPr lang="es-PE" sz="1000" b="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/>
                        <a:t>IEP Estrella de Belén SAC</a:t>
                      </a:r>
                      <a:endParaRPr lang="es-PE" sz="10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Correo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estrellab_859@hotmail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RUC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20561380725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6" name="CuadroTexto 55"/>
          <p:cNvSpPr txBox="1"/>
          <p:nvPr/>
        </p:nvSpPr>
        <p:spPr>
          <a:xfrm>
            <a:off x="5920839" y="3421699"/>
            <a:ext cx="2062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Datos de Institución Educativa</a:t>
            </a:r>
            <a:endParaRPr lang="es-PE" sz="12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5842810" y="4883067"/>
            <a:ext cx="2287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Matriz Establecimiento - Servicios</a:t>
            </a:r>
            <a:endParaRPr lang="es-PE" sz="1200" dirty="0"/>
          </a:p>
        </p:txBody>
      </p:sp>
      <p:sp>
        <p:nvSpPr>
          <p:cNvPr id="62" name="CuadroTexto 6"/>
          <p:cNvSpPr txBox="1"/>
          <p:nvPr/>
        </p:nvSpPr>
        <p:spPr>
          <a:xfrm>
            <a:off x="1448600" y="3221955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Inicial</a:t>
            </a:r>
          </a:p>
        </p:txBody>
      </p:sp>
      <p:sp>
        <p:nvSpPr>
          <p:cNvPr id="63" name="CuadroTexto 7"/>
          <p:cNvSpPr txBox="1"/>
          <p:nvPr/>
        </p:nvSpPr>
        <p:spPr>
          <a:xfrm>
            <a:off x="1448600" y="3607563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Primaria</a:t>
            </a:r>
          </a:p>
        </p:txBody>
      </p:sp>
      <p:sp>
        <p:nvSpPr>
          <p:cNvPr id="64" name="CuadroTexto 8"/>
          <p:cNvSpPr txBox="1"/>
          <p:nvPr/>
        </p:nvSpPr>
        <p:spPr>
          <a:xfrm>
            <a:off x="1448600" y="3996347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Secundaria</a:t>
            </a:r>
          </a:p>
        </p:txBody>
      </p:sp>
      <p:sp>
        <p:nvSpPr>
          <p:cNvPr id="65" name="Flecha derecha 64"/>
          <p:cNvSpPr/>
          <p:nvPr/>
        </p:nvSpPr>
        <p:spPr>
          <a:xfrm>
            <a:off x="4906148" y="2600297"/>
            <a:ext cx="785760" cy="65812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7" name="CuadroTexto 6"/>
          <p:cNvSpPr txBox="1"/>
          <p:nvPr/>
        </p:nvSpPr>
        <p:spPr>
          <a:xfrm>
            <a:off x="3161757" y="3221955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sp>
        <p:nvSpPr>
          <p:cNvPr id="68" name="CuadroTexto 6"/>
          <p:cNvSpPr txBox="1"/>
          <p:nvPr/>
        </p:nvSpPr>
        <p:spPr>
          <a:xfrm>
            <a:off x="3160022" y="3607563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sp>
        <p:nvSpPr>
          <p:cNvPr id="69" name="CuadroTexto 6"/>
          <p:cNvSpPr txBox="1"/>
          <p:nvPr/>
        </p:nvSpPr>
        <p:spPr>
          <a:xfrm>
            <a:off x="3173422" y="3996347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cxnSp>
        <p:nvCxnSpPr>
          <p:cNvPr id="71" name="Conector recto 70"/>
          <p:cNvCxnSpPr/>
          <p:nvPr/>
        </p:nvCxnSpPr>
        <p:spPr>
          <a:xfrm>
            <a:off x="2907564" y="3352760"/>
            <a:ext cx="254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>
            <a:stCxn id="63" idx="3"/>
            <a:endCxn id="68" idx="1"/>
          </p:cNvCxnSpPr>
          <p:nvPr/>
        </p:nvCxnSpPr>
        <p:spPr>
          <a:xfrm>
            <a:off x="2907564" y="3738368"/>
            <a:ext cx="252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2907564" y="4127152"/>
            <a:ext cx="2658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22954"/>
              </p:ext>
            </p:extLst>
          </p:nvPr>
        </p:nvGraphicFramePr>
        <p:xfrm>
          <a:off x="353175" y="4393379"/>
          <a:ext cx="4679567" cy="1844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9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7283"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Código modular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>
                          <a:effectLst/>
                        </a:rPr>
                        <a:t>Código de local</a:t>
                      </a:r>
                      <a:endParaRPr lang="es-PE" sz="1100" b="1" i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Nombre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Nivel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Gestión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Dirección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r>
                        <a:rPr lang="es-PE" sz="1100" u="sng" dirty="0">
                          <a:effectLst/>
                          <a:hlinkClick r:id="rId3"/>
                        </a:rPr>
                        <a:t>1576420</a:t>
                      </a:r>
                      <a:endParaRPr lang="es-PE" sz="1100" dirty="0">
                        <a:effectLst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745514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Secundaria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Privada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Av.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baseline="0" dirty="0" err="1">
                          <a:effectLst/>
                        </a:rPr>
                        <a:t>MachuPichu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859,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1309814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737118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Primaria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Privada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Av.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Pachacutec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  <a:r>
                        <a:rPr lang="es-PE" sz="1100" dirty="0">
                          <a:effectLst/>
                        </a:rPr>
                        <a:t>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1309806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737118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Inicial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Privada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Av.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Pachacutec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  <a:r>
                        <a:rPr lang="es-PE" sz="1100" dirty="0">
                          <a:effectLst/>
                        </a:rPr>
                        <a:t>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18920" y="2436267"/>
            <a:ext cx="315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Como servicios independientes</a:t>
            </a:r>
          </a:p>
          <a:p>
            <a:pPr algn="ctr"/>
            <a:r>
              <a:rPr lang="es-MX" b="1" dirty="0"/>
              <a:t>(Forma de Padrón Actual)</a:t>
            </a:r>
            <a:endParaRPr lang="es-PE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361655" y="821659"/>
            <a:ext cx="322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Como institución Educativa</a:t>
            </a:r>
          </a:p>
          <a:p>
            <a:pPr algn="ctr"/>
            <a:r>
              <a:rPr lang="es-MX" b="1" dirty="0"/>
              <a:t>(Forma de Organización del RIE)</a:t>
            </a:r>
            <a:endParaRPr lang="es-PE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814925" y="3052367"/>
            <a:ext cx="383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Ficha de Datos de Institución Educativa</a:t>
            </a: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227888" y="1174076"/>
            <a:ext cx="4921161" cy="1200329"/>
          </a:xfrm>
          <a:prstGeom prst="rect">
            <a:avLst/>
          </a:prstGeom>
          <a:ln w="57150"/>
          <a:effectLst>
            <a:outerShdw blurRad="127000" dist="1270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/>
              <a:t>Debemos pasar de un </a:t>
            </a:r>
            <a:r>
              <a:rPr lang="es-MX" sz="2400" b="1" dirty="0"/>
              <a:t>Padrón de servicios educativos</a:t>
            </a:r>
            <a:r>
              <a:rPr lang="es-MX" sz="2400" dirty="0"/>
              <a:t> a un </a:t>
            </a:r>
            <a:r>
              <a:rPr lang="es-MX" sz="2400" b="1" dirty="0"/>
              <a:t>Registro de Instituciones Educativas</a:t>
            </a:r>
            <a:r>
              <a:rPr lang="es-MX" sz="2400" dirty="0"/>
              <a:t>.</a:t>
            </a:r>
            <a:endParaRPr lang="es-PE" sz="2400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9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4561" y="1753040"/>
            <a:ext cx="8638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ea typeface="+mj-ea"/>
                <a:cs typeface="Arial" panose="020B0604020202020204" pitchFamily="34" charset="0"/>
              </a:rPr>
              <a:t>Etapa 1: Generación de condiciones previas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ea typeface="+mj-ea"/>
                <a:cs typeface="Arial" panose="020B0604020202020204" pitchFamily="34" charset="0"/>
              </a:rPr>
              <a:t>Establecer una definición operativa de IE.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ea typeface="+mj-ea"/>
                <a:cs typeface="Arial" panose="020B0604020202020204" pitchFamily="34" charset="0"/>
              </a:rPr>
              <a:t>Elaboración y aprobación de la RSG 096-2017-MINEDU.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ea typeface="+mj-ea"/>
                <a:cs typeface="Arial" panose="020B0604020202020204" pitchFamily="34" charset="0"/>
              </a:rPr>
              <a:t>Recojo de información mediante la Cedula ID (Censo Educativo 2015 - 2016 - 2017).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Pre-identificación de las IIEE mediante aplicación de Cedula ID.</a:t>
            </a:r>
            <a:endParaRPr lang="es-PE" sz="2000" dirty="0"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000" dirty="0"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PE" sz="2000" b="1" dirty="0">
                <a:ea typeface="+mj-ea"/>
                <a:cs typeface="Arial" panose="020B0604020202020204" pitchFamily="34" charset="0"/>
              </a:rPr>
              <a:t>Etapa 2: Planificación de la estrategia de implementación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ea typeface="+mj-ea"/>
                <a:cs typeface="Arial" panose="020B0604020202020204" pitchFamily="34" charset="0"/>
              </a:rPr>
              <a:t>Elaboración de instrumentos (guías y manuales de procedimiento)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ea typeface="+mj-ea"/>
                <a:cs typeface="Arial" panose="020B0604020202020204" pitchFamily="34" charset="0"/>
              </a:rPr>
              <a:t>Desarrollo de aplicativo informático.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ea typeface="+mj-ea"/>
                <a:cs typeface="Arial" panose="020B0604020202020204" pitchFamily="34" charset="0"/>
              </a:rPr>
              <a:t>Coordinaciones con unidades orgánicas del MINEDU.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Fortalecimiento de capacidades a los servidores de IGED.</a:t>
            </a:r>
          </a:p>
        </p:txBody>
      </p:sp>
      <p:sp>
        <p:nvSpPr>
          <p:cNvPr id="9" name="Flecha derecha 8"/>
          <p:cNvSpPr/>
          <p:nvPr/>
        </p:nvSpPr>
        <p:spPr>
          <a:xfrm rot="5400000">
            <a:off x="8018520" y="2621919"/>
            <a:ext cx="5962555" cy="238440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dirty="0"/>
              <a:t>Acompañamiento, monitoreo, supervisión y evaluación del proceso de implementación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20684" y="838537"/>
            <a:ext cx="862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Etapas en la implementación del RIE </a:t>
            </a:r>
          </a:p>
        </p:txBody>
      </p:sp>
    </p:spTree>
    <p:extLst>
      <p:ext uri="{BB962C8B-B14F-4D97-AF65-F5344CB8AC3E}">
        <p14:creationId xmlns:p14="http://schemas.microsoft.com/office/powerpoint/2010/main" val="41883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20684" y="838537"/>
            <a:ext cx="862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Etapas en la implementación del RIE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90916" y="1974979"/>
            <a:ext cx="9211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3.1 Instituciones educativas previamente creadas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Conformación </a:t>
            </a:r>
            <a:r>
              <a:rPr lang="es-PE" sz="2000" dirty="0" smtClean="0">
                <a:cs typeface="Arial" panose="020B0604020202020204" pitchFamily="34" charset="0"/>
              </a:rPr>
              <a:t>del equipo </a:t>
            </a:r>
            <a:r>
              <a:rPr lang="es-PE" sz="2000" dirty="0">
                <a:cs typeface="Arial" panose="020B0604020202020204" pitchFamily="34" charset="0"/>
              </a:rPr>
              <a:t>de implementación del RIE en cada UGEL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Elaboración del Plan de Implementación por UGEL y visitas a campo.</a:t>
            </a:r>
          </a:p>
          <a:p>
            <a:pPr lvl="2" algn="just"/>
            <a:r>
              <a:rPr lang="es-PE" sz="2000" dirty="0">
                <a:cs typeface="Arial" panose="020B0604020202020204" pitchFamily="34" charset="0"/>
              </a:rPr>
              <a:t>a) Revisión de las pre-listas enviados por la Unidad de Estadística (trabajo en gabinete).</a:t>
            </a:r>
          </a:p>
          <a:p>
            <a:pPr lvl="2" algn="just"/>
            <a:r>
              <a:rPr lang="es-PE" sz="2000" dirty="0">
                <a:cs typeface="Arial" panose="020B0604020202020204" pitchFamily="34" charset="0"/>
              </a:rPr>
              <a:t>b) Listados diferenciados de IIEE (IIEE identificadas plenamente e IIEE que requieren mayor revisión).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Elaboración del Oficio del Director de UGEL de reconocimiento de listado de IIEE.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Calificación registral e inscripción en el aplicativo RIE.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90916" y="5184204"/>
            <a:ext cx="880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3.2 Instituciones educativas nuevas</a:t>
            </a:r>
            <a:endParaRPr lang="es-PE" sz="20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Calificación registral e inscripción en el aplicativo RIE</a:t>
            </a:r>
          </a:p>
        </p:txBody>
      </p:sp>
      <p:sp>
        <p:nvSpPr>
          <p:cNvPr id="9" name="Flecha derecha 8"/>
          <p:cNvSpPr/>
          <p:nvPr/>
        </p:nvSpPr>
        <p:spPr>
          <a:xfrm rot="5400000">
            <a:off x="8018520" y="2621919"/>
            <a:ext cx="5962555" cy="238440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dirty="0"/>
              <a:t>Acompañamiento, monitoreo, supervisión y evaluación del proceso de implementación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210491" y="2316480"/>
            <a:ext cx="9083040" cy="18549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64138" y="1535743"/>
            <a:ext cx="590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sz="2000" b="1" dirty="0">
                <a:cs typeface="Arial" panose="020B0604020202020204" pitchFamily="34" charset="0"/>
              </a:rPr>
              <a:t>Etapa 3: Ejecución de la estrategia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5637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34165" y="2140568"/>
            <a:ext cx="9172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0C53A7"/>
                </a:solidFill>
              </a:rPr>
              <a:t>Etapa 1: Generación de condiciones previas</a:t>
            </a:r>
          </a:p>
        </p:txBody>
      </p:sp>
    </p:spTree>
    <p:extLst>
      <p:ext uri="{BB962C8B-B14F-4D97-AF65-F5344CB8AC3E}">
        <p14:creationId xmlns:p14="http://schemas.microsoft.com/office/powerpoint/2010/main" val="170872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723554" y="2948561"/>
            <a:ext cx="5248587" cy="3657687"/>
          </a:xfrm>
          <a:prstGeom prst="roundRect">
            <a:avLst>
              <a:gd name="adj" fmla="val 5283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b="1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095412" y="2948561"/>
            <a:ext cx="5248587" cy="3657687"/>
          </a:xfrm>
          <a:prstGeom prst="roundRect">
            <a:avLst>
              <a:gd name="adj" fmla="val 5283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32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819" y="2493830"/>
            <a:ext cx="10528605" cy="388073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Criterios de Agrupación </a:t>
            </a:r>
            <a:endParaRPr lang="es-PE" sz="2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70421" y="2860891"/>
            <a:ext cx="5157787" cy="823912"/>
          </a:xfrm>
        </p:spPr>
        <p:txBody>
          <a:bodyPr>
            <a:normAutofit/>
          </a:bodyPr>
          <a:lstStyle/>
          <a:p>
            <a:r>
              <a:rPr lang="es-MX" sz="1900" dirty="0"/>
              <a:t>Agrupación de IIEE Privados</a:t>
            </a:r>
          </a:p>
          <a:p>
            <a:pPr>
              <a:lnSpc>
                <a:spcPct val="100000"/>
              </a:lnSpc>
            </a:pPr>
            <a:r>
              <a:rPr lang="es-MX" sz="1600" dirty="0"/>
              <a:t>Condiciones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70421" y="3655993"/>
            <a:ext cx="5157787" cy="278150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Empleo del mismo nombre o marca (restricción:  Franquicias)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Comparten una misma infraestructura (local) (restricción: alquiler mutuo)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Tienen un mismo director (restricciones: hay directores que atienden varias instituciones)</a:t>
            </a:r>
            <a:endParaRPr lang="es-MX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Tienen el mismo promotor (restricciones: promotores que tienen varias instituciones)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Pueden comprender una o más modalidades y formas educativas.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b="1" dirty="0"/>
              <a:t>Restricciones: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No pueden brindar Educación Básica y Superior al mismo tiempo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No pueden brindar el mismo tipo servicio (ejemplo nivel) con dos o más Códigos Modulares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No puede abarcar dos UGEL en el caso de EB.</a:t>
            </a:r>
            <a:endParaRPr lang="es-P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46080" y="2860891"/>
            <a:ext cx="5183188" cy="823912"/>
          </a:xfrm>
        </p:spPr>
        <p:txBody>
          <a:bodyPr>
            <a:normAutofit/>
          </a:bodyPr>
          <a:lstStyle/>
          <a:p>
            <a:r>
              <a:rPr lang="es-MX" sz="1900" dirty="0"/>
              <a:t>Agrupación de IIEE Públicas</a:t>
            </a:r>
          </a:p>
          <a:p>
            <a:r>
              <a:rPr lang="es-MX" sz="1600" dirty="0"/>
              <a:t>Condiciones</a:t>
            </a:r>
            <a:endParaRPr lang="es-PE" sz="16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02833" y="3655993"/>
            <a:ext cx="5183188" cy="25232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Empleo del mismo nombre (algunas veces nombres combinados)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Comparten una misma infraestructura (local) (restricción: alquiler mutuo)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Tienen un mismo director (no siempre)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Pueden comprender una o más modalidades y formas educativas.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300" b="1" dirty="0"/>
              <a:t>Restricciones: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No pueden brindar Educación Básica y Superior al mismo tiempo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No pueden brindar el mismo tipo servicio (ejemplo nivel) con dos o más Códigos Modulares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No puede abarcar dos UGEL en el caso de EB.</a:t>
            </a:r>
            <a:endParaRPr lang="es-PE" sz="13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51998" y="1342510"/>
            <a:ext cx="11425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cs typeface="Arial" panose="020B0604020202020204" pitchFamily="34" charset="0"/>
              </a:rPr>
              <a:t>Pre-identificación de las IIEE mediante análisis de resultados de la Cedula ID</a:t>
            </a:r>
            <a:endParaRPr lang="es-PE" sz="28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4009" y="1889598"/>
            <a:ext cx="1165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En base a los resultados del análisis de la información obtenida en las Cédulas ID 2015, 2016 y 2017 y aplicando criterios de agrupación, la Unidad de Estadística realiza una pre-identificación de IIEE.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398099" y="6230908"/>
            <a:ext cx="241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/>
              <a:t>Nota:</a:t>
            </a:r>
            <a:r>
              <a:rPr lang="es-MX" sz="1400" dirty="0"/>
              <a:t>  Existen casos especiales</a:t>
            </a:r>
            <a:endParaRPr lang="es-PE" sz="1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39788" y="727691"/>
            <a:ext cx="995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Etapa 1: Generación de condiciones previas</a:t>
            </a:r>
          </a:p>
        </p:txBody>
      </p:sp>
    </p:spTree>
    <p:extLst>
      <p:ext uri="{BB962C8B-B14F-4D97-AF65-F5344CB8AC3E}">
        <p14:creationId xmlns:p14="http://schemas.microsoft.com/office/powerpoint/2010/main" val="150984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88869" y="2140568"/>
            <a:ext cx="9318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0C53A7"/>
                </a:solidFill>
              </a:rPr>
              <a:t>Etapa 2: Planificación de la estrategia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4126211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1254561" y="1773009"/>
            <a:ext cx="9390058" cy="4178607"/>
          </a:xfrm>
          <a:prstGeom prst="roundRect">
            <a:avLst>
              <a:gd name="adj" fmla="val 528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b="1" dirty="0"/>
              <a:t>O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01427" y="2009928"/>
            <a:ext cx="8508398" cy="4576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PE" sz="2000" dirty="0">
                <a:cs typeface="Arial" panose="020B0604020202020204" pitchFamily="34" charset="0"/>
              </a:rPr>
              <a:t>Elaboración de instrumentos (guías y manuales de procedimiento)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EE7CA0B-9A4D-4A01-94EF-069B5D1BA97B}"/>
              </a:ext>
            </a:extLst>
          </p:cNvPr>
          <p:cNvSpPr txBox="1"/>
          <p:nvPr/>
        </p:nvSpPr>
        <p:spPr>
          <a:xfrm>
            <a:off x="1319717" y="4474001"/>
            <a:ext cx="9515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Guías de implementación del RIE.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Manual de procedimientos (para el trabajo de campo y primer asiento en el RIE).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Manual operativo (uso continuo del RIE).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Materiales instructivos.</a:t>
            </a:r>
            <a:endParaRPr lang="es-PE" sz="1600" dirty="0"/>
          </a:p>
        </p:txBody>
      </p:sp>
      <p:pic>
        <p:nvPicPr>
          <p:cNvPr id="8" name="Gráfico 7" descr="Libro abierto">
            <a:extLst>
              <a:ext uri="{FF2B5EF4-FFF2-40B4-BE49-F238E27FC236}">
                <a16:creationId xmlns:a16="http://schemas.microsoft.com/office/drawing/2014/main" xmlns="" id="{DC81F7B1-3D84-49E0-A3D3-15D5472C8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53040" y="2984239"/>
            <a:ext cx="914400" cy="914400"/>
          </a:xfrm>
          <a:prstGeom prst="rect">
            <a:avLst/>
          </a:prstGeom>
        </p:spPr>
      </p:pic>
      <p:pic>
        <p:nvPicPr>
          <p:cNvPr id="11" name="Gráfico 10" descr="Libros">
            <a:extLst>
              <a:ext uri="{FF2B5EF4-FFF2-40B4-BE49-F238E27FC236}">
                <a16:creationId xmlns:a16="http://schemas.microsoft.com/office/drawing/2014/main" xmlns="" id="{59F8BCF2-0668-450A-AA96-CE303A467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36688" y="2984239"/>
            <a:ext cx="914400" cy="914400"/>
          </a:xfrm>
          <a:prstGeom prst="rect">
            <a:avLst/>
          </a:prstGeom>
        </p:spPr>
      </p:pic>
      <p:pic>
        <p:nvPicPr>
          <p:cNvPr id="18" name="Gráfico 17" descr="Cabeza con engranajes">
            <a:extLst>
              <a:ext uri="{FF2B5EF4-FFF2-40B4-BE49-F238E27FC236}">
                <a16:creationId xmlns:a16="http://schemas.microsoft.com/office/drawing/2014/main" xmlns="" id="{2735F38E-A0B9-4FB3-A324-42BD998B63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20337" y="2984239"/>
            <a:ext cx="914400" cy="9144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92028" y="1001487"/>
            <a:ext cx="112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Etapa 2: Planificación de la estrategia de implementación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88869" y="2140568"/>
            <a:ext cx="9318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0C53A7"/>
                </a:solidFill>
              </a:rPr>
              <a:t>Etapa 3: Ejecución de la estrategia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060164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96091" y="1907580"/>
            <a:ext cx="112124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3.1 Instituciones educativas previamente creadas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Conformación </a:t>
            </a:r>
            <a:r>
              <a:rPr lang="es-PE" sz="2000" dirty="0" smtClean="0">
                <a:cs typeface="Arial" panose="020B0604020202020204" pitchFamily="34" charset="0"/>
              </a:rPr>
              <a:t>del equipo </a:t>
            </a:r>
            <a:r>
              <a:rPr lang="es-PE" sz="2000" dirty="0">
                <a:cs typeface="Arial" panose="020B0604020202020204" pitchFamily="34" charset="0"/>
              </a:rPr>
              <a:t>de implementación del RIE en cada UGEL </a:t>
            </a:r>
            <a:r>
              <a:rPr lang="es-PE" sz="2000" dirty="0" smtClean="0">
                <a:cs typeface="Arial" panose="020B0604020202020204" pitchFamily="34" charset="0"/>
              </a:rPr>
              <a:t>(30 de </a:t>
            </a:r>
            <a:r>
              <a:rPr lang="es-PE" sz="2000" dirty="0">
                <a:cs typeface="Arial" panose="020B0604020202020204" pitchFamily="34" charset="0"/>
              </a:rPr>
              <a:t>noviembre)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PE" sz="2000" dirty="0">
                <a:cs typeface="Arial" panose="020B0604020202020204" pitchFamily="34" charset="0"/>
              </a:rPr>
              <a:t>Especialista estadístico.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PE" sz="2000" dirty="0">
                <a:cs typeface="Arial" panose="020B0604020202020204" pitchFamily="34" charset="0"/>
              </a:rPr>
              <a:t>Responsable de Calidad de Información - RCI.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PE" sz="2000" dirty="0">
                <a:cs typeface="Arial" panose="020B0604020202020204" pitchFamily="34" charset="0"/>
              </a:rPr>
              <a:t>Planificador.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PE" sz="2000" dirty="0">
                <a:cs typeface="Arial" panose="020B0604020202020204" pitchFamily="34" charset="0"/>
              </a:rPr>
              <a:t>Racionalizador.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PE" sz="2000" dirty="0">
                <a:cs typeface="Arial" panose="020B0604020202020204" pitchFamily="34" charset="0"/>
              </a:rPr>
              <a:t>Especialistas de los diferentes modalidades y niveles (EBR, EBA, EBE, Educación Superior, ETP)</a:t>
            </a:r>
          </a:p>
          <a:p>
            <a:pPr lvl="1" algn="just"/>
            <a:endParaRPr lang="es-PE" sz="2000" dirty="0">
              <a:cs typeface="Arial" panose="020B0604020202020204" pitchFamily="34" charset="0"/>
            </a:endParaRPr>
          </a:p>
          <a:p>
            <a:pPr lvl="2" algn="just"/>
            <a:r>
              <a:rPr lang="es-PE" sz="2000" dirty="0">
                <a:cs typeface="Arial" panose="020B0604020202020204" pitchFamily="34" charset="0"/>
              </a:rPr>
              <a:t>La conformación </a:t>
            </a:r>
            <a:r>
              <a:rPr lang="es-PE" sz="2000" dirty="0" smtClean="0">
                <a:cs typeface="Arial" panose="020B0604020202020204" pitchFamily="34" charset="0"/>
              </a:rPr>
              <a:t>del equipo de implementación debe ser </a:t>
            </a:r>
            <a:r>
              <a:rPr lang="es-PE" sz="2000" dirty="0">
                <a:cs typeface="Arial" panose="020B0604020202020204" pitchFamily="34" charset="0"/>
              </a:rPr>
              <a:t>comunicado mediante Oficio formal a la Unidad de Estadística.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584669" y="1209749"/>
            <a:ext cx="109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Etapa 3: Ejecución de la estrategia de implementación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9896" y="5230076"/>
            <a:ext cx="10223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Elaboración del Plan de Implementación por UGEL, y visitas a campo para las IIEE que se haya identificado necesidad </a:t>
            </a:r>
            <a:r>
              <a:rPr lang="es-PE" sz="2000" dirty="0"/>
              <a:t>de la corroboración en campo. Deberá incluirse metas de avance para su propia evaluación.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El plan de implementación deberá remitirse a la Unidad de Estadística</a:t>
            </a:r>
          </a:p>
        </p:txBody>
      </p:sp>
    </p:spTree>
    <p:extLst>
      <p:ext uri="{BB962C8B-B14F-4D97-AF65-F5344CB8AC3E}">
        <p14:creationId xmlns:p14="http://schemas.microsoft.com/office/powerpoint/2010/main" val="2549248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396391" y="5077327"/>
            <a:ext cx="1786730" cy="178067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3095" y="1627248"/>
            <a:ext cx="115587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cs typeface="Arial" panose="020B0604020202020204" pitchFamily="34" charset="0"/>
              </a:rPr>
              <a:t>3.1 Instituciones educativas previamente creadas </a:t>
            </a:r>
            <a:r>
              <a:rPr lang="es-PE" sz="2000" b="1" i="1" dirty="0">
                <a:cs typeface="Arial" panose="020B0604020202020204" pitchFamily="34" charset="0"/>
              </a:rPr>
              <a:t>(</a:t>
            </a:r>
            <a:r>
              <a:rPr lang="es-PE" sz="2000" b="1" i="1" dirty="0" err="1">
                <a:cs typeface="Arial" panose="020B0604020202020204" pitchFamily="34" charset="0"/>
              </a:rPr>
              <a:t>cont</a:t>
            </a:r>
            <a:r>
              <a:rPr lang="es-PE" sz="2000" b="1" i="1" dirty="0">
                <a:cs typeface="Arial" panose="020B0604020202020204" pitchFamily="34" charset="0"/>
              </a:rPr>
              <a:t>…)</a:t>
            </a:r>
            <a:endParaRPr lang="es-PE" sz="20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Para la e</a:t>
            </a:r>
            <a:r>
              <a:rPr lang="es-PE" sz="2000" dirty="0">
                <a:cs typeface="Arial" panose="020B0604020202020204" pitchFamily="34" charset="0"/>
              </a:rPr>
              <a:t>laboración del Plan de Implementación s</a:t>
            </a:r>
            <a:r>
              <a:rPr lang="es-PE" sz="2000" dirty="0"/>
              <a:t>e consideran 2 momentos: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800100" lvl="1" indent="-342900">
              <a:buAutoNum type="alphaLcParenR"/>
            </a:pPr>
            <a:r>
              <a:rPr lang="es-PE" sz="2000" dirty="0">
                <a:cs typeface="Arial" panose="020B0604020202020204" pitchFamily="34" charset="0"/>
              </a:rPr>
              <a:t>Revisión de los listados de pre-identificación enviadas por la Unidad de Estadística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	(trabajo en gabinete – proceso continuo)</a:t>
            </a:r>
          </a:p>
          <a:p>
            <a:pPr lvl="2"/>
            <a:endParaRPr lang="es-PE" sz="2000" dirty="0">
              <a:cs typeface="Arial" panose="020B0604020202020204" pitchFamily="34" charset="0"/>
            </a:endParaRPr>
          </a:p>
          <a:p>
            <a:pPr lvl="2"/>
            <a:r>
              <a:rPr lang="es-PE" sz="2000" dirty="0">
                <a:cs typeface="Arial" panose="020B0604020202020204" pitchFamily="34" charset="0"/>
              </a:rPr>
              <a:t>De la revisión de los listados de pre-identificación enviados por la Unidad de Estadística y de la revisión documental en la UGEL o DRE, podrán identificarse un primer grupo de IIEE que no presentan discrepancia en su identidad. </a:t>
            </a:r>
          </a:p>
          <a:p>
            <a:pPr lvl="2"/>
            <a:r>
              <a:rPr lang="es-PE" sz="2000" dirty="0">
                <a:cs typeface="Arial" panose="020B0604020202020204" pitchFamily="34" charset="0"/>
              </a:rPr>
              <a:t>	</a:t>
            </a: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Ejemplo:</a:t>
            </a:r>
            <a:r>
              <a:rPr lang="es-PE" sz="2000" dirty="0">
                <a:solidFill>
                  <a:srgbClr val="0C53A7"/>
                </a:solidFill>
                <a:cs typeface="Arial" panose="020B0604020202020204" pitchFamily="34" charset="0"/>
              </a:rPr>
              <a:t> </a:t>
            </a:r>
            <a:r>
              <a:rPr lang="es-PE" sz="2000" dirty="0">
                <a:cs typeface="Arial" panose="020B0604020202020204" pitchFamily="34" charset="0"/>
              </a:rPr>
              <a:t>IIEE que cuentan con estas 3 características:</a:t>
            </a:r>
          </a:p>
          <a:p>
            <a:pPr lvl="2"/>
            <a:r>
              <a:rPr lang="es-PE" sz="2000" dirty="0">
                <a:cs typeface="Arial" panose="020B0604020202020204" pitchFamily="34" charset="0"/>
              </a:rPr>
              <a:t>	- Brindan un solo nivel educativo: inicial o primaria o secundaria.</a:t>
            </a:r>
          </a:p>
          <a:p>
            <a:pPr lvl="2"/>
            <a:r>
              <a:rPr lang="es-PE" sz="2000" dirty="0">
                <a:cs typeface="Arial" panose="020B0604020202020204" pitchFamily="34" charset="0"/>
              </a:rPr>
              <a:t>	- Funciona en 1 solo local.</a:t>
            </a:r>
          </a:p>
          <a:p>
            <a:pPr lvl="2"/>
            <a:r>
              <a:rPr lang="es-PE" sz="2000" dirty="0">
                <a:cs typeface="Arial" panose="020B0604020202020204" pitchFamily="34" charset="0"/>
              </a:rPr>
              <a:t>	- Cuenta con un Director o Docente Encargado.</a:t>
            </a:r>
          </a:p>
          <a:p>
            <a:pPr lvl="1"/>
            <a:endParaRPr lang="es-PE" sz="2000" dirty="0">
              <a:cs typeface="Arial" panose="020B0604020202020204" pitchFamily="34" charset="0"/>
            </a:endParaRP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	Estás IIEE formarán parte de un primer listado de IIEE identificadas plenamente como 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	tal por la UGEL.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831574" y="991202"/>
            <a:ext cx="1078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Etapa 3: Ejecución de la estrategia de implementación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9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rot="20237162">
            <a:off x="694452" y="3730686"/>
            <a:ext cx="2938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¿Cuántas Instituciones Educativas hay en el país?</a:t>
            </a:r>
          </a:p>
        </p:txBody>
      </p:sp>
      <p:sp>
        <p:nvSpPr>
          <p:cNvPr id="9" name="Rectángulo 8"/>
          <p:cNvSpPr/>
          <p:nvPr/>
        </p:nvSpPr>
        <p:spPr>
          <a:xfrm rot="1278140">
            <a:off x="7022025" y="3656083"/>
            <a:ext cx="438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¿Cuántos Instituciones Educativas publicas del sector educación hay por DRE o UGEL?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03320" y="2122081"/>
            <a:ext cx="390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¿Cuántos Institutos Públicos de gestión directa ofrecen la carrera de…?</a:t>
            </a:r>
          </a:p>
        </p:txBody>
      </p:sp>
      <p:pic>
        <p:nvPicPr>
          <p:cNvPr id="1028" name="Picture 4" descr="http://aistmexico.org.mx/aist/wp-content/uploads/2015/10/categoria-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4" y="3001408"/>
            <a:ext cx="2281293" cy="2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853453" y="899646"/>
            <a:ext cx="855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0C53A7"/>
                </a:solidFill>
              </a:rPr>
              <a:t>Demandas de información no cubiertas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1739" y="1503552"/>
            <a:ext cx="1178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arenR" startAt="2"/>
            </a:pPr>
            <a:r>
              <a:rPr lang="es-PE" sz="2000" dirty="0">
                <a:cs typeface="Arial" panose="020B0604020202020204" pitchFamily="34" charset="0"/>
              </a:rPr>
              <a:t>Elaboración de los listados diferenciados de IIEE (IIEE identificadas plenamente e IIEE que requieren mayor revisión - proceso continuo).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10150" y="3695650"/>
            <a:ext cx="38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UNIVERSO </a:t>
            </a:r>
            <a:br>
              <a:rPr lang="es-PE" sz="1600" b="1" dirty="0"/>
            </a:br>
            <a:r>
              <a:rPr lang="es-PE" sz="1600" b="1" dirty="0"/>
              <a:t>(listas de IIEE pre-identificadas)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94" y="4280425"/>
            <a:ext cx="3555465" cy="2292693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8226928" y="5163266"/>
            <a:ext cx="373251" cy="451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201" y="4280426"/>
            <a:ext cx="3415017" cy="229269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6533" y="3508042"/>
            <a:ext cx="431939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b="1" dirty="0"/>
              <a:t>Criterios recomendados a utilizar para determinar las IIEE a visitar:</a:t>
            </a:r>
          </a:p>
          <a:p>
            <a:pPr marL="342900" indent="-342900">
              <a:buAutoNum type="arabicPeriod"/>
            </a:pPr>
            <a:r>
              <a:rPr lang="es-PE" sz="1600" dirty="0"/>
              <a:t>IIEE que contienen una EBA.</a:t>
            </a:r>
          </a:p>
          <a:p>
            <a:pPr marL="342900" indent="-342900">
              <a:buAutoNum type="arabicPeriod"/>
            </a:pPr>
            <a:r>
              <a:rPr lang="es-PE" sz="1600" dirty="0"/>
              <a:t>IIEE que contienen a CETPRO.</a:t>
            </a:r>
          </a:p>
          <a:p>
            <a:pPr marL="342900" indent="-342900">
              <a:buAutoNum type="arabicPeriod"/>
            </a:pPr>
            <a:r>
              <a:rPr lang="es-PE" sz="1600" dirty="0"/>
              <a:t>IIEE que funcionen en 2 a más Locales Educativos.</a:t>
            </a:r>
          </a:p>
          <a:p>
            <a:pPr marL="342900" indent="-342900">
              <a:buAutoNum type="arabicPeriod"/>
            </a:pPr>
            <a:r>
              <a:rPr lang="es-PE" sz="1600" dirty="0"/>
              <a:t>IIEE con director de dos o más Servicios Educativos en dos o más Locales Educativos con nombre de servicio distintos</a:t>
            </a:r>
          </a:p>
          <a:p>
            <a:pPr marL="342900" indent="-342900">
              <a:buAutoNum type="arabicPeriod"/>
            </a:pPr>
            <a:r>
              <a:rPr lang="es-PE" sz="1600" dirty="0"/>
              <a:t>IIEE con dos o más Servicios Educativos con distinto nombre funcionando en el mismo Local Educativo.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954861" y="3884613"/>
            <a:ext cx="286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A VISITAR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653055" y="910271"/>
            <a:ext cx="109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Etapa 3: Ejecución de la estrategia de implementación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279864" y="2158556"/>
            <a:ext cx="1054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cs typeface="Arial" panose="020B0604020202020204" pitchFamily="34" charset="0"/>
              </a:rPr>
              <a:t>b.1) Las IIEE identificadas plenamente.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279864" y="2648795"/>
            <a:ext cx="10722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cs typeface="Arial" panose="020B0604020202020204" pitchFamily="34" charset="0"/>
              </a:rPr>
              <a:t>b.1) Las IIEE cuya identificación no se realice de manera simple, deberán pasar por un proceso de revisión documental más profundo y de ser necesario visitas a campo en base a ciertos criterios.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5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03783" y="444950"/>
            <a:ext cx="11087897" cy="5981149"/>
            <a:chOff x="542823" y="401407"/>
            <a:chExt cx="11087897" cy="5981149"/>
          </a:xfrm>
        </p:grpSpPr>
        <p:grpSp>
          <p:nvGrpSpPr>
            <p:cNvPr id="3" name="Grupo 2"/>
            <p:cNvGrpSpPr/>
            <p:nvPr/>
          </p:nvGrpSpPr>
          <p:grpSpPr>
            <a:xfrm>
              <a:off x="542823" y="406867"/>
              <a:ext cx="11087897" cy="5975689"/>
              <a:chOff x="546703" y="359406"/>
              <a:chExt cx="11473641" cy="6231202"/>
            </a:xfrm>
          </p:grpSpPr>
          <p:pic>
            <p:nvPicPr>
              <p:cNvPr id="36" name="Imagen 35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03" y="359406"/>
                <a:ext cx="11473641" cy="6231202"/>
              </a:xfrm>
              <a:prstGeom prst="rect">
                <a:avLst/>
              </a:prstGeom>
            </p:spPr>
          </p:pic>
          <p:sp>
            <p:nvSpPr>
              <p:cNvPr id="2" name="Rectángulo 1"/>
              <p:cNvSpPr/>
              <p:nvPr/>
            </p:nvSpPr>
            <p:spPr>
              <a:xfrm>
                <a:off x="4226312" y="602166"/>
                <a:ext cx="1795347" cy="144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CuadroTexto 3"/>
            <p:cNvSpPr txBox="1"/>
            <p:nvPr/>
          </p:nvSpPr>
          <p:spPr>
            <a:xfrm>
              <a:off x="2441582" y="401407"/>
              <a:ext cx="51568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BORRADOR DE LA FICHA DE DATOS DE LA INSTITUCION EDUCATIVA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1" y="457448"/>
            <a:ext cx="662534" cy="3351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6" y="469916"/>
            <a:ext cx="1410788" cy="3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0" y="1853134"/>
            <a:ext cx="119848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3.1 Instituciones educativas previamente creadas </a:t>
            </a:r>
            <a:r>
              <a:rPr lang="es-PE" sz="2000" b="1" i="1" dirty="0">
                <a:cs typeface="Arial" panose="020B0604020202020204" pitchFamily="34" charset="0"/>
              </a:rPr>
              <a:t>(</a:t>
            </a:r>
            <a:r>
              <a:rPr lang="es-PE" sz="2000" b="1" i="1" dirty="0" err="1">
                <a:cs typeface="Arial" panose="020B0604020202020204" pitchFamily="34" charset="0"/>
              </a:rPr>
              <a:t>cont</a:t>
            </a:r>
            <a:r>
              <a:rPr lang="es-PE" sz="2000" b="1" i="1" dirty="0">
                <a:cs typeface="Arial" panose="020B0604020202020204" pitchFamily="34" charset="0"/>
              </a:rPr>
              <a:t>…)</a:t>
            </a:r>
            <a:endParaRPr lang="es-PE" sz="2000" i="1" dirty="0"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Elaboración del Oficio del Director de UGEL de reconocimiento de listado de IIEE identificadas.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Los Oficios deberán ser emitidos por los Directores de UGEL en base al informe presentado por </a:t>
            </a:r>
            <a:r>
              <a:rPr lang="es-PE" sz="2000" dirty="0" smtClean="0">
                <a:cs typeface="Arial" panose="020B0604020202020204" pitchFamily="34" charset="0"/>
              </a:rPr>
              <a:t>el equipo </a:t>
            </a:r>
            <a:r>
              <a:rPr lang="es-PE" sz="2000" dirty="0">
                <a:cs typeface="Arial" panose="020B0604020202020204" pitchFamily="34" charset="0"/>
              </a:rPr>
              <a:t>de implementación del RIE.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Estos oficios anexarán:</a:t>
            </a:r>
          </a:p>
          <a:p>
            <a:pPr marL="1714500" lvl="3" indent="-342900" algn="just">
              <a:buFont typeface="Courier New" panose="02070309020205020404" pitchFamily="49" charset="0"/>
              <a:buChar char="o"/>
            </a:pPr>
            <a:r>
              <a:rPr lang="es-PE" sz="2000" dirty="0"/>
              <a:t>Informe técnico que sustenta la existencia de la IE.</a:t>
            </a:r>
          </a:p>
          <a:p>
            <a:pPr marL="1714500" lvl="3" indent="-342900" algn="just">
              <a:buFont typeface="Courier New" panose="02070309020205020404" pitchFamily="49" charset="0"/>
              <a:buChar char="o"/>
            </a:pPr>
            <a:r>
              <a:rPr lang="es-PE" sz="2000" dirty="0"/>
              <a:t>Medio digital de almacenamiento conteniendo archivo con los datos de las IIEE.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endParaRPr lang="es-PE" sz="2000" dirty="0">
              <a:cs typeface="Arial" panose="020B060402020202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Pueden generarse más de 1 oficio de acuerdo al nivel de avance de identificación de las IIEE de el ámbito de su jurisdicción.</a:t>
            </a:r>
          </a:p>
          <a:p>
            <a:pPr lvl="2" algn="just"/>
            <a:endParaRPr lang="es-PE" sz="2000" dirty="0"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Calificación registral e inscripción en el aplicativo RIE.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PE" sz="2000" dirty="0">
                <a:cs typeface="Arial" panose="020B0604020202020204" pitchFamily="34" charset="0"/>
              </a:rPr>
              <a:t>Proceso realizado por la Unidad de Estadística para la inscripción en el RIE.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353583" y="1104145"/>
            <a:ext cx="112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Etapa 3: Ejecución de la estrategia de implementación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5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384323" y="5077326"/>
            <a:ext cx="1786730" cy="1780674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728540" y="4960817"/>
            <a:ext cx="8766974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805102" y="4421738"/>
            <a:ext cx="2" cy="755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856855" y="496459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t0</a:t>
            </a:r>
            <a:endParaRPr lang="es-PE" dirty="0"/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2276712" y="4772378"/>
            <a:ext cx="3528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656418" y="4441398"/>
            <a:ext cx="2091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No existen partidas ni asientos</a:t>
            </a:r>
            <a:endParaRPr lang="es-PE" sz="1200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805104" y="4772378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865874" y="4441398"/>
            <a:ext cx="2140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Registro por Partidas y asientos</a:t>
            </a:r>
            <a:endParaRPr lang="es-PE" sz="1200" dirty="0"/>
          </a:p>
        </p:txBody>
      </p:sp>
      <p:cxnSp>
        <p:nvCxnSpPr>
          <p:cNvPr id="24" name="Conector angular 23"/>
          <p:cNvCxnSpPr/>
          <p:nvPr/>
        </p:nvCxnSpPr>
        <p:spPr>
          <a:xfrm rot="10800000">
            <a:off x="5805104" y="4960937"/>
            <a:ext cx="612068" cy="102802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2662289" y="3004914"/>
            <a:ext cx="22660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/>
              <a:t>Oficio presentado a la UE - Minedu</a:t>
            </a:r>
            <a:endParaRPr lang="es-PE" sz="1400" dirty="0"/>
          </a:p>
        </p:txBody>
      </p:sp>
      <p:cxnSp>
        <p:nvCxnSpPr>
          <p:cNvPr id="28" name="Conector angular 27"/>
          <p:cNvCxnSpPr>
            <a:cxnSpLocks/>
            <a:stCxn id="26" idx="3"/>
            <a:endCxn id="34" idx="0"/>
          </p:cNvCxnSpPr>
          <p:nvPr/>
        </p:nvCxnSpPr>
        <p:spPr>
          <a:xfrm>
            <a:off x="4928325" y="3266524"/>
            <a:ext cx="876778" cy="5791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5356070" y="3389635"/>
            <a:ext cx="1144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Se convierte en</a:t>
            </a:r>
            <a:endParaRPr lang="es-PE" sz="1200" dirty="0"/>
          </a:p>
        </p:txBody>
      </p:sp>
      <p:sp>
        <p:nvSpPr>
          <p:cNvPr id="34" name="Documento 33"/>
          <p:cNvSpPr/>
          <p:nvPr/>
        </p:nvSpPr>
        <p:spPr>
          <a:xfrm>
            <a:off x="5174199" y="3845674"/>
            <a:ext cx="1261807" cy="576064"/>
          </a:xfrm>
          <a:prstGeom prst="flowChart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tx1"/>
                </a:solidFill>
              </a:rPr>
              <a:t>Primer Asiento</a:t>
            </a:r>
            <a:endParaRPr lang="es-PE" sz="1400" dirty="0">
              <a:solidFill>
                <a:schemeClr val="tx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4794" y="4015700"/>
            <a:ext cx="638261" cy="51111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46019AA-D3C4-4CF5-9A0E-0E577D18FFB6}"/>
              </a:ext>
            </a:extLst>
          </p:cNvPr>
          <p:cNvSpPr/>
          <p:nvPr/>
        </p:nvSpPr>
        <p:spPr>
          <a:xfrm>
            <a:off x="356673" y="2271684"/>
            <a:ext cx="5404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Elaboración de listados de IIEE por las UGEL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3DB86C7B-04C8-44E6-B3BE-42E0FDFA7D98}"/>
              </a:ext>
            </a:extLst>
          </p:cNvPr>
          <p:cNvSpPr/>
          <p:nvPr/>
        </p:nvSpPr>
        <p:spPr>
          <a:xfrm>
            <a:off x="5614139" y="2271684"/>
            <a:ext cx="6012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Calificación registral e inscripción en el aplicativo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349142" y="1146961"/>
            <a:ext cx="112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Etapa 3: Ejecución de la estrategia de implementación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5796393" y="2185856"/>
            <a:ext cx="0" cy="108857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5805102" y="6034041"/>
            <a:ext cx="9548" cy="62547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6417172" y="5694047"/>
            <a:ext cx="22660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/>
              <a:t>Se realiza la calificación registral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942586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DFA09E8-9B8D-4A4F-B0C3-168869C29176}"/>
              </a:ext>
            </a:extLst>
          </p:cNvPr>
          <p:cNvSpPr txBox="1"/>
          <p:nvPr/>
        </p:nvSpPr>
        <p:spPr>
          <a:xfrm>
            <a:off x="692729" y="2506010"/>
            <a:ext cx="12958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IIEE Nuevas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6A9EA01-EF43-46EF-BB54-A5EB3A859A14}"/>
              </a:ext>
            </a:extLst>
          </p:cNvPr>
          <p:cNvSpPr txBox="1"/>
          <p:nvPr/>
        </p:nvSpPr>
        <p:spPr>
          <a:xfrm>
            <a:off x="692729" y="4651547"/>
            <a:ext cx="12958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IIEE Existentes</a:t>
            </a: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xmlns="" id="{84751B9F-1F30-4A26-936D-4A47141E029B}"/>
              </a:ext>
            </a:extLst>
          </p:cNvPr>
          <p:cNvSpPr/>
          <p:nvPr/>
        </p:nvSpPr>
        <p:spPr>
          <a:xfrm>
            <a:off x="111246" y="1944185"/>
            <a:ext cx="380781" cy="3532910"/>
          </a:xfrm>
          <a:prstGeom prst="leftBrace">
            <a:avLst>
              <a:gd name="adj1" fmla="val 8333"/>
              <a:gd name="adj2" fmla="val 5049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b="1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7C28D310-40DA-4571-B15C-65DEAA619FEC}"/>
              </a:ext>
            </a:extLst>
          </p:cNvPr>
          <p:cNvSpPr/>
          <p:nvPr/>
        </p:nvSpPr>
        <p:spPr>
          <a:xfrm>
            <a:off x="2093330" y="2592855"/>
            <a:ext cx="290946" cy="46353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969D5330-747D-42AA-AB17-16E55C646217}"/>
              </a:ext>
            </a:extLst>
          </p:cNvPr>
          <p:cNvSpPr/>
          <p:nvPr/>
        </p:nvSpPr>
        <p:spPr>
          <a:xfrm>
            <a:off x="2093330" y="4784091"/>
            <a:ext cx="290946" cy="46353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FA8F462-FB59-4F18-8C2B-2D49BE3867E6}"/>
              </a:ext>
            </a:extLst>
          </p:cNvPr>
          <p:cNvSpPr txBox="1"/>
          <p:nvPr/>
        </p:nvSpPr>
        <p:spPr>
          <a:xfrm>
            <a:off x="2491812" y="2322821"/>
            <a:ext cx="212623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Registrador recibe Resolución de creación o autorización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2F0F29C-20C7-4CDD-A960-CBCC9D1A2210}"/>
              </a:ext>
            </a:extLst>
          </p:cNvPr>
          <p:cNvSpPr txBox="1"/>
          <p:nvPr/>
        </p:nvSpPr>
        <p:spPr>
          <a:xfrm>
            <a:off x="4894084" y="2538265"/>
            <a:ext cx="23882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Registrador realiza la calificación registral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402CD39-2372-497C-B8D6-C8BA8D3CB6EF}"/>
              </a:ext>
            </a:extLst>
          </p:cNvPr>
          <p:cNvSpPr txBox="1"/>
          <p:nvPr/>
        </p:nvSpPr>
        <p:spPr>
          <a:xfrm>
            <a:off x="7540768" y="2561510"/>
            <a:ext cx="22334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Registrador inscribe a la IE en el RIE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E7F2273-66D6-4FE5-B0F4-D8051BEB7045}"/>
              </a:ext>
            </a:extLst>
          </p:cNvPr>
          <p:cNvSpPr txBox="1"/>
          <p:nvPr/>
        </p:nvSpPr>
        <p:spPr>
          <a:xfrm>
            <a:off x="10511153" y="2506010"/>
            <a:ext cx="1523999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IIEE con registro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xmlns="" id="{8C73FA59-14AA-4C63-8BD9-73279F974BB1}"/>
              </a:ext>
            </a:extLst>
          </p:cNvPr>
          <p:cNvSpPr/>
          <p:nvPr/>
        </p:nvSpPr>
        <p:spPr>
          <a:xfrm>
            <a:off x="10135427" y="2603871"/>
            <a:ext cx="290946" cy="46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D1C97DC-DE5E-4C99-ABC8-6BB73E0DD7F6}"/>
              </a:ext>
            </a:extLst>
          </p:cNvPr>
          <p:cNvSpPr txBox="1"/>
          <p:nvPr/>
        </p:nvSpPr>
        <p:spPr>
          <a:xfrm>
            <a:off x="2499902" y="4497658"/>
            <a:ext cx="133861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UGEL recibe lista preliminar del Minedu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51014958-8416-4E62-9859-91E3A9D19089}"/>
              </a:ext>
            </a:extLst>
          </p:cNvPr>
          <p:cNvSpPr txBox="1"/>
          <p:nvPr/>
        </p:nvSpPr>
        <p:spPr>
          <a:xfrm>
            <a:off x="6037222" y="3845037"/>
            <a:ext cx="214634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El Oficio de reconocimiento de IE es conforme: Continua el trámite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DEED0D0-80F8-4BCA-9014-612B4CAF6A83}"/>
              </a:ext>
            </a:extLst>
          </p:cNvPr>
          <p:cNvSpPr txBox="1"/>
          <p:nvPr/>
        </p:nvSpPr>
        <p:spPr>
          <a:xfrm>
            <a:off x="6088229" y="5318171"/>
            <a:ext cx="20953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Minedu evalúa expediente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561A540E-D815-4403-ABA4-0539CDFCBC5B}"/>
              </a:ext>
            </a:extLst>
          </p:cNvPr>
          <p:cNvSpPr txBox="1"/>
          <p:nvPr/>
        </p:nvSpPr>
        <p:spPr>
          <a:xfrm>
            <a:off x="3963208" y="4000196"/>
            <a:ext cx="1828798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UGEL revisa, evalúa, sustenta y remite a </a:t>
            </a:r>
            <a:r>
              <a:rPr lang="es-PE" b="1" dirty="0" err="1"/>
              <a:t>Minedu</a:t>
            </a:r>
            <a:r>
              <a:rPr lang="es-PE" b="1" dirty="0"/>
              <a:t> Oficio por cada grupo de IE, firmado por director y adjuntando documentos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2DA5EFD9-65FB-4DB7-9DA4-DF3C5B7507C3}"/>
              </a:ext>
            </a:extLst>
          </p:cNvPr>
          <p:cNvSpPr txBox="1"/>
          <p:nvPr/>
        </p:nvSpPr>
        <p:spPr>
          <a:xfrm>
            <a:off x="10511153" y="3888396"/>
            <a:ext cx="1523999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IIEE con registro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E2EE6096-318D-47C5-B295-D81C00FB2E35}"/>
              </a:ext>
            </a:extLst>
          </p:cNvPr>
          <p:cNvSpPr txBox="1"/>
          <p:nvPr/>
        </p:nvSpPr>
        <p:spPr>
          <a:xfrm>
            <a:off x="8442873" y="3855848"/>
            <a:ext cx="16493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IE se incorpora en el RIE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CABC8B2-190B-4D10-9DF7-4902BABFAB74}"/>
              </a:ext>
            </a:extLst>
          </p:cNvPr>
          <p:cNvSpPr txBox="1"/>
          <p:nvPr/>
        </p:nvSpPr>
        <p:spPr>
          <a:xfrm>
            <a:off x="8840012" y="5140534"/>
            <a:ext cx="329872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El expediente de reconocimiento de IE no es conforme:</a:t>
            </a:r>
          </a:p>
          <a:p>
            <a:r>
              <a:rPr lang="es-PE" b="1" dirty="0"/>
              <a:t>Minedu devuelve el expediente a la UGEL para su revisión.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xmlns="" id="{8BF50DFC-A542-4458-BA8A-CF0F60892CC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792006" y="5451765"/>
            <a:ext cx="296223" cy="18957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xmlns="" id="{81E38149-6032-4777-87EF-047DDA8C37B7}"/>
              </a:ext>
            </a:extLst>
          </p:cNvPr>
          <p:cNvCxnSpPr>
            <a:cxnSpLocks/>
            <a:endCxn id="20" idx="2"/>
          </p:cNvCxnSpPr>
          <p:nvPr/>
        </p:nvCxnSpPr>
        <p:spPr>
          <a:xfrm flipH="1" flipV="1">
            <a:off x="7110397" y="5045366"/>
            <a:ext cx="2412" cy="2621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xmlns="" id="{DCABE703-E1E6-4D45-B057-1DC07D25321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8183571" y="5641337"/>
            <a:ext cx="65644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xmlns="" id="{5E45B6F5-C559-4D36-A247-A517240EDEBB}"/>
              </a:ext>
            </a:extLst>
          </p:cNvPr>
          <p:cNvSpPr/>
          <p:nvPr/>
        </p:nvSpPr>
        <p:spPr>
          <a:xfrm>
            <a:off x="10156215" y="4165621"/>
            <a:ext cx="290946" cy="46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649053" y="945525"/>
            <a:ext cx="111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Etapa 3: Ejecución de la estrategia de implementación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56076" y="1757770"/>
            <a:ext cx="2444576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b="1" dirty="0"/>
              <a:t>Esquema General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DCABE703-E1E6-4D45-B057-1DC07D253215}"/>
              </a:ext>
            </a:extLst>
          </p:cNvPr>
          <p:cNvCxnSpPr>
            <a:cxnSpLocks/>
          </p:cNvCxnSpPr>
          <p:nvPr/>
        </p:nvCxnSpPr>
        <p:spPr>
          <a:xfrm>
            <a:off x="8196326" y="4173277"/>
            <a:ext cx="259302" cy="1339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xmlns="" id="{DCABE703-E1E6-4D45-B057-1DC07D253215}"/>
              </a:ext>
            </a:extLst>
          </p:cNvPr>
          <p:cNvCxnSpPr>
            <a:cxnSpLocks/>
          </p:cNvCxnSpPr>
          <p:nvPr/>
        </p:nvCxnSpPr>
        <p:spPr>
          <a:xfrm>
            <a:off x="4670300" y="2875342"/>
            <a:ext cx="236003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xmlns="" id="{DCABE703-E1E6-4D45-B057-1DC07D253215}"/>
              </a:ext>
            </a:extLst>
          </p:cNvPr>
          <p:cNvCxnSpPr>
            <a:cxnSpLocks/>
          </p:cNvCxnSpPr>
          <p:nvPr/>
        </p:nvCxnSpPr>
        <p:spPr>
          <a:xfrm>
            <a:off x="7304765" y="2847908"/>
            <a:ext cx="236003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84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F70AF47-CFB6-40B3-BFA3-C6E8C0933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xmlns="" id="{2C4DBFFB-0D48-43CE-89F8-B71E41F60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78503"/>
              </p:ext>
            </p:extLst>
          </p:nvPr>
        </p:nvGraphicFramePr>
        <p:xfrm>
          <a:off x="412955" y="2142308"/>
          <a:ext cx="11194026" cy="458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4B235C6-E8AF-4B01-B495-08A9C3C740D1}"/>
              </a:ext>
            </a:extLst>
          </p:cNvPr>
          <p:cNvSpPr/>
          <p:nvPr/>
        </p:nvSpPr>
        <p:spPr>
          <a:xfrm>
            <a:off x="-78376" y="914136"/>
            <a:ext cx="11971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4000" b="1" dirty="0">
                <a:solidFill>
                  <a:srgbClr val="0C53A7"/>
                </a:solidFill>
              </a:rPr>
              <a:t>Acompañamiento, monitoreo, supervisión y evaluación del proceso de implementación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73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34165" y="1812088"/>
            <a:ext cx="9172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Resumen: Rol del Responsable de Calidad de Información - RCI</a:t>
            </a:r>
          </a:p>
        </p:txBody>
      </p:sp>
    </p:spTree>
    <p:extLst>
      <p:ext uri="{BB962C8B-B14F-4D97-AF65-F5344CB8AC3E}">
        <p14:creationId xmlns:p14="http://schemas.microsoft.com/office/powerpoint/2010/main" val="2275897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396391" y="5077327"/>
            <a:ext cx="1786730" cy="178067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14578" y="1726939"/>
            <a:ext cx="10534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Participa en </a:t>
            </a:r>
            <a:r>
              <a:rPr lang="es-PE" sz="2000" b="1" dirty="0" smtClean="0">
                <a:solidFill>
                  <a:srgbClr val="0C53A7"/>
                </a:solidFill>
                <a:cs typeface="Arial" panose="020B0604020202020204" pitchFamily="34" charset="0"/>
              </a:rPr>
              <a:t>equipo de implementación del RIE. </a:t>
            </a:r>
            <a:r>
              <a:rPr lang="es-PE" sz="2000" dirty="0" smtClean="0">
                <a:cs typeface="Arial" panose="020B0604020202020204" pitchFamily="34" charset="0"/>
              </a:rPr>
              <a:t>Equipo que </a:t>
            </a:r>
            <a:r>
              <a:rPr lang="es-PE" sz="2000" dirty="0">
                <a:cs typeface="Arial" panose="020B0604020202020204" pitchFamily="34" charset="0"/>
              </a:rPr>
              <a:t>evalúa el listado de servicios educativos y su pre-identificación como una IE.</a:t>
            </a:r>
          </a:p>
          <a:p>
            <a:pPr marL="457200" indent="-457200">
              <a:buAutoNum type="arabicPeriod"/>
            </a:pPr>
            <a:r>
              <a:rPr lang="es-PE" sz="2000" dirty="0">
                <a:cs typeface="Arial" panose="020B0604020202020204" pitchFamily="34" charset="0"/>
              </a:rPr>
              <a:t>Participa en la elaboración del </a:t>
            </a: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Plan de Implementación del RIE de la UGEL</a:t>
            </a:r>
            <a:r>
              <a:rPr lang="es-PE" sz="2000" dirty="0">
                <a:cs typeface="Arial" panose="020B0604020202020204" pitchFamily="34" charset="0"/>
              </a:rPr>
              <a:t>. En este Plan se establece una meta de avance en la identificación de IIEE a lo largo del año, en cuyo cumplimiento el RCI colaborará según lo programado.</a:t>
            </a:r>
          </a:p>
          <a:p>
            <a:pPr marL="457200" indent="-457200">
              <a:buAutoNum type="arabicPeriod"/>
            </a:pP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Ejecuta visitas a campo </a:t>
            </a:r>
            <a:r>
              <a:rPr lang="es-PE" sz="2000" dirty="0">
                <a:cs typeface="Arial" panose="020B0604020202020204" pitchFamily="34" charset="0"/>
              </a:rPr>
              <a:t>determinadas en el Plan de Implementación</a:t>
            </a:r>
          </a:p>
          <a:p>
            <a:pPr marL="457200" indent="-457200">
              <a:buAutoNum type="arabicPeriod"/>
            </a:pPr>
            <a:r>
              <a:rPr lang="es-PE" sz="2000" dirty="0">
                <a:cs typeface="Arial" panose="020B0604020202020204" pitchFamily="34" charset="0"/>
              </a:rPr>
              <a:t>Reporta los resultados de las visitas </a:t>
            </a:r>
            <a:r>
              <a:rPr lang="es-PE" sz="2000" dirty="0" smtClean="0">
                <a:cs typeface="Arial" panose="020B0604020202020204" pitchFamily="34" charset="0"/>
              </a:rPr>
              <a:t>al equipo de implementación </a:t>
            </a:r>
            <a:r>
              <a:rPr lang="es-PE" sz="2000" dirty="0">
                <a:cs typeface="Arial" panose="020B0604020202020204" pitchFamily="34" charset="0"/>
              </a:rPr>
              <a:t>como criterio adicional para la </a:t>
            </a: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determinación de las agrupaciones de servicios</a:t>
            </a:r>
            <a:r>
              <a:rPr lang="es-PE" sz="2000" dirty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s-PE" sz="2000" dirty="0">
                <a:cs typeface="Arial" panose="020B0604020202020204" pitchFamily="34" charset="0"/>
              </a:rPr>
              <a:t>Hace seguimiento de que se cumpla el Plan de Implementación del RIE de su UGEL y que se </a:t>
            </a: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remitan los oficios y documentos </a:t>
            </a:r>
            <a:r>
              <a:rPr lang="es-PE" sz="2000" b="1" dirty="0" err="1">
                <a:solidFill>
                  <a:srgbClr val="0C53A7"/>
                </a:solidFill>
                <a:cs typeface="Arial" panose="020B0604020202020204" pitchFamily="34" charset="0"/>
              </a:rPr>
              <a:t>sustentatorios</a:t>
            </a: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 </a:t>
            </a:r>
            <a:r>
              <a:rPr lang="es-PE" sz="2000" dirty="0">
                <a:cs typeface="Arial" panose="020B0604020202020204" pitchFamily="34" charset="0"/>
              </a:rPr>
              <a:t>al </a:t>
            </a:r>
            <a:r>
              <a:rPr lang="es-PE" sz="2000" dirty="0" err="1">
                <a:cs typeface="Arial" panose="020B0604020202020204" pitchFamily="34" charset="0"/>
              </a:rPr>
              <a:t>Minedu</a:t>
            </a:r>
            <a:r>
              <a:rPr lang="es-PE" sz="2000" dirty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s-PE" sz="2000" dirty="0">
                <a:cs typeface="Arial" panose="020B0604020202020204" pitchFamily="34" charset="0"/>
              </a:rPr>
              <a:t>Participa en la elaboración del informe que contiene el </a:t>
            </a: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listado de IIEE identificadas</a:t>
            </a:r>
            <a:r>
              <a:rPr lang="es-PE" sz="2000" dirty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s-PE" sz="2000" dirty="0">
                <a:cs typeface="Arial" panose="020B0604020202020204" pitchFamily="34" charset="0"/>
              </a:rPr>
              <a:t>Organiza con el Coordinador Regional de Calidad de información de las DRE las </a:t>
            </a: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reuniones de informe</a:t>
            </a:r>
            <a:r>
              <a:rPr lang="es-PE" sz="2000" dirty="0">
                <a:cs typeface="Arial" panose="020B0604020202020204" pitchFamily="34" charset="0"/>
              </a:rPr>
              <a:t> de avance.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539480" y="900935"/>
            <a:ext cx="1039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Resumen participación del RCI en el RIE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396391" y="5077327"/>
            <a:ext cx="1786730" cy="178067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14578" y="1726939"/>
            <a:ext cx="105269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Recursos previstos para las visitas a IIEE: 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Programa Presupuestal: 0090 “Logros De Aprendizaje De Estudiantes De La Educación Básica Regular”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Producto: 3000001 “Acciones Comunes”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Actividad: 5000276. Gestión Del Programa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Concepto: Gestión de la información de actividades financiadas por el PELA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Específicas de Gasto: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2.3.2.1.2.1: Pasajes y gastos de transporte</a:t>
            </a:r>
          </a:p>
          <a:p>
            <a:pPr lvl="1"/>
            <a:r>
              <a:rPr lang="es-PE" sz="2000" dirty="0">
                <a:cs typeface="Arial" panose="020B0604020202020204" pitchFamily="34" charset="0"/>
              </a:rPr>
              <a:t>2.3.2.1.2.2: Viáticos y asignaciones por comisión de servicio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Para el año 2017</a:t>
            </a:r>
            <a:r>
              <a:rPr lang="es-PE" sz="2000" dirty="0">
                <a:cs typeface="Arial" panose="020B0604020202020204" pitchFamily="34" charset="0"/>
              </a:rPr>
              <a:t>, no se ejecutará el presupuesto programado debido a la falta de condiciones.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s-PE" sz="2000" b="1" dirty="0">
                <a:solidFill>
                  <a:srgbClr val="0C53A7"/>
                </a:solidFill>
                <a:cs typeface="Arial" panose="020B0604020202020204" pitchFamily="34" charset="0"/>
              </a:rPr>
              <a:t>Para el año 2018</a:t>
            </a:r>
            <a:r>
              <a:rPr lang="es-PE" sz="2000" dirty="0">
                <a:cs typeface="Arial" panose="020B0604020202020204" pitchFamily="34" charset="0"/>
              </a:rPr>
              <a:t>, se tiene previsto que las visitas se realicen en los meses de mayo, junio, julio, septiembre, octubre, noviembre y diciembre, para no cruzarse con las demandas de SIGMA y Censo de UGEL/DRE.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539480" y="900935"/>
            <a:ext cx="1039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Presupuesto para las visitas a las IIEE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6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34165" y="2634842"/>
            <a:ext cx="9172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Retos</a:t>
            </a:r>
          </a:p>
        </p:txBody>
      </p:sp>
    </p:spTree>
    <p:extLst>
      <p:ext uri="{BB962C8B-B14F-4D97-AF65-F5344CB8AC3E}">
        <p14:creationId xmlns:p14="http://schemas.microsoft.com/office/powerpoint/2010/main" val="315583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72696" y="1507994"/>
            <a:ext cx="110860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El actual Padrón de Instituciones y Programas Educativos, antes que registrar instituciones educativas y programas, consigna </a:t>
            </a:r>
            <a:r>
              <a:rPr lang="es-PE" sz="2000" b="1" dirty="0">
                <a:solidFill>
                  <a:srgbClr val="0C53A7"/>
                </a:solidFill>
              </a:rPr>
              <a:t>Servicios Educativos</a:t>
            </a:r>
            <a:r>
              <a:rPr lang="es-PE" sz="20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El Padrón es el listado de todos los </a:t>
            </a:r>
            <a:r>
              <a:rPr lang="es-PE" sz="2000" b="1" dirty="0">
                <a:solidFill>
                  <a:srgbClr val="0C53A7"/>
                </a:solidFill>
              </a:rPr>
              <a:t>Servicios Educativos</a:t>
            </a:r>
            <a:r>
              <a:rPr lang="es-PE" sz="20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Este Padrón codifica los Servicios Educativos a partir del </a:t>
            </a:r>
            <a:r>
              <a:rPr lang="es-PE" sz="2000" b="1" dirty="0">
                <a:solidFill>
                  <a:srgbClr val="0C53A7"/>
                </a:solidFill>
              </a:rPr>
              <a:t>Código Modular</a:t>
            </a:r>
            <a:r>
              <a:rPr lang="es-PE" sz="2000" dirty="0"/>
              <a:t>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" y="3301143"/>
            <a:ext cx="4530055" cy="30935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33" y="4064263"/>
            <a:ext cx="8387245" cy="783673"/>
          </a:xfrm>
          <a:prstGeom prst="rect">
            <a:avLst/>
          </a:prstGeom>
          <a:ln w="50800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131" y="5361024"/>
            <a:ext cx="8035339" cy="1188697"/>
          </a:xfrm>
          <a:prstGeom prst="rect">
            <a:avLst/>
          </a:prstGeom>
          <a:ln w="50800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296092" y="673011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Padrón de Servicios Educativos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 flipV="1">
            <a:off x="923109" y="4380411"/>
            <a:ext cx="2542902" cy="1079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923109" y="5791200"/>
            <a:ext cx="2325188" cy="52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49054" y="2794513"/>
            <a:ext cx="670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/>
              <a:t>Identificación de las IIEE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6628" y="1808949"/>
            <a:ext cx="1096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Reto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68" y="3549950"/>
            <a:ext cx="2463487" cy="18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94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93637"/>
              </p:ext>
            </p:extLst>
          </p:nvPr>
        </p:nvGraphicFramePr>
        <p:xfrm>
          <a:off x="866472" y="1731576"/>
          <a:ext cx="10296373" cy="968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01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031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8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CODIGO DE CEDULA ID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 err="1">
                          <a:effectLst/>
                        </a:rPr>
                        <a:t>Cod</a:t>
                      </a:r>
                      <a:r>
                        <a:rPr lang="es-PE" sz="1100" dirty="0">
                          <a:effectLst/>
                        </a:rPr>
                        <a:t>. Local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Cod. Modular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 err="1">
                          <a:effectLst/>
                        </a:rPr>
                        <a:t>Nom</a:t>
                      </a:r>
                      <a:r>
                        <a:rPr lang="es-PE" sz="1100" dirty="0">
                          <a:effectLst/>
                        </a:rPr>
                        <a:t>. IIEE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Nivel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Dirección en cedula ID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Dirección en Padrón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344007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0764076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7215 Naciones Unidas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Primaria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 K Lote 1 Etapa IV Sector 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Calle Naciones Unidas S/N </a:t>
                      </a: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. K IV Etapa, Sector 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686699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1272822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7215 Naciones Unidas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Secundaria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Barrio 1 </a:t>
                      </a: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 LL Sector 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Calle Naciones Unidas S/N </a:t>
                      </a: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. K IV Etapa, Sector 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688151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1240761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7215 Naciones Unidas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CETPRO</a:t>
                      </a:r>
                      <a:endParaRPr lang="es-P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Avenida Micaela Bastidas/ 200 Millas </a:t>
                      </a: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 C-6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A.A.H.H. Nueva Era - 3° Sector -Grupo 31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638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04" y="2834860"/>
            <a:ext cx="6596110" cy="37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268" y="1146801"/>
            <a:ext cx="12082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primaria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7215 Naciones Unidas 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código de local 344007, la secundaria 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7215 Naciones Unidas 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código de local 686699 y el CETPRO 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7215 Naciones Unidas con Código de Local 688151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han sido consideradas por su director como una sola I.E. según lo declarado en la Cédula ID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alt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0AB6AA3-5AD8-4D7B-8A0D-92CCF987D75A}"/>
              </a:ext>
            </a:extLst>
          </p:cNvPr>
          <p:cNvSpPr txBox="1"/>
          <p:nvPr/>
        </p:nvSpPr>
        <p:spPr>
          <a:xfrm>
            <a:off x="9490230" y="3157081"/>
            <a:ext cx="2701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200" b="1"/>
            </a:lvl1pPr>
          </a:lstStyle>
          <a:p>
            <a:r>
              <a:rPr lang="es-PE" sz="2800" dirty="0"/>
              <a:t>IE</a:t>
            </a:r>
          </a:p>
          <a:p>
            <a:r>
              <a:rPr lang="es-PE" sz="2800" dirty="0"/>
              <a:t> 7215 Naciones Unidas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5260" y="248191"/>
            <a:ext cx="11718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u="sng" dirty="0">
                <a:solidFill>
                  <a:srgbClr val="0C53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SERVICIOS EDUCATIVOS CON DISTINTOS CÓDIGOS DE LOCAL PERO IDENTIFICADOS COMO UNA MISMA INSTITUCIÓN EDUCATIVA EN LA CÉDULA ID</a:t>
            </a:r>
          </a:p>
        </p:txBody>
      </p:sp>
    </p:spTree>
    <p:extLst>
      <p:ext uri="{BB962C8B-B14F-4D97-AF65-F5344CB8AC3E}">
        <p14:creationId xmlns:p14="http://schemas.microsoft.com/office/powerpoint/2010/main" val="3863765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68882" y="2746030"/>
            <a:ext cx="6704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PE" sz="3200" b="1" dirty="0"/>
              <a:t>Identificación de directores.</a:t>
            </a:r>
          </a:p>
          <a:p>
            <a:pPr marL="342900" indent="-342900">
              <a:buFontTx/>
              <a:buChar char="-"/>
            </a:pPr>
            <a:r>
              <a:rPr lang="es-PE" sz="3200" b="1" dirty="0"/>
              <a:t>Asignación de plazas de directores.</a:t>
            </a:r>
          </a:p>
          <a:p>
            <a:pPr marL="342900" indent="-342900">
              <a:buFontTx/>
              <a:buChar char="-"/>
            </a:pPr>
            <a:endParaRPr lang="es-PE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17959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Retos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31" y="3891464"/>
            <a:ext cx="1924050" cy="2371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41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80827" y="2823030"/>
            <a:ext cx="863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/>
              <a:t>Optimizar la provisión de los servicios educativos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7959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Reto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86" y="3727027"/>
            <a:ext cx="2582628" cy="20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2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22298"/>
              </p:ext>
            </p:extLst>
          </p:nvPr>
        </p:nvGraphicFramePr>
        <p:xfrm>
          <a:off x="2208058" y="1373865"/>
          <a:ext cx="7642035" cy="1057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5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6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6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5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1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7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Cod</a:t>
                      </a:r>
                      <a:r>
                        <a:rPr lang="es-PE" sz="1200" dirty="0">
                          <a:effectLst/>
                        </a:rPr>
                        <a:t>. Local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Cod</a:t>
                      </a:r>
                      <a:r>
                        <a:rPr lang="es-PE" sz="1200" dirty="0">
                          <a:effectLst/>
                        </a:rPr>
                        <a:t>. Modular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Nom</a:t>
                      </a:r>
                      <a:r>
                        <a:rPr lang="es-PE" sz="1200" dirty="0">
                          <a:effectLst/>
                        </a:rPr>
                        <a:t>. IIEE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Dirección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Característica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Docentes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Censo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Alumnos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Censo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515730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0441683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38314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PLAZA PRINCIPAL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Unidocente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1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6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717573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0422840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38597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CASERVINE NORTE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Unidocente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1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9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145" name="Imagen 8" descr="multniveles_Caservine621786_2B0_undoc-5alum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66" y="2533218"/>
            <a:ext cx="5979936" cy="42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98838" y="7802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72168" y="924563"/>
            <a:ext cx="83138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CP </a:t>
            </a:r>
            <a:r>
              <a:rPr kumimoji="0" lang="es-PE" altLang="es-P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Caservine</a:t>
            </a:r>
            <a:r>
              <a:rPr kumimoji="0" lang="es-PE" altLang="es-P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Norte 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(621786) cuenta con 2 locales de primaria </a:t>
            </a:r>
            <a:r>
              <a:rPr kumimoji="0" lang="es-PE" altLang="es-P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unidocentes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poco</a:t>
            </a:r>
            <a:r>
              <a:rPr kumimoji="0" lang="es-PE" altLang="es-P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alumnado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PE" altLang="es-P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E203BD0-3382-4568-9F6B-2653D9E81611}"/>
              </a:ext>
            </a:extLst>
          </p:cNvPr>
          <p:cNvSpPr txBox="1"/>
          <p:nvPr/>
        </p:nvSpPr>
        <p:spPr>
          <a:xfrm>
            <a:off x="9711028" y="3157081"/>
            <a:ext cx="2480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/>
              <a:t>¿Fusionar IIEE?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4438" y="490686"/>
            <a:ext cx="10227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u="sng" dirty="0">
                <a:solidFill>
                  <a:srgbClr val="0C53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VARIOS </a:t>
            </a:r>
            <a:r>
              <a:rPr lang="es-PE" altLang="es-PE" sz="2400" b="1" u="sng" dirty="0">
                <a:solidFill>
                  <a:srgbClr val="0C53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LOCALES</a:t>
            </a:r>
            <a:r>
              <a:rPr lang="es-PE" altLang="es-PE" sz="2400" b="1" u="sng" dirty="0">
                <a:solidFill>
                  <a:srgbClr val="0C53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MISMO NIVEL EN UN MISMO CENTRO POBLADO RURAL</a:t>
            </a:r>
          </a:p>
        </p:txBody>
      </p:sp>
    </p:spTree>
    <p:extLst>
      <p:ext uri="{BB962C8B-B14F-4D97-AF65-F5344CB8AC3E}">
        <p14:creationId xmlns:p14="http://schemas.microsoft.com/office/powerpoint/2010/main" val="3892560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323385" y="1518082"/>
            <a:ext cx="75155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</a:t>
            </a:r>
            <a:r>
              <a:rPr lang="es-PE" sz="2000" b="1" dirty="0">
                <a:solidFill>
                  <a:srgbClr val="0C53A7"/>
                </a:solidFill>
              </a:rPr>
              <a:t>SIEMED</a:t>
            </a:r>
            <a:r>
              <a:rPr lang="es-PE" sz="2000" dirty="0"/>
              <a:t> es la herramienta de uso actual para la actualización del Padrón y del Portal ESCALE.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000" dirty="0"/>
          </a:p>
          <a:p>
            <a:pPr algn="just"/>
            <a:r>
              <a:rPr lang="es-PE" sz="2000" dirty="0"/>
              <a:t>Todas las DRE y UGEL cuentan con este aplicativo instalado en las computadoras de los </a:t>
            </a:r>
            <a:r>
              <a:rPr lang="es-PE" sz="2000" b="1" dirty="0">
                <a:solidFill>
                  <a:srgbClr val="0C53A7"/>
                </a:solidFill>
              </a:rPr>
              <a:t>especialistas estadísticos</a:t>
            </a:r>
            <a:r>
              <a:rPr lang="es-PE" sz="2000" dirty="0"/>
              <a:t>, a fin que generen sus requerimientos de aperturas, actualizaciones, ampliaciones o cierres de los </a:t>
            </a:r>
            <a:r>
              <a:rPr lang="es-PE" sz="2000" b="1" dirty="0">
                <a:solidFill>
                  <a:srgbClr val="0C53A7"/>
                </a:solidFill>
              </a:rPr>
              <a:t>servicios de las IIEE</a:t>
            </a:r>
            <a:r>
              <a:rPr lang="es-PE" sz="2000" dirty="0"/>
              <a:t>.</a:t>
            </a:r>
          </a:p>
          <a:p>
            <a:pPr algn="just"/>
            <a:endParaRPr lang="es-PE" sz="2000" dirty="0"/>
          </a:p>
          <a:p>
            <a:pPr algn="just"/>
            <a:r>
              <a:rPr lang="es-PE" sz="2000" dirty="0"/>
              <a:t>Los requerimientos son enviados a la </a:t>
            </a:r>
            <a:r>
              <a:rPr lang="es-PE" sz="2000" b="1" dirty="0">
                <a:solidFill>
                  <a:srgbClr val="0C53A7"/>
                </a:solidFill>
              </a:rPr>
              <a:t>Unidad de Estadística</a:t>
            </a:r>
            <a:r>
              <a:rPr lang="es-PE" sz="2000" dirty="0"/>
              <a:t>, adjuntando los documentos que sustentan dichas solicitudes, para ser consolidados, revisados y procesados a fin de aceptarlos u observarlos.</a:t>
            </a:r>
          </a:p>
          <a:p>
            <a:pPr algn="just"/>
            <a:endParaRPr lang="es-PE" sz="2000" dirty="0"/>
          </a:p>
          <a:p>
            <a:pPr algn="just"/>
            <a:r>
              <a:rPr lang="es-PE" sz="2000" dirty="0"/>
              <a:t>Todos los </a:t>
            </a:r>
            <a:r>
              <a:rPr lang="es-PE" sz="2000" b="1" dirty="0">
                <a:solidFill>
                  <a:srgbClr val="0C53A7"/>
                </a:solidFill>
              </a:rPr>
              <a:t>requerimientos aceptados </a:t>
            </a:r>
            <a:r>
              <a:rPr lang="es-PE" sz="2000" dirty="0"/>
              <a:t>son luego publicados mediante el portal web ESCALE.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15954" t="17479" r="20196" b="19010"/>
          <a:stretch/>
        </p:blipFill>
        <p:spPr>
          <a:xfrm>
            <a:off x="8016535" y="1518081"/>
            <a:ext cx="3949875" cy="252569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1853" t="1262" r="1536"/>
          <a:stretch/>
        </p:blipFill>
        <p:spPr>
          <a:xfrm>
            <a:off x="8016536" y="4128116"/>
            <a:ext cx="3982024" cy="26455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54561" y="725855"/>
            <a:ext cx="10182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SIEMED – Sistema de Información Estadística </a:t>
            </a:r>
          </a:p>
        </p:txBody>
      </p:sp>
    </p:spTree>
    <p:extLst>
      <p:ext uri="{BB962C8B-B14F-4D97-AF65-F5344CB8AC3E}">
        <p14:creationId xmlns:p14="http://schemas.microsoft.com/office/powerpoint/2010/main" val="379003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90753" y="5067398"/>
            <a:ext cx="9614517" cy="1144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PE" sz="2000" dirty="0"/>
              <a:t>Al no tener hoy día un instrumento similar al Padrón dirigido a registrar las instituciones educativas, no es posible identificarlas ni tener una cifra real de su cantidad, y en ese sentido, no es posible cumplir con el mandato normativo dado por la LGE.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01414" y="885251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Mandato normativo: Gestionar en base a la IE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56615" y="1619972"/>
            <a:ext cx="84577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s-PE" sz="2400" b="1" dirty="0"/>
              <a:t>Ley General de Educación (LGE):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63914" y="2193465"/>
            <a:ext cx="55008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spcAft>
                <a:spcPts val="0"/>
              </a:spcAft>
            </a:pPr>
            <a:r>
              <a:rPr lang="es-PE" sz="2000" b="1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Artículo 66°.-</a:t>
            </a:r>
          </a:p>
          <a:p>
            <a:pPr marR="359410" algn="just">
              <a:spcAft>
                <a:spcPts val="0"/>
              </a:spcAft>
            </a:pPr>
            <a:r>
              <a:rPr lang="es-PE" sz="2000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endParaRPr lang="es-PE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just">
              <a:spcAft>
                <a:spcPts val="0"/>
              </a:spcAft>
            </a:pPr>
            <a:r>
              <a:rPr lang="es-PE" sz="2000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 Institución Educativa, como comunidad de aprendizaje, es la primera y principal instancia de gestión del sistema educativo descentralizado. En ella tiene lugar la prestación del servicio. Puede ser pública o privada.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6616" y="2193465"/>
            <a:ext cx="55595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Artículo 65</a:t>
            </a:r>
            <a:r>
              <a:rPr lang="es-PE" sz="2000" b="1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°.-</a:t>
            </a:r>
          </a:p>
          <a:p>
            <a:endParaRPr lang="es-PE" sz="2000" i="1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s-PE" sz="2000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Las Instancias de Gestión Educativa Descentralizada son:</a:t>
            </a:r>
          </a:p>
          <a:p>
            <a:r>
              <a:rPr lang="es-PE" sz="2400" b="1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a) La Institución Educativa - IE</a:t>
            </a:r>
          </a:p>
          <a:p>
            <a:r>
              <a:rPr lang="es-PE" sz="2000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b) La Unidad de Gestión Educativa Local - UGEL</a:t>
            </a:r>
          </a:p>
          <a:p>
            <a:r>
              <a:rPr lang="es-PE" sz="2000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c) La Dirección Regional de Educación - DRE</a:t>
            </a:r>
          </a:p>
          <a:p>
            <a:r>
              <a:rPr lang="es-PE" sz="2000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d) El Ministerio de Educación - MINEDU</a:t>
            </a:r>
            <a:endParaRPr lang="es-PE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65287" y="2174501"/>
            <a:ext cx="11088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12 de abril en la </a:t>
            </a:r>
            <a:r>
              <a:rPr lang="es-PE" sz="2000" b="1" dirty="0">
                <a:solidFill>
                  <a:srgbClr val="0C53A7"/>
                </a:solidFill>
              </a:rPr>
              <a:t>Resolución de Secretaría General Nº 096-2017 </a:t>
            </a:r>
            <a:r>
              <a:rPr lang="es-PE" sz="2000" dirty="0"/>
              <a:t>se aprueba la Norma Técnica denominada "Norma que crea y regula el funcionamiento del Registro de Instituciones Educativas (RIE)".</a:t>
            </a:r>
          </a:p>
          <a:p>
            <a:pPr algn="just"/>
            <a:endParaRPr lang="es-PE" sz="2000" dirty="0"/>
          </a:p>
          <a:p>
            <a:pPr algn="just"/>
            <a:r>
              <a:rPr lang="es-PE" sz="2000" dirty="0"/>
              <a:t>Este logro otorga el respaldo para distinguir con </a:t>
            </a:r>
            <a:r>
              <a:rPr lang="es-PE" sz="2000" b="1" dirty="0">
                <a:solidFill>
                  <a:srgbClr val="0C53A7"/>
                </a:solidFill>
              </a:rPr>
              <a:t>claridad</a:t>
            </a:r>
            <a:r>
              <a:rPr lang="es-PE" sz="2000" dirty="0"/>
              <a:t>, conceptos diferenciados de </a:t>
            </a:r>
            <a:r>
              <a:rPr lang="es-PE" sz="2000" b="1" dirty="0">
                <a:solidFill>
                  <a:srgbClr val="0C53A7"/>
                </a:solidFill>
              </a:rPr>
              <a:t>Institución Educativa</a:t>
            </a:r>
            <a:r>
              <a:rPr lang="es-PE" sz="2000" dirty="0"/>
              <a:t>,</a:t>
            </a:r>
            <a:r>
              <a:rPr lang="es-PE" sz="2000" b="1" dirty="0"/>
              <a:t> </a:t>
            </a:r>
            <a:r>
              <a:rPr lang="es-PE" sz="2000" b="1" dirty="0">
                <a:solidFill>
                  <a:srgbClr val="0C53A7"/>
                </a:solidFill>
              </a:rPr>
              <a:t>local educativo</a:t>
            </a:r>
            <a:r>
              <a:rPr lang="es-PE" sz="2000" dirty="0">
                <a:solidFill>
                  <a:srgbClr val="0C53A7"/>
                </a:solidFill>
              </a:rPr>
              <a:t> </a:t>
            </a:r>
            <a:r>
              <a:rPr lang="es-PE" sz="2000" dirty="0"/>
              <a:t>y </a:t>
            </a:r>
            <a:r>
              <a:rPr lang="es-PE" sz="2000" b="1" dirty="0">
                <a:solidFill>
                  <a:srgbClr val="0C53A7"/>
                </a:solidFill>
              </a:rPr>
              <a:t>Servicio Educativo</a:t>
            </a:r>
            <a:r>
              <a:rPr lang="es-PE" sz="2000" dirty="0"/>
              <a:t>.</a:t>
            </a:r>
            <a:r>
              <a:rPr lang="es-PE" sz="2000" b="1" dirty="0"/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7383" y="1079863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Orígenes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92469"/>
            <a:ext cx="2093543" cy="17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8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58288" y="2949035"/>
            <a:ext cx="5693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2730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000" b="1" dirty="0"/>
              <a:t>Unidad de gestión </a:t>
            </a:r>
            <a:r>
              <a:rPr lang="es-PE" sz="2000" dirty="0"/>
              <a:t>a cargo de un </a:t>
            </a:r>
            <a:r>
              <a:rPr lang="es-PE" sz="2000" b="1" dirty="0"/>
              <a:t>Director.</a:t>
            </a:r>
            <a:r>
              <a:rPr lang="es-PE" sz="2000" dirty="0"/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77872" y="3431392"/>
            <a:ext cx="6454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000" b="1" dirty="0"/>
              <a:t>Autorizada o creada </a:t>
            </a:r>
            <a:r>
              <a:rPr lang="es-PE" sz="2000" dirty="0"/>
              <a:t>por la autoridad competente.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70839" y="3910259"/>
            <a:ext cx="5504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000" dirty="0"/>
              <a:t>Brinda uno o más </a:t>
            </a:r>
            <a:r>
              <a:rPr lang="es-PE" sz="2000" b="1" dirty="0"/>
              <a:t>Servicios Educativos.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93579" y="4381118"/>
            <a:ext cx="5663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000" dirty="0"/>
              <a:t>En uno o más </a:t>
            </a:r>
            <a:r>
              <a:rPr lang="es-PE" sz="2000" b="1" dirty="0"/>
              <a:t>Establecimientos Educativos</a:t>
            </a:r>
            <a:r>
              <a:rPr lang="es-PE" sz="2000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04301" y="4878146"/>
            <a:ext cx="734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PE" sz="2000" dirty="0"/>
              <a:t>Con potestad de </a:t>
            </a:r>
            <a:r>
              <a:rPr lang="es-PE" sz="2000" b="1" dirty="0"/>
              <a:t>certificar</a:t>
            </a:r>
            <a:r>
              <a:rPr lang="es-PE" sz="2000" dirty="0"/>
              <a:t> los servicios educativos que ofrece.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7456" y="893514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Construyendo la definición operativa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36985" y="1855424"/>
            <a:ext cx="9678614" cy="489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PE" sz="2400" dirty="0"/>
              <a:t>A partir de la normatividad vigente y definiciones internacionales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62256" y="2400259"/>
            <a:ext cx="10522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rgbClr val="0C53A7"/>
                </a:solidFill>
              </a:rPr>
              <a:t>Institución Educativa:</a:t>
            </a:r>
            <a:r>
              <a:rPr lang="es-PE" sz="2000" b="1" dirty="0"/>
              <a:t> </a:t>
            </a:r>
            <a:r>
              <a:rPr lang="es-PE" sz="2000" dirty="0"/>
              <a:t>Es una Instancia de Gestión Educativa Descentralizada a cargo de un director, autorizada o creada por una autoridad competente del sector educación, para brindar uno o más servicios educativos, en uno o más establecimientos educativos y con la potestad de emitir y otorgar los certificados correspondientes a los servicios educativos que ofrece.</a:t>
            </a:r>
          </a:p>
        </p:txBody>
      </p:sp>
      <p:sp>
        <p:nvSpPr>
          <p:cNvPr id="112" name="Rectángulo 111"/>
          <p:cNvSpPr/>
          <p:nvPr/>
        </p:nvSpPr>
        <p:spPr>
          <a:xfrm>
            <a:off x="6123393" y="5260208"/>
            <a:ext cx="2324544" cy="646331"/>
          </a:xfrm>
          <a:prstGeom prst="rect">
            <a:avLst/>
          </a:prstGeom>
          <a:solidFill>
            <a:srgbClr val="8BE1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dk1"/>
                </a:solidFill>
              </a:rPr>
              <a:t>Servicios</a:t>
            </a:r>
          </a:p>
          <a:p>
            <a:pPr algn="ctr"/>
            <a:r>
              <a:rPr lang="es-MX" b="1" dirty="0">
                <a:solidFill>
                  <a:schemeClr val="dk1"/>
                </a:solidFill>
              </a:rPr>
              <a:t>(Servicios Educativos)</a:t>
            </a:r>
            <a:endParaRPr lang="es-PE" b="1" dirty="0">
              <a:solidFill>
                <a:schemeClr val="dk1"/>
              </a:solidFill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4760811" y="4506808"/>
            <a:ext cx="178770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Institución Educativa</a:t>
            </a:r>
            <a:endParaRPr lang="es-PE" b="1" dirty="0"/>
          </a:p>
        </p:txBody>
      </p:sp>
      <p:cxnSp>
        <p:nvCxnSpPr>
          <p:cNvPr id="114" name="Conector angular 113"/>
          <p:cNvCxnSpPr>
            <a:stCxn id="113" idx="2"/>
            <a:endCxn id="112" idx="1"/>
          </p:cNvCxnSpPr>
          <p:nvPr/>
        </p:nvCxnSpPr>
        <p:spPr>
          <a:xfrm rot="16200000" flipH="1">
            <a:off x="5673912" y="5133892"/>
            <a:ext cx="430235" cy="468727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ángulo 114"/>
          <p:cNvSpPr/>
          <p:nvPr/>
        </p:nvSpPr>
        <p:spPr>
          <a:xfrm>
            <a:off x="3306771" y="5395921"/>
            <a:ext cx="183248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dk1"/>
                </a:solidFill>
              </a:rPr>
              <a:t>Establecimientos</a:t>
            </a:r>
            <a:endParaRPr lang="es-PE" b="1" dirty="0">
              <a:solidFill>
                <a:schemeClr val="dk1"/>
              </a:solidFill>
            </a:endParaRPr>
          </a:p>
        </p:txBody>
      </p:sp>
      <p:cxnSp>
        <p:nvCxnSpPr>
          <p:cNvPr id="116" name="Conector angular 115"/>
          <p:cNvCxnSpPr>
            <a:stCxn id="115" idx="3"/>
            <a:endCxn id="113" idx="2"/>
          </p:cNvCxnSpPr>
          <p:nvPr/>
        </p:nvCxnSpPr>
        <p:spPr>
          <a:xfrm flipV="1">
            <a:off x="5139253" y="5153139"/>
            <a:ext cx="515413" cy="427448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76456" y="1295687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Definición operativa de Institución Educativa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9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6656</TotalTime>
  <Words>3487</Words>
  <Application>Microsoft Office PowerPoint</Application>
  <PresentationFormat>Panorámica</PresentationFormat>
  <Paragraphs>566</Paragraphs>
  <Slides>45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Cordia New</vt:lpstr>
      <vt:lpstr>Courier New</vt:lpstr>
      <vt:lpstr>Helvetica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Agrupación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LUIS FERNANDO DIAZ MONTES</cp:lastModifiedBy>
  <cp:revision>572</cp:revision>
  <cp:lastPrinted>2017-05-03T17:44:06Z</cp:lastPrinted>
  <dcterms:created xsi:type="dcterms:W3CDTF">2016-01-06T15:33:33Z</dcterms:created>
  <dcterms:modified xsi:type="dcterms:W3CDTF">2017-11-23T21:40:08Z</dcterms:modified>
</cp:coreProperties>
</file>