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2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9" r:id="rId3"/>
    <p:sldId id="280" r:id="rId4"/>
    <p:sldId id="324" r:id="rId5"/>
    <p:sldId id="380" r:id="rId6"/>
    <p:sldId id="379" r:id="rId7"/>
    <p:sldId id="257" r:id="rId8"/>
    <p:sldId id="295" r:id="rId9"/>
    <p:sldId id="381" r:id="rId10"/>
    <p:sldId id="339" r:id="rId11"/>
    <p:sldId id="419" r:id="rId12"/>
    <p:sldId id="421" r:id="rId13"/>
    <p:sldId id="420" r:id="rId14"/>
    <p:sldId id="340" r:id="rId15"/>
    <p:sldId id="351" r:id="rId16"/>
    <p:sldId id="341" r:id="rId17"/>
    <p:sldId id="342" r:id="rId18"/>
    <p:sldId id="398" r:id="rId19"/>
    <p:sldId id="399" r:id="rId20"/>
    <p:sldId id="400" r:id="rId21"/>
    <p:sldId id="401" r:id="rId22"/>
    <p:sldId id="347" r:id="rId23"/>
    <p:sldId id="363" r:id="rId24"/>
    <p:sldId id="304" r:id="rId25"/>
    <p:sldId id="352" r:id="rId26"/>
    <p:sldId id="348" r:id="rId27"/>
    <p:sldId id="349" r:id="rId28"/>
    <p:sldId id="350" r:id="rId29"/>
    <p:sldId id="367" r:id="rId30"/>
    <p:sldId id="368" r:id="rId31"/>
    <p:sldId id="357" r:id="rId32"/>
    <p:sldId id="358" r:id="rId33"/>
    <p:sldId id="369" r:id="rId34"/>
    <p:sldId id="370" r:id="rId35"/>
    <p:sldId id="359" r:id="rId36"/>
    <p:sldId id="360" r:id="rId37"/>
    <p:sldId id="402" r:id="rId38"/>
    <p:sldId id="403" r:id="rId39"/>
    <p:sldId id="404" r:id="rId40"/>
    <p:sldId id="406" r:id="rId41"/>
    <p:sldId id="405" r:id="rId42"/>
    <p:sldId id="407" r:id="rId43"/>
    <p:sldId id="311" r:id="rId44"/>
    <p:sldId id="373" r:id="rId45"/>
    <p:sldId id="318" r:id="rId46"/>
    <p:sldId id="374" r:id="rId47"/>
    <p:sldId id="375" r:id="rId48"/>
    <p:sldId id="409" r:id="rId49"/>
    <p:sldId id="319" r:id="rId50"/>
    <p:sldId id="338" r:id="rId51"/>
    <p:sldId id="422" r:id="rId52"/>
    <p:sldId id="337" r:id="rId53"/>
    <p:sldId id="389" r:id="rId54"/>
    <p:sldId id="376" r:id="rId55"/>
    <p:sldId id="386" r:id="rId56"/>
    <p:sldId id="387" r:id="rId57"/>
    <p:sldId id="321" r:id="rId58"/>
    <p:sldId id="322" r:id="rId59"/>
    <p:sldId id="382" r:id="rId60"/>
    <p:sldId id="323" r:id="rId61"/>
    <p:sldId id="383" r:id="rId62"/>
    <p:sldId id="410" r:id="rId63"/>
    <p:sldId id="411" r:id="rId64"/>
    <p:sldId id="418" r:id="rId65"/>
    <p:sldId id="391" r:id="rId66"/>
    <p:sldId id="415" r:id="rId67"/>
    <p:sldId id="413" r:id="rId68"/>
    <p:sldId id="394" r:id="rId69"/>
    <p:sldId id="396" r:id="rId70"/>
    <p:sldId id="416" r:id="rId71"/>
    <p:sldId id="397" r:id="rId72"/>
    <p:sldId id="414" r:id="rId73"/>
    <p:sldId id="417" r:id="rId74"/>
    <p:sldId id="287" r:id="rId75"/>
  </p:sldIdLst>
  <p:sldSz cx="12192000" cy="6858000"/>
  <p:notesSz cx="6797675" cy="9926638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A06D"/>
    <a:srgbClr val="5C8140"/>
    <a:srgbClr val="2A5A07"/>
    <a:srgbClr val="EAA66E"/>
    <a:srgbClr val="CE1317"/>
    <a:srgbClr val="66FF99"/>
    <a:srgbClr val="ED7263"/>
    <a:srgbClr val="326C2D"/>
    <a:srgbClr val="58A558"/>
    <a:srgbClr val="C6A5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576" y="13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marthans\Documents\2016\Censo%20Escolar%202016\MODULO%20I%20Y%20II\REPORTE%20DE%20RESULTADOS%202016\graficos_ppt_viern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marthans\AppData\Local\Microsoft\Windows\Temporary%20Internet%20Files\Content.Outlook\2S64UI51\graficos_censo_dre_ugel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marthans\AppData\Local\Microsoft\Windows\Temporary%20Internet%20Files\Content.Outlook\2S64UI51\graficos_censo_dre_ugel.xlsx" TargetMode="Externa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2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ltarazona\Downloads\graficos_censo_dre_ugel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marthans\Documents\2016\Censo%20Escolar%202016\MODULO%20I%20Y%20II\REPORTE%20DE%20RESULTADOS%202016\graficos_ppt_viern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marthans\Documents\2016\Censo%20Escolar%202016\MODULO%20I%20Y%20II\REPORTE%20DE%20RESULTADOS%202016\graficos_ppt_viern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ltarazona\Downloads\graficos_censo_dre_uge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ltarazona\Downloads\graficos_censo_dre_ugel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ltarazona\Downloads\graficos_censo_dre_ugel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marthans\AppData\Local\Microsoft\Windows\Temporary%20Internet%20Files\Content.Outlook\2S64UI51\graficos_censo_dre_ugel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marthans\AppData\Local\Microsoft\Windows\Temporary%20Internet%20Files\Content.Outlook\2S64UI51\graficos_censo_dre_ugel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ltarazona\Downloads\graficos_censo_dre_ugel.xlsx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Hoja1!$C$6</c:f>
              <c:strCache>
                <c:ptCount val="1"/>
                <c:pt idx="0">
                  <c:v>Perú</c:v>
                </c:pt>
              </c:strCache>
            </c:strRef>
          </c:tx>
          <c:spPr>
            <a:ln w="22225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Hoja1!$D$5:$M$5</c:f>
              <c:numCache>
                <c:formatCode>yyyy</c:formatCode>
                <c:ptCount val="10"/>
                <c:pt idx="0">
                  <c:v>39083</c:v>
                </c:pt>
                <c:pt idx="1">
                  <c:v>39448</c:v>
                </c:pt>
                <c:pt idx="2">
                  <c:v>39814</c:v>
                </c:pt>
                <c:pt idx="3">
                  <c:v>40179</c:v>
                </c:pt>
                <c:pt idx="4">
                  <c:v>40544</c:v>
                </c:pt>
                <c:pt idx="5">
                  <c:v>40909</c:v>
                </c:pt>
                <c:pt idx="6">
                  <c:v>41275</c:v>
                </c:pt>
                <c:pt idx="7">
                  <c:v>41640</c:v>
                </c:pt>
                <c:pt idx="8">
                  <c:v>42005</c:v>
                </c:pt>
                <c:pt idx="9">
                  <c:v>42370</c:v>
                </c:pt>
              </c:numCache>
            </c:numRef>
          </c:cat>
          <c:val>
            <c:numRef>
              <c:f>Hoja1!$D$6:$M$6</c:f>
              <c:numCache>
                <c:formatCode>0.0</c:formatCode>
                <c:ptCount val="10"/>
                <c:pt idx="0">
                  <c:v>15.25096515347771</c:v>
                </c:pt>
                <c:pt idx="1">
                  <c:v>14.10835102426304</c:v>
                </c:pt>
                <c:pt idx="2">
                  <c:v>13.576684484173461</c:v>
                </c:pt>
                <c:pt idx="3">
                  <c:v>12.2550903866077</c:v>
                </c:pt>
                <c:pt idx="4">
                  <c:v>10.844582031129899</c:v>
                </c:pt>
                <c:pt idx="5">
                  <c:v>9.8562197369648956</c:v>
                </c:pt>
                <c:pt idx="6">
                  <c:v>8.8274914443536918</c:v>
                </c:pt>
                <c:pt idx="7">
                  <c:v>8.0290441042281628</c:v>
                </c:pt>
                <c:pt idx="8">
                  <c:v>6.4597105615421517</c:v>
                </c:pt>
                <c:pt idx="9">
                  <c:v>5.3798558999999981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Hoja1!$C$7</c:f>
              <c:strCache>
                <c:ptCount val="1"/>
                <c:pt idx="0">
                  <c:v>Área Urbana</c:v>
                </c:pt>
              </c:strCache>
            </c:strRef>
          </c:tx>
          <c:spPr>
            <a:ln w="22225" cap="rnd">
              <a:solidFill>
                <a:srgbClr val="ED7263"/>
              </a:solidFill>
            </a:ln>
            <a:effectLst>
              <a:glow rad="139700">
                <a:schemeClr val="accent2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Hoja1!$D$5:$M$5</c:f>
              <c:numCache>
                <c:formatCode>yyyy</c:formatCode>
                <c:ptCount val="10"/>
                <c:pt idx="0">
                  <c:v>39083</c:v>
                </c:pt>
                <c:pt idx="1">
                  <c:v>39448</c:v>
                </c:pt>
                <c:pt idx="2">
                  <c:v>39814</c:v>
                </c:pt>
                <c:pt idx="3">
                  <c:v>40179</c:v>
                </c:pt>
                <c:pt idx="4">
                  <c:v>40544</c:v>
                </c:pt>
                <c:pt idx="5">
                  <c:v>40909</c:v>
                </c:pt>
                <c:pt idx="6">
                  <c:v>41275</c:v>
                </c:pt>
                <c:pt idx="7">
                  <c:v>41640</c:v>
                </c:pt>
                <c:pt idx="8">
                  <c:v>42005</c:v>
                </c:pt>
                <c:pt idx="9">
                  <c:v>42370</c:v>
                </c:pt>
              </c:numCache>
            </c:numRef>
          </c:cat>
          <c:val>
            <c:numRef>
              <c:f>Hoja1!$D$7:$M$7</c:f>
              <c:numCache>
                <c:formatCode>0.0</c:formatCode>
                <c:ptCount val="10"/>
                <c:pt idx="0">
                  <c:v>10.52403309727662</c:v>
                </c:pt>
                <c:pt idx="1">
                  <c:v>9.2329766150250592</c:v>
                </c:pt>
                <c:pt idx="2">
                  <c:v>8.7495225045979677</c:v>
                </c:pt>
                <c:pt idx="3">
                  <c:v>7.8290841407103686</c:v>
                </c:pt>
                <c:pt idx="4">
                  <c:v>6.9146214604168916</c:v>
                </c:pt>
                <c:pt idx="5">
                  <c:v>6.0597325279027956</c:v>
                </c:pt>
                <c:pt idx="6">
                  <c:v>5.4248485387382743</c:v>
                </c:pt>
                <c:pt idx="7">
                  <c:v>5.3663347669740746</c:v>
                </c:pt>
                <c:pt idx="8">
                  <c:v>4.3842882323452814</c:v>
                </c:pt>
                <c:pt idx="9">
                  <c:v>3.6507757000000001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Hoja1!$C$8</c:f>
              <c:strCache>
                <c:ptCount val="1"/>
                <c:pt idx="0">
                  <c:v>Área Rural</c:v>
                </c:pt>
              </c:strCache>
            </c:strRef>
          </c:tx>
          <c:spPr>
            <a:ln w="22225" cap="rnd">
              <a:solidFill>
                <a:srgbClr val="FFC000"/>
              </a:solidFill>
            </a:ln>
            <a:effectLst>
              <a:glow rad="139700">
                <a:schemeClr val="accent3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Hoja1!$D$5:$M$5</c:f>
              <c:numCache>
                <c:formatCode>yyyy</c:formatCode>
                <c:ptCount val="10"/>
                <c:pt idx="0">
                  <c:v>39083</c:v>
                </c:pt>
                <c:pt idx="1">
                  <c:v>39448</c:v>
                </c:pt>
                <c:pt idx="2">
                  <c:v>39814</c:v>
                </c:pt>
                <c:pt idx="3">
                  <c:v>40179</c:v>
                </c:pt>
                <c:pt idx="4">
                  <c:v>40544</c:v>
                </c:pt>
                <c:pt idx="5">
                  <c:v>40909</c:v>
                </c:pt>
                <c:pt idx="6">
                  <c:v>41275</c:v>
                </c:pt>
                <c:pt idx="7">
                  <c:v>41640</c:v>
                </c:pt>
                <c:pt idx="8">
                  <c:v>42005</c:v>
                </c:pt>
                <c:pt idx="9">
                  <c:v>42370</c:v>
                </c:pt>
              </c:numCache>
            </c:numRef>
          </c:cat>
          <c:val>
            <c:numRef>
              <c:f>Hoja1!$D$8:$M$8</c:f>
              <c:numCache>
                <c:formatCode>0.0</c:formatCode>
                <c:ptCount val="10"/>
                <c:pt idx="0">
                  <c:v>26.804831087603471</c:v>
                </c:pt>
                <c:pt idx="1">
                  <c:v>26.407589583919879</c:v>
                </c:pt>
                <c:pt idx="2">
                  <c:v>26.134819022733311</c:v>
                </c:pt>
                <c:pt idx="3">
                  <c:v>23.999741536585169</c:v>
                </c:pt>
                <c:pt idx="4">
                  <c:v>21.826470850453308</c:v>
                </c:pt>
                <c:pt idx="5">
                  <c:v>20.328208011101491</c:v>
                </c:pt>
                <c:pt idx="6">
                  <c:v>18.930316191056079</c:v>
                </c:pt>
                <c:pt idx="7">
                  <c:v>18.045251887597701</c:v>
                </c:pt>
                <c:pt idx="8">
                  <c:v>14.80847569842982</c:v>
                </c:pt>
                <c:pt idx="9">
                  <c:v>12.715849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1427376"/>
        <c:axId val="241306128"/>
      </c:lineChart>
      <c:dateAx>
        <c:axId val="221427376"/>
        <c:scaling>
          <c:orientation val="minMax"/>
        </c:scaling>
        <c:delete val="0"/>
        <c:axPos val="b"/>
        <c:numFmt formatCode="yyyy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41306128"/>
        <c:crosses val="autoZero"/>
        <c:auto val="1"/>
        <c:lblOffset val="100"/>
        <c:baseTimeUnit val="years"/>
      </c:dateAx>
      <c:valAx>
        <c:axId val="241306128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21427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[graficos_censo_dre_ugel.xlsx]Hoja1!$C$3</c:f>
              <c:strCache>
                <c:ptCount val="1"/>
                <c:pt idx="0">
                  <c:v>Región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25"/>
              <c:tx>
                <c:rich>
                  <a:bodyPr/>
                  <a:lstStyle/>
                  <a:p>
                    <a:fld id="{F82AEB3B-F5B1-4DC3-A275-03C25CEBAD76}" type="VALUE">
                      <a:rPr lang="en-US" sz="1400" b="0" i="0" u="none" strike="noStrike" kern="1200" baseline="0" smtClean="0">
                        <a:solidFill>
                          <a:prstClr val="white">
                            <a:lumMod val="85000"/>
                          </a:prstClr>
                        </a:solidFill>
                      </a:rPr>
                      <a:pPr/>
                      <a:t>[VALOR]</a:t>
                    </a:fld>
                    <a:endParaRPr lang="es-E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[graficos_censo_dre_ugel.xlsx]Hoja1!$B$4:$B$29</c:f>
              <c:strCache>
                <c:ptCount val="26"/>
                <c:pt idx="0">
                  <c:v>Amazonas</c:v>
                </c:pt>
                <c:pt idx="1">
                  <c:v>Ancash</c:v>
                </c:pt>
                <c:pt idx="2">
                  <c:v>Apurímac</c:v>
                </c:pt>
                <c:pt idx="3">
                  <c:v>Arequipa</c:v>
                </c:pt>
                <c:pt idx="4">
                  <c:v>Ayacucho</c:v>
                </c:pt>
                <c:pt idx="5">
                  <c:v>Cajamarca</c:v>
                </c:pt>
                <c:pt idx="6">
                  <c:v>Callao</c:v>
                </c:pt>
                <c:pt idx="7">
                  <c:v>Cusco</c:v>
                </c:pt>
                <c:pt idx="8">
                  <c:v>Huancavelica</c:v>
                </c:pt>
                <c:pt idx="9">
                  <c:v>Huánuco</c:v>
                </c:pt>
                <c:pt idx="10">
                  <c:v>Ica</c:v>
                </c:pt>
                <c:pt idx="11">
                  <c:v>Junín</c:v>
                </c:pt>
                <c:pt idx="12">
                  <c:v>La Libertad</c:v>
                </c:pt>
                <c:pt idx="13">
                  <c:v>Lambayeque</c:v>
                </c:pt>
                <c:pt idx="14">
                  <c:v>Lima Metr.</c:v>
                </c:pt>
                <c:pt idx="15">
                  <c:v>Lima Prov.</c:v>
                </c:pt>
                <c:pt idx="16">
                  <c:v>Loreto</c:v>
                </c:pt>
                <c:pt idx="17">
                  <c:v>Madre de Dios</c:v>
                </c:pt>
                <c:pt idx="18">
                  <c:v>Moquegua</c:v>
                </c:pt>
                <c:pt idx="19">
                  <c:v>Pasco</c:v>
                </c:pt>
                <c:pt idx="20">
                  <c:v>Piura</c:v>
                </c:pt>
                <c:pt idx="21">
                  <c:v>Puno</c:v>
                </c:pt>
                <c:pt idx="22">
                  <c:v>San Martín</c:v>
                </c:pt>
                <c:pt idx="23">
                  <c:v>Tacna</c:v>
                </c:pt>
                <c:pt idx="24">
                  <c:v>Tumbes</c:v>
                </c:pt>
                <c:pt idx="25">
                  <c:v>Ucayali</c:v>
                </c:pt>
              </c:strCache>
            </c:strRef>
          </c:cat>
          <c:val>
            <c:numRef>
              <c:f>[graficos_censo_dre_ugel.xlsx]Hoja1!$C$4:$C$29</c:f>
              <c:numCache>
                <c:formatCode>0</c:formatCode>
                <c:ptCount val="26"/>
                <c:pt idx="0">
                  <c:v>0</c:v>
                </c:pt>
                <c:pt idx="1">
                  <c:v>0</c:v>
                </c:pt>
                <c:pt idx="2">
                  <c:v>22.2222222222222</c:v>
                </c:pt>
                <c:pt idx="3">
                  <c:v>9.0909090909090953</c:v>
                </c:pt>
                <c:pt idx="4">
                  <c:v>8.3333333333333321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11.111111111111111</c:v>
                </c:pt>
                <c:pt idx="9">
                  <c:v>10</c:v>
                </c:pt>
                <c:pt idx="10">
                  <c:v>0</c:v>
                </c:pt>
                <c:pt idx="11">
                  <c:v>7.1428571428571406</c:v>
                </c:pt>
                <c:pt idx="12">
                  <c:v>13.33333333333333</c:v>
                </c:pt>
                <c:pt idx="13">
                  <c:v>0</c:v>
                </c:pt>
                <c:pt idx="14">
                  <c:v>87.5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75</c:v>
                </c:pt>
                <c:pt idx="20">
                  <c:v>0</c:v>
                </c:pt>
                <c:pt idx="21">
                  <c:v>20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43058160"/>
        <c:axId val="243058720"/>
      </c:barChart>
      <c:lineChart>
        <c:grouping val="standard"/>
        <c:varyColors val="0"/>
        <c:ser>
          <c:idx val="1"/>
          <c:order val="1"/>
          <c:tx>
            <c:strRef>
              <c:f>[graficos_censo_dre_ugel.xlsx]Hoja1!$D$3</c:f>
              <c:strCache>
                <c:ptCount val="1"/>
                <c:pt idx="0">
                  <c:v>Perú</c:v>
                </c:pt>
              </c:strCache>
            </c:strRef>
          </c:tx>
          <c:spPr>
            <a:ln w="34925" cap="rnd">
              <a:solidFill>
                <a:srgbClr val="EAA66E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[graficos_censo_dre_ugel.xlsx]Hoja1!$B$4:$B$29</c:f>
              <c:strCache>
                <c:ptCount val="26"/>
                <c:pt idx="0">
                  <c:v>Amazonas</c:v>
                </c:pt>
                <c:pt idx="1">
                  <c:v>Ancash</c:v>
                </c:pt>
                <c:pt idx="2">
                  <c:v>Apurímac</c:v>
                </c:pt>
                <c:pt idx="3">
                  <c:v>Arequipa</c:v>
                </c:pt>
                <c:pt idx="4">
                  <c:v>Ayacucho</c:v>
                </c:pt>
                <c:pt idx="5">
                  <c:v>Cajamarca</c:v>
                </c:pt>
                <c:pt idx="6">
                  <c:v>Callao</c:v>
                </c:pt>
                <c:pt idx="7">
                  <c:v>Cusco</c:v>
                </c:pt>
                <c:pt idx="8">
                  <c:v>Huancavelica</c:v>
                </c:pt>
                <c:pt idx="9">
                  <c:v>Huánuco</c:v>
                </c:pt>
                <c:pt idx="10">
                  <c:v>Ica</c:v>
                </c:pt>
                <c:pt idx="11">
                  <c:v>Junín</c:v>
                </c:pt>
                <c:pt idx="12">
                  <c:v>La Libertad</c:v>
                </c:pt>
                <c:pt idx="13">
                  <c:v>Lambayeque</c:v>
                </c:pt>
                <c:pt idx="14">
                  <c:v>Lima Metr.</c:v>
                </c:pt>
                <c:pt idx="15">
                  <c:v>Lima Prov.</c:v>
                </c:pt>
                <c:pt idx="16">
                  <c:v>Loreto</c:v>
                </c:pt>
                <c:pt idx="17">
                  <c:v>Madre de Dios</c:v>
                </c:pt>
                <c:pt idx="18">
                  <c:v>Moquegua</c:v>
                </c:pt>
                <c:pt idx="19">
                  <c:v>Pasco</c:v>
                </c:pt>
                <c:pt idx="20">
                  <c:v>Piura</c:v>
                </c:pt>
                <c:pt idx="21">
                  <c:v>Puno</c:v>
                </c:pt>
                <c:pt idx="22">
                  <c:v>San Martín</c:v>
                </c:pt>
                <c:pt idx="23">
                  <c:v>Tacna</c:v>
                </c:pt>
                <c:pt idx="24">
                  <c:v>Tumbes</c:v>
                </c:pt>
                <c:pt idx="25">
                  <c:v>Ucayali</c:v>
                </c:pt>
              </c:strCache>
            </c:strRef>
          </c:cat>
          <c:val>
            <c:numRef>
              <c:f>[graficos_censo_dre_ugel.xlsx]Hoja1!$D$4:$D$29</c:f>
              <c:numCache>
                <c:formatCode>0</c:formatCode>
                <c:ptCount val="26"/>
                <c:pt idx="0">
                  <c:v>9.243697478991594</c:v>
                </c:pt>
                <c:pt idx="1">
                  <c:v>9.243697478991594</c:v>
                </c:pt>
                <c:pt idx="2">
                  <c:v>9.243697478991594</c:v>
                </c:pt>
                <c:pt idx="3">
                  <c:v>9.243697478991594</c:v>
                </c:pt>
                <c:pt idx="4">
                  <c:v>9.243697478991594</c:v>
                </c:pt>
                <c:pt idx="5">
                  <c:v>9.243697478991594</c:v>
                </c:pt>
                <c:pt idx="6">
                  <c:v>9.243697478991594</c:v>
                </c:pt>
                <c:pt idx="7">
                  <c:v>9.243697478991594</c:v>
                </c:pt>
                <c:pt idx="8">
                  <c:v>9.243697478991594</c:v>
                </c:pt>
                <c:pt idx="9">
                  <c:v>9.243697478991594</c:v>
                </c:pt>
                <c:pt idx="10">
                  <c:v>9.243697478991594</c:v>
                </c:pt>
                <c:pt idx="11">
                  <c:v>9.243697478991594</c:v>
                </c:pt>
                <c:pt idx="12">
                  <c:v>9.243697478991594</c:v>
                </c:pt>
                <c:pt idx="13">
                  <c:v>9.243697478991594</c:v>
                </c:pt>
                <c:pt idx="14">
                  <c:v>9.243697478991594</c:v>
                </c:pt>
                <c:pt idx="15">
                  <c:v>9.243697478991594</c:v>
                </c:pt>
                <c:pt idx="16">
                  <c:v>9.243697478991594</c:v>
                </c:pt>
                <c:pt idx="17">
                  <c:v>9.243697478991594</c:v>
                </c:pt>
                <c:pt idx="18">
                  <c:v>9.243697478991594</c:v>
                </c:pt>
                <c:pt idx="19">
                  <c:v>9.243697478991594</c:v>
                </c:pt>
                <c:pt idx="20">
                  <c:v>9.243697478991594</c:v>
                </c:pt>
                <c:pt idx="21">
                  <c:v>9.243697478991594</c:v>
                </c:pt>
                <c:pt idx="22">
                  <c:v>9.243697478991594</c:v>
                </c:pt>
                <c:pt idx="23">
                  <c:v>9.243697478991594</c:v>
                </c:pt>
                <c:pt idx="24">
                  <c:v>9.243697478991594</c:v>
                </c:pt>
                <c:pt idx="25">
                  <c:v>9.243697478991594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3058160"/>
        <c:axId val="243058720"/>
      </c:lineChart>
      <c:catAx>
        <c:axId val="243058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43058720"/>
        <c:crosses val="autoZero"/>
        <c:auto val="1"/>
        <c:lblAlgn val="ctr"/>
        <c:lblOffset val="100"/>
        <c:noMultiLvlLbl val="0"/>
      </c:catAx>
      <c:valAx>
        <c:axId val="243058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43058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[graficos_censo_dre_ugel.xlsx]Hoja1!$C$33</c:f>
              <c:strCache>
                <c:ptCount val="1"/>
                <c:pt idx="0">
                  <c:v>Región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69635284139101E-3"/>
                  <c:y val="1.7236074308613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69635284139101E-3"/>
                  <c:y val="1.9698370638415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6.2198885657502397E-17"/>
                  <c:y val="1.9698370638415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69635284139101E-3"/>
                  <c:y val="1.7236074308613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3.392705682781960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1.2439777131500499E-16"/>
                  <c:y val="1.47737779788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0"/>
                  <c:y val="2.216066696821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[graficos_censo_dre_ugel.xlsx]Hoja1!$B$34:$B$59</c:f>
              <c:strCache>
                <c:ptCount val="26"/>
                <c:pt idx="0">
                  <c:v>Amazonas</c:v>
                </c:pt>
                <c:pt idx="1">
                  <c:v>Ancash</c:v>
                </c:pt>
                <c:pt idx="2">
                  <c:v>Apurímac</c:v>
                </c:pt>
                <c:pt idx="3">
                  <c:v>Arequipa</c:v>
                </c:pt>
                <c:pt idx="4">
                  <c:v>Ayacucho</c:v>
                </c:pt>
                <c:pt idx="5">
                  <c:v>Cajamarca</c:v>
                </c:pt>
                <c:pt idx="6">
                  <c:v>Callao</c:v>
                </c:pt>
                <c:pt idx="7">
                  <c:v>Cusco</c:v>
                </c:pt>
                <c:pt idx="8">
                  <c:v>Huancavelica</c:v>
                </c:pt>
                <c:pt idx="9">
                  <c:v>Huánuco</c:v>
                </c:pt>
                <c:pt idx="10">
                  <c:v>Ica</c:v>
                </c:pt>
                <c:pt idx="11">
                  <c:v>Junín</c:v>
                </c:pt>
                <c:pt idx="12">
                  <c:v>La Libertad</c:v>
                </c:pt>
                <c:pt idx="13">
                  <c:v>Lambayeque</c:v>
                </c:pt>
                <c:pt idx="14">
                  <c:v>Lima Metr.</c:v>
                </c:pt>
                <c:pt idx="15">
                  <c:v>Lima Prov.</c:v>
                </c:pt>
                <c:pt idx="16">
                  <c:v>Loreto</c:v>
                </c:pt>
                <c:pt idx="17">
                  <c:v>Madre de Dios</c:v>
                </c:pt>
                <c:pt idx="18">
                  <c:v>Moquegua</c:v>
                </c:pt>
                <c:pt idx="19">
                  <c:v>Pasco</c:v>
                </c:pt>
                <c:pt idx="20">
                  <c:v>Piura</c:v>
                </c:pt>
                <c:pt idx="21">
                  <c:v>Puno</c:v>
                </c:pt>
                <c:pt idx="22">
                  <c:v>San Martín</c:v>
                </c:pt>
                <c:pt idx="23">
                  <c:v>Tacna</c:v>
                </c:pt>
                <c:pt idx="24">
                  <c:v>Tumbes</c:v>
                </c:pt>
                <c:pt idx="25">
                  <c:v>Ucayali</c:v>
                </c:pt>
              </c:strCache>
            </c:strRef>
          </c:cat>
          <c:val>
            <c:numRef>
              <c:f>[graficos_censo_dre_ugel.xlsx]Hoja1!$C$34:$C$59</c:f>
              <c:numCache>
                <c:formatCode>0</c:formatCode>
                <c:ptCount val="26"/>
                <c:pt idx="0">
                  <c:v>33.333333333333329</c:v>
                </c:pt>
                <c:pt idx="1">
                  <c:v>23.809523809523789</c:v>
                </c:pt>
                <c:pt idx="2">
                  <c:v>11.111111111111111</c:v>
                </c:pt>
                <c:pt idx="3">
                  <c:v>36.363636363636338</c:v>
                </c:pt>
                <c:pt idx="4">
                  <c:v>41.666666666666643</c:v>
                </c:pt>
                <c:pt idx="5">
                  <c:v>42.85714285714284</c:v>
                </c:pt>
                <c:pt idx="6">
                  <c:v>50</c:v>
                </c:pt>
                <c:pt idx="7">
                  <c:v>33.333333333333329</c:v>
                </c:pt>
                <c:pt idx="8">
                  <c:v>33.333333333333329</c:v>
                </c:pt>
                <c:pt idx="9">
                  <c:v>45.454545454545432</c:v>
                </c:pt>
                <c:pt idx="10">
                  <c:v>33.333333333333329</c:v>
                </c:pt>
                <c:pt idx="11">
                  <c:v>42.85714285714284</c:v>
                </c:pt>
                <c:pt idx="12">
                  <c:v>40</c:v>
                </c:pt>
                <c:pt idx="13">
                  <c:v>50</c:v>
                </c:pt>
                <c:pt idx="14">
                  <c:v>100</c:v>
                </c:pt>
                <c:pt idx="15">
                  <c:v>30</c:v>
                </c:pt>
                <c:pt idx="16">
                  <c:v>66.666666666666643</c:v>
                </c:pt>
                <c:pt idx="17">
                  <c:v>33.333333333333329</c:v>
                </c:pt>
                <c:pt idx="18">
                  <c:v>25</c:v>
                </c:pt>
                <c:pt idx="19">
                  <c:v>0</c:v>
                </c:pt>
                <c:pt idx="20">
                  <c:v>46.153846153846111</c:v>
                </c:pt>
                <c:pt idx="21">
                  <c:v>46.666666666666643</c:v>
                </c:pt>
                <c:pt idx="22">
                  <c:v>36.363636363636338</c:v>
                </c:pt>
                <c:pt idx="23">
                  <c:v>0</c:v>
                </c:pt>
                <c:pt idx="24">
                  <c:v>0</c:v>
                </c:pt>
                <c:pt idx="25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43061520"/>
        <c:axId val="243062080"/>
      </c:barChart>
      <c:lineChart>
        <c:grouping val="standard"/>
        <c:varyColors val="0"/>
        <c:ser>
          <c:idx val="1"/>
          <c:order val="1"/>
          <c:tx>
            <c:strRef>
              <c:f>[graficos_censo_dre_ugel.xlsx]Hoja1!$D$33</c:f>
              <c:strCache>
                <c:ptCount val="1"/>
                <c:pt idx="0">
                  <c:v>Perú</c:v>
                </c:pt>
              </c:strCache>
            </c:strRef>
          </c:tx>
          <c:spPr>
            <a:ln w="34925" cap="rnd">
              <a:solidFill>
                <a:srgbClr val="EAA66E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[graficos_censo_dre_ugel.xlsx]Hoja1!$B$34:$B$59</c:f>
              <c:strCache>
                <c:ptCount val="26"/>
                <c:pt idx="0">
                  <c:v>Amazonas</c:v>
                </c:pt>
                <c:pt idx="1">
                  <c:v>Ancash</c:v>
                </c:pt>
                <c:pt idx="2">
                  <c:v>Apurímac</c:v>
                </c:pt>
                <c:pt idx="3">
                  <c:v>Arequipa</c:v>
                </c:pt>
                <c:pt idx="4">
                  <c:v>Ayacucho</c:v>
                </c:pt>
                <c:pt idx="5">
                  <c:v>Cajamarca</c:v>
                </c:pt>
                <c:pt idx="6">
                  <c:v>Callao</c:v>
                </c:pt>
                <c:pt idx="7">
                  <c:v>Cusco</c:v>
                </c:pt>
                <c:pt idx="8">
                  <c:v>Huancavelica</c:v>
                </c:pt>
                <c:pt idx="9">
                  <c:v>Huánuco</c:v>
                </c:pt>
                <c:pt idx="10">
                  <c:v>Ica</c:v>
                </c:pt>
                <c:pt idx="11">
                  <c:v>Junín</c:v>
                </c:pt>
                <c:pt idx="12">
                  <c:v>La Libertad</c:v>
                </c:pt>
                <c:pt idx="13">
                  <c:v>Lambayeque</c:v>
                </c:pt>
                <c:pt idx="14">
                  <c:v>Lima Metr.</c:v>
                </c:pt>
                <c:pt idx="15">
                  <c:v>Lima Prov.</c:v>
                </c:pt>
                <c:pt idx="16">
                  <c:v>Loreto</c:v>
                </c:pt>
                <c:pt idx="17">
                  <c:v>Madre de Dios</c:v>
                </c:pt>
                <c:pt idx="18">
                  <c:v>Moquegua</c:v>
                </c:pt>
                <c:pt idx="19">
                  <c:v>Pasco</c:v>
                </c:pt>
                <c:pt idx="20">
                  <c:v>Piura</c:v>
                </c:pt>
                <c:pt idx="21">
                  <c:v>Puno</c:v>
                </c:pt>
                <c:pt idx="22">
                  <c:v>San Martín</c:v>
                </c:pt>
                <c:pt idx="23">
                  <c:v>Tacna</c:v>
                </c:pt>
                <c:pt idx="24">
                  <c:v>Tumbes</c:v>
                </c:pt>
                <c:pt idx="25">
                  <c:v>Ucayali</c:v>
                </c:pt>
              </c:strCache>
            </c:strRef>
          </c:cat>
          <c:val>
            <c:numRef>
              <c:f>[graficos_censo_dre_ugel.xlsx]Hoja1!$D$34:$D$59</c:f>
              <c:numCache>
                <c:formatCode>0</c:formatCode>
                <c:ptCount val="26"/>
                <c:pt idx="0">
                  <c:v>37.448559670781897</c:v>
                </c:pt>
                <c:pt idx="1">
                  <c:v>37.448559670781897</c:v>
                </c:pt>
                <c:pt idx="2">
                  <c:v>37.448559670781897</c:v>
                </c:pt>
                <c:pt idx="3">
                  <c:v>37.448559670781897</c:v>
                </c:pt>
                <c:pt idx="4">
                  <c:v>37.448559670781897</c:v>
                </c:pt>
                <c:pt idx="5">
                  <c:v>37.448559670781897</c:v>
                </c:pt>
                <c:pt idx="6">
                  <c:v>37.448559670781897</c:v>
                </c:pt>
                <c:pt idx="7">
                  <c:v>37.448559670781897</c:v>
                </c:pt>
                <c:pt idx="8">
                  <c:v>37.448559670781897</c:v>
                </c:pt>
                <c:pt idx="9">
                  <c:v>37.448559670781897</c:v>
                </c:pt>
                <c:pt idx="10">
                  <c:v>37.448559670781897</c:v>
                </c:pt>
                <c:pt idx="11">
                  <c:v>37.448559670781897</c:v>
                </c:pt>
                <c:pt idx="12">
                  <c:v>37.448559670781897</c:v>
                </c:pt>
                <c:pt idx="13">
                  <c:v>37.448559670781897</c:v>
                </c:pt>
                <c:pt idx="14">
                  <c:v>37.448559670781897</c:v>
                </c:pt>
                <c:pt idx="15">
                  <c:v>37.448559670781897</c:v>
                </c:pt>
                <c:pt idx="16">
                  <c:v>37.448559670781897</c:v>
                </c:pt>
                <c:pt idx="17">
                  <c:v>37.448559670781897</c:v>
                </c:pt>
                <c:pt idx="18">
                  <c:v>37.448559670781897</c:v>
                </c:pt>
                <c:pt idx="19">
                  <c:v>37.448559670781897</c:v>
                </c:pt>
                <c:pt idx="20">
                  <c:v>37.448559670781897</c:v>
                </c:pt>
                <c:pt idx="21">
                  <c:v>37.448559670781897</c:v>
                </c:pt>
                <c:pt idx="22">
                  <c:v>37.448559670781897</c:v>
                </c:pt>
                <c:pt idx="23">
                  <c:v>37.448559670781897</c:v>
                </c:pt>
                <c:pt idx="24">
                  <c:v>37.448559670781897</c:v>
                </c:pt>
                <c:pt idx="25">
                  <c:v>37.448559670781897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3061520"/>
        <c:axId val="243062080"/>
      </c:lineChart>
      <c:catAx>
        <c:axId val="243061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43062080"/>
        <c:crosses val="autoZero"/>
        <c:auto val="1"/>
        <c:lblAlgn val="ctr"/>
        <c:lblOffset val="100"/>
        <c:noMultiLvlLbl val="0"/>
      </c:catAx>
      <c:valAx>
        <c:axId val="24306208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43061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Hoja1!$C$420</c:f>
              <c:strCache>
                <c:ptCount val="1"/>
                <c:pt idx="0">
                  <c:v>Región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1"/>
              <c:layout>
                <c:manualLayout>
                  <c:x val="0"/>
                  <c:y val="2.59315062975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2785150380046099E-3"/>
                  <c:y val="-9.42963865364807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2785150380046099E-3"/>
                  <c:y val="2.121668697070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5570300760092298E-3"/>
                  <c:y val="3.7718554614592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-9.3756686368430405E-17"/>
                  <c:y val="2.35740966341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Hoja1!$B$421:$B$446</c:f>
              <c:strCache>
                <c:ptCount val="26"/>
                <c:pt idx="0">
                  <c:v>Amazonas</c:v>
                </c:pt>
                <c:pt idx="1">
                  <c:v>Ancash</c:v>
                </c:pt>
                <c:pt idx="2">
                  <c:v>Apurímac</c:v>
                </c:pt>
                <c:pt idx="3">
                  <c:v>Arequipa</c:v>
                </c:pt>
                <c:pt idx="4">
                  <c:v>Ayacucho</c:v>
                </c:pt>
                <c:pt idx="5">
                  <c:v>Cajamarca</c:v>
                </c:pt>
                <c:pt idx="6">
                  <c:v>Callao</c:v>
                </c:pt>
                <c:pt idx="7">
                  <c:v>Cusco</c:v>
                </c:pt>
                <c:pt idx="8">
                  <c:v>Huancavelica</c:v>
                </c:pt>
                <c:pt idx="9">
                  <c:v>Huánuco</c:v>
                </c:pt>
                <c:pt idx="10">
                  <c:v>Ica</c:v>
                </c:pt>
                <c:pt idx="11">
                  <c:v>Junín</c:v>
                </c:pt>
                <c:pt idx="12">
                  <c:v>La Libertad</c:v>
                </c:pt>
                <c:pt idx="13">
                  <c:v>Lambayeque</c:v>
                </c:pt>
                <c:pt idx="14">
                  <c:v>Lima Metr.</c:v>
                </c:pt>
                <c:pt idx="15">
                  <c:v>Lima Prov.</c:v>
                </c:pt>
                <c:pt idx="16">
                  <c:v>Loreto</c:v>
                </c:pt>
                <c:pt idx="17">
                  <c:v>Madre de Dios</c:v>
                </c:pt>
                <c:pt idx="18">
                  <c:v>Moquegua</c:v>
                </c:pt>
                <c:pt idx="19">
                  <c:v>Pasco</c:v>
                </c:pt>
                <c:pt idx="20">
                  <c:v>Piura</c:v>
                </c:pt>
                <c:pt idx="21">
                  <c:v>Puno</c:v>
                </c:pt>
                <c:pt idx="22">
                  <c:v>San Martín</c:v>
                </c:pt>
                <c:pt idx="23">
                  <c:v>Tacna</c:v>
                </c:pt>
                <c:pt idx="24">
                  <c:v>Tumbes</c:v>
                </c:pt>
                <c:pt idx="25">
                  <c:v>Ucayali</c:v>
                </c:pt>
              </c:strCache>
            </c:strRef>
          </c:cat>
          <c:val>
            <c:numRef>
              <c:f>Hoja1!$C$421:$C$446</c:f>
              <c:numCache>
                <c:formatCode>0</c:formatCode>
                <c:ptCount val="26"/>
                <c:pt idx="0">
                  <c:v>97.058823529411768</c:v>
                </c:pt>
                <c:pt idx="1">
                  <c:v>70.731707317073145</c:v>
                </c:pt>
                <c:pt idx="2">
                  <c:v>92</c:v>
                </c:pt>
                <c:pt idx="3">
                  <c:v>74.074074074074048</c:v>
                </c:pt>
                <c:pt idx="4">
                  <c:v>85.9375</c:v>
                </c:pt>
                <c:pt idx="5">
                  <c:v>88.043478260869549</c:v>
                </c:pt>
                <c:pt idx="6">
                  <c:v>70</c:v>
                </c:pt>
                <c:pt idx="7">
                  <c:v>72.727272727272734</c:v>
                </c:pt>
                <c:pt idx="8">
                  <c:v>58.064516129032263</c:v>
                </c:pt>
                <c:pt idx="9">
                  <c:v>92.592592592592553</c:v>
                </c:pt>
                <c:pt idx="10">
                  <c:v>93.548387096774135</c:v>
                </c:pt>
                <c:pt idx="11">
                  <c:v>95.652173913043455</c:v>
                </c:pt>
                <c:pt idx="12">
                  <c:v>82.5</c:v>
                </c:pt>
                <c:pt idx="13">
                  <c:v>77.777777777777757</c:v>
                </c:pt>
                <c:pt idx="14">
                  <c:v>85.454545454545453</c:v>
                </c:pt>
                <c:pt idx="15">
                  <c:v>65.517241379310406</c:v>
                </c:pt>
                <c:pt idx="16">
                  <c:v>68.965517241379345</c:v>
                </c:pt>
                <c:pt idx="17">
                  <c:v>84.848484848484787</c:v>
                </c:pt>
                <c:pt idx="18">
                  <c:v>70.588235294117666</c:v>
                </c:pt>
                <c:pt idx="19">
                  <c:v>60</c:v>
                </c:pt>
                <c:pt idx="20">
                  <c:v>81.690140845070431</c:v>
                </c:pt>
                <c:pt idx="21">
                  <c:v>65.217391304347856</c:v>
                </c:pt>
                <c:pt idx="22">
                  <c:v>61.702127659574472</c:v>
                </c:pt>
                <c:pt idx="23">
                  <c:v>50</c:v>
                </c:pt>
                <c:pt idx="24">
                  <c:v>75</c:v>
                </c:pt>
                <c:pt idx="25">
                  <c:v>76.190476190476133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43064880"/>
        <c:axId val="243065440"/>
      </c:barChart>
      <c:lineChart>
        <c:grouping val="standard"/>
        <c:varyColors val="0"/>
        <c:ser>
          <c:idx val="1"/>
          <c:order val="1"/>
          <c:tx>
            <c:strRef>
              <c:f>Hoja1!$D$420</c:f>
              <c:strCache>
                <c:ptCount val="1"/>
                <c:pt idx="0">
                  <c:v>Perú</c:v>
                </c:pt>
              </c:strCache>
            </c:strRef>
          </c:tx>
          <c:spPr>
            <a:ln w="34925" cap="rnd">
              <a:solidFill>
                <a:srgbClr val="EAA66E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Hoja1!$B$421:$B$446</c:f>
              <c:strCache>
                <c:ptCount val="26"/>
                <c:pt idx="0">
                  <c:v>Amazonas</c:v>
                </c:pt>
                <c:pt idx="1">
                  <c:v>Ancash</c:v>
                </c:pt>
                <c:pt idx="2">
                  <c:v>Apurímac</c:v>
                </c:pt>
                <c:pt idx="3">
                  <c:v>Arequipa</c:v>
                </c:pt>
                <c:pt idx="4">
                  <c:v>Ayacucho</c:v>
                </c:pt>
                <c:pt idx="5">
                  <c:v>Cajamarca</c:v>
                </c:pt>
                <c:pt idx="6">
                  <c:v>Callao</c:v>
                </c:pt>
                <c:pt idx="7">
                  <c:v>Cusco</c:v>
                </c:pt>
                <c:pt idx="8">
                  <c:v>Huancavelica</c:v>
                </c:pt>
                <c:pt idx="9">
                  <c:v>Huánuco</c:v>
                </c:pt>
                <c:pt idx="10">
                  <c:v>Ica</c:v>
                </c:pt>
                <c:pt idx="11">
                  <c:v>Junín</c:v>
                </c:pt>
                <c:pt idx="12">
                  <c:v>La Libertad</c:v>
                </c:pt>
                <c:pt idx="13">
                  <c:v>Lambayeque</c:v>
                </c:pt>
                <c:pt idx="14">
                  <c:v>Lima Metr.</c:v>
                </c:pt>
                <c:pt idx="15">
                  <c:v>Lima Prov.</c:v>
                </c:pt>
                <c:pt idx="16">
                  <c:v>Loreto</c:v>
                </c:pt>
                <c:pt idx="17">
                  <c:v>Madre de Dios</c:v>
                </c:pt>
                <c:pt idx="18">
                  <c:v>Moquegua</c:v>
                </c:pt>
                <c:pt idx="19">
                  <c:v>Pasco</c:v>
                </c:pt>
                <c:pt idx="20">
                  <c:v>Piura</c:v>
                </c:pt>
                <c:pt idx="21">
                  <c:v>Puno</c:v>
                </c:pt>
                <c:pt idx="22">
                  <c:v>San Martín</c:v>
                </c:pt>
                <c:pt idx="23">
                  <c:v>Tacna</c:v>
                </c:pt>
                <c:pt idx="24">
                  <c:v>Tumbes</c:v>
                </c:pt>
                <c:pt idx="25">
                  <c:v>Ucayali</c:v>
                </c:pt>
              </c:strCache>
            </c:strRef>
          </c:cat>
          <c:val>
            <c:numRef>
              <c:f>Hoja1!$D$421:$D$446</c:f>
              <c:numCache>
                <c:formatCode>0</c:formatCode>
                <c:ptCount val="26"/>
                <c:pt idx="0">
                  <c:v>78.185745140388732</c:v>
                </c:pt>
                <c:pt idx="1">
                  <c:v>78.185745140388732</c:v>
                </c:pt>
                <c:pt idx="2">
                  <c:v>78.185745140388732</c:v>
                </c:pt>
                <c:pt idx="3">
                  <c:v>78.185745140388732</c:v>
                </c:pt>
                <c:pt idx="4">
                  <c:v>78.185745140388732</c:v>
                </c:pt>
                <c:pt idx="5">
                  <c:v>78.185745140388732</c:v>
                </c:pt>
                <c:pt idx="6">
                  <c:v>78.185745140388732</c:v>
                </c:pt>
                <c:pt idx="7">
                  <c:v>78.185745140388732</c:v>
                </c:pt>
                <c:pt idx="8">
                  <c:v>78.185745140388732</c:v>
                </c:pt>
                <c:pt idx="9">
                  <c:v>78.185745140388732</c:v>
                </c:pt>
                <c:pt idx="10">
                  <c:v>78.185745140388732</c:v>
                </c:pt>
                <c:pt idx="11">
                  <c:v>78.185745140388732</c:v>
                </c:pt>
                <c:pt idx="12">
                  <c:v>78.185745140388732</c:v>
                </c:pt>
                <c:pt idx="13">
                  <c:v>78.185745140388732</c:v>
                </c:pt>
                <c:pt idx="14">
                  <c:v>78.185745140388732</c:v>
                </c:pt>
                <c:pt idx="15">
                  <c:v>78.185745140388732</c:v>
                </c:pt>
                <c:pt idx="16">
                  <c:v>78.185745140388732</c:v>
                </c:pt>
                <c:pt idx="17">
                  <c:v>78.185745140388732</c:v>
                </c:pt>
                <c:pt idx="18">
                  <c:v>78.185745140388732</c:v>
                </c:pt>
                <c:pt idx="19">
                  <c:v>78.185745140388732</c:v>
                </c:pt>
                <c:pt idx="20">
                  <c:v>78.185745140388732</c:v>
                </c:pt>
                <c:pt idx="21">
                  <c:v>78.185745140388732</c:v>
                </c:pt>
                <c:pt idx="22">
                  <c:v>78.185745140388732</c:v>
                </c:pt>
                <c:pt idx="23">
                  <c:v>78.185745140388732</c:v>
                </c:pt>
                <c:pt idx="24">
                  <c:v>78.185745140388732</c:v>
                </c:pt>
                <c:pt idx="25">
                  <c:v>78.185745140388732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3064880"/>
        <c:axId val="243065440"/>
      </c:lineChart>
      <c:catAx>
        <c:axId val="243064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43065440"/>
        <c:crosses val="autoZero"/>
        <c:auto val="1"/>
        <c:lblAlgn val="ctr"/>
        <c:lblOffset val="100"/>
        <c:noMultiLvlLbl val="0"/>
      </c:catAx>
      <c:valAx>
        <c:axId val="24306544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4306488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Hoja1!$C$28</c:f>
              <c:strCache>
                <c:ptCount val="1"/>
                <c:pt idx="0">
                  <c:v>Perú</c:v>
                </c:pt>
              </c:strCache>
            </c:strRef>
          </c:tx>
          <c:spPr>
            <a:ln w="22225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Hoja1!$D$27:$M$27</c:f>
              <c:numCache>
                <c:formatCode>yyyy</c:formatCode>
                <c:ptCount val="10"/>
                <c:pt idx="0">
                  <c:v>39083</c:v>
                </c:pt>
                <c:pt idx="1">
                  <c:v>39448</c:v>
                </c:pt>
                <c:pt idx="2">
                  <c:v>39814</c:v>
                </c:pt>
                <c:pt idx="3">
                  <c:v>40179</c:v>
                </c:pt>
                <c:pt idx="4">
                  <c:v>40544</c:v>
                </c:pt>
                <c:pt idx="5">
                  <c:v>40909</c:v>
                </c:pt>
                <c:pt idx="6">
                  <c:v>41275</c:v>
                </c:pt>
                <c:pt idx="7">
                  <c:v>41640</c:v>
                </c:pt>
                <c:pt idx="8">
                  <c:v>42005</c:v>
                </c:pt>
                <c:pt idx="9">
                  <c:v>42370</c:v>
                </c:pt>
              </c:numCache>
            </c:numRef>
          </c:cat>
          <c:val>
            <c:numRef>
              <c:f>Hoja1!$D$28:$M$28</c:f>
              <c:numCache>
                <c:formatCode>0.0</c:formatCode>
                <c:ptCount val="10"/>
                <c:pt idx="0">
                  <c:v>16.737161669327971</c:v>
                </c:pt>
                <c:pt idx="1">
                  <c:v>16.113940075071898</c:v>
                </c:pt>
                <c:pt idx="2">
                  <c:v>15.742864128298679</c:v>
                </c:pt>
                <c:pt idx="3">
                  <c:v>15.45951173557952</c:v>
                </c:pt>
                <c:pt idx="4">
                  <c:v>14.829700720716531</c:v>
                </c:pt>
                <c:pt idx="5">
                  <c:v>14.15570834167724</c:v>
                </c:pt>
                <c:pt idx="6">
                  <c:v>13.6961524208621</c:v>
                </c:pt>
                <c:pt idx="7">
                  <c:v>12.8982055916498</c:v>
                </c:pt>
                <c:pt idx="8">
                  <c:v>11.22150054392802</c:v>
                </c:pt>
                <c:pt idx="9">
                  <c:v>9.3306289000000007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Hoja1!$C$29</c:f>
              <c:strCache>
                <c:ptCount val="1"/>
                <c:pt idx="0">
                  <c:v>Área Urbana</c:v>
                </c:pt>
              </c:strCache>
            </c:strRef>
          </c:tx>
          <c:spPr>
            <a:ln w="22225" cap="rnd">
              <a:solidFill>
                <a:srgbClr val="ED7263"/>
              </a:solidFill>
            </a:ln>
            <a:effectLst>
              <a:glow rad="139700">
                <a:schemeClr val="accent2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Hoja1!$D$27:$M$27</c:f>
              <c:numCache>
                <c:formatCode>yyyy</c:formatCode>
                <c:ptCount val="10"/>
                <c:pt idx="0">
                  <c:v>39083</c:v>
                </c:pt>
                <c:pt idx="1">
                  <c:v>39448</c:v>
                </c:pt>
                <c:pt idx="2">
                  <c:v>39814</c:v>
                </c:pt>
                <c:pt idx="3">
                  <c:v>40179</c:v>
                </c:pt>
                <c:pt idx="4">
                  <c:v>40544</c:v>
                </c:pt>
                <c:pt idx="5">
                  <c:v>40909</c:v>
                </c:pt>
                <c:pt idx="6">
                  <c:v>41275</c:v>
                </c:pt>
                <c:pt idx="7">
                  <c:v>41640</c:v>
                </c:pt>
                <c:pt idx="8">
                  <c:v>42005</c:v>
                </c:pt>
                <c:pt idx="9">
                  <c:v>42370</c:v>
                </c:pt>
              </c:numCache>
            </c:numRef>
          </c:cat>
          <c:val>
            <c:numRef>
              <c:f>Hoja1!$D$29:$M$29</c:f>
              <c:numCache>
                <c:formatCode>0.0</c:formatCode>
                <c:ptCount val="10"/>
                <c:pt idx="0">
                  <c:v>14.27312348537958</c:v>
                </c:pt>
                <c:pt idx="1">
                  <c:v>13.47275953056981</c:v>
                </c:pt>
                <c:pt idx="2">
                  <c:v>13.05163079127577</c:v>
                </c:pt>
                <c:pt idx="3">
                  <c:v>12.746914923061681</c:v>
                </c:pt>
                <c:pt idx="4">
                  <c:v>12.197398355013711</c:v>
                </c:pt>
                <c:pt idx="5">
                  <c:v>11.78459052640531</c:v>
                </c:pt>
                <c:pt idx="6">
                  <c:v>10.990744013125809</c:v>
                </c:pt>
                <c:pt idx="7">
                  <c:v>10.69779165185258</c:v>
                </c:pt>
                <c:pt idx="8">
                  <c:v>9.3297992111737003</c:v>
                </c:pt>
                <c:pt idx="9">
                  <c:v>7.5866547000000004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Hoja1!$C$30</c:f>
              <c:strCache>
                <c:ptCount val="1"/>
                <c:pt idx="0">
                  <c:v>Área Rural</c:v>
                </c:pt>
              </c:strCache>
            </c:strRef>
          </c:tx>
          <c:spPr>
            <a:ln w="22225" cap="rnd">
              <a:solidFill>
                <a:srgbClr val="FFC000"/>
              </a:solidFill>
            </a:ln>
            <a:effectLst>
              <a:glow rad="139700">
                <a:schemeClr val="accent3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Hoja1!$D$27:$M$27</c:f>
              <c:numCache>
                <c:formatCode>yyyy</c:formatCode>
                <c:ptCount val="10"/>
                <c:pt idx="0">
                  <c:v>39083</c:v>
                </c:pt>
                <c:pt idx="1">
                  <c:v>39448</c:v>
                </c:pt>
                <c:pt idx="2">
                  <c:v>39814</c:v>
                </c:pt>
                <c:pt idx="3">
                  <c:v>40179</c:v>
                </c:pt>
                <c:pt idx="4">
                  <c:v>40544</c:v>
                </c:pt>
                <c:pt idx="5">
                  <c:v>40909</c:v>
                </c:pt>
                <c:pt idx="6">
                  <c:v>41275</c:v>
                </c:pt>
                <c:pt idx="7">
                  <c:v>41640</c:v>
                </c:pt>
                <c:pt idx="8">
                  <c:v>42005</c:v>
                </c:pt>
                <c:pt idx="9">
                  <c:v>42370</c:v>
                </c:pt>
              </c:numCache>
            </c:numRef>
          </c:cat>
          <c:val>
            <c:numRef>
              <c:f>Hoja1!$D$30:$M$30</c:f>
              <c:numCache>
                <c:formatCode>0.0</c:formatCode>
                <c:ptCount val="10"/>
                <c:pt idx="0">
                  <c:v>34.641545345809263</c:v>
                </c:pt>
                <c:pt idx="1">
                  <c:v>35.670010778542412</c:v>
                </c:pt>
                <c:pt idx="2">
                  <c:v>34.719233057274643</c:v>
                </c:pt>
                <c:pt idx="3">
                  <c:v>34.073347117281052</c:v>
                </c:pt>
                <c:pt idx="4">
                  <c:v>32.587878583448557</c:v>
                </c:pt>
                <c:pt idx="5">
                  <c:v>28.951832232509201</c:v>
                </c:pt>
                <c:pt idx="6">
                  <c:v>30.378075826380829</c:v>
                </c:pt>
                <c:pt idx="7">
                  <c:v>29.841231614847359</c:v>
                </c:pt>
                <c:pt idx="8">
                  <c:v>26.127358677376499</c:v>
                </c:pt>
                <c:pt idx="9">
                  <c:v>23.263618999999981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1309488"/>
        <c:axId val="241310048"/>
      </c:lineChart>
      <c:dateAx>
        <c:axId val="241309488"/>
        <c:scaling>
          <c:orientation val="minMax"/>
        </c:scaling>
        <c:delete val="0"/>
        <c:axPos val="b"/>
        <c:numFmt formatCode="yyyy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41310048"/>
        <c:crosses val="autoZero"/>
        <c:auto val="1"/>
        <c:lblOffset val="100"/>
        <c:baseTimeUnit val="years"/>
      </c:dateAx>
      <c:valAx>
        <c:axId val="24131004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41309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Hoja1!$C$49</c:f>
              <c:strCache>
                <c:ptCount val="1"/>
                <c:pt idx="0">
                  <c:v>Perú</c:v>
                </c:pt>
              </c:strCache>
            </c:strRef>
          </c:tx>
          <c:spPr>
            <a:ln w="22225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Lbls>
            <c:dLbl>
              <c:idx val="2"/>
              <c:layout>
                <c:manualLayout>
                  <c:x val="-3.6277777777777798E-2"/>
                  <c:y val="3.93172207640712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5.4097331583552101E-2"/>
                  <c:y val="4.85764800233303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6.8806234898598599E-3"/>
                  <c:y val="6.9559086658468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Hoja1!$D$48:$K$48</c:f>
              <c:numCache>
                <c:formatCode>yyyy</c:formatCode>
                <c:ptCount val="8"/>
                <c:pt idx="0">
                  <c:v>39814</c:v>
                </c:pt>
                <c:pt idx="1">
                  <c:v>40179</c:v>
                </c:pt>
                <c:pt idx="2">
                  <c:v>40544</c:v>
                </c:pt>
                <c:pt idx="3">
                  <c:v>40909</c:v>
                </c:pt>
                <c:pt idx="4">
                  <c:v>41275</c:v>
                </c:pt>
                <c:pt idx="5">
                  <c:v>41640</c:v>
                </c:pt>
                <c:pt idx="6">
                  <c:v>42005</c:v>
                </c:pt>
                <c:pt idx="7">
                  <c:v>42370</c:v>
                </c:pt>
              </c:numCache>
            </c:numRef>
          </c:cat>
          <c:val>
            <c:numRef>
              <c:f>Hoja1!$D$49:$K$49</c:f>
              <c:numCache>
                <c:formatCode>0.0</c:formatCode>
                <c:ptCount val="8"/>
                <c:pt idx="0">
                  <c:v>26.11702</c:v>
                </c:pt>
                <c:pt idx="1">
                  <c:v>30.383700000000001</c:v>
                </c:pt>
                <c:pt idx="2">
                  <c:v>29.805090499610841</c:v>
                </c:pt>
                <c:pt idx="3">
                  <c:v>34.070867830149467</c:v>
                </c:pt>
                <c:pt idx="4">
                  <c:v>42.457335322318862</c:v>
                </c:pt>
                <c:pt idx="5">
                  <c:v>51.676521635714238</c:v>
                </c:pt>
                <c:pt idx="6">
                  <c:v>56.528460000000003</c:v>
                </c:pt>
                <c:pt idx="7">
                  <c:v>61.30171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Hoja1!$C$50</c:f>
              <c:strCache>
                <c:ptCount val="1"/>
                <c:pt idx="0">
                  <c:v>Área Urbana</c:v>
                </c:pt>
              </c:strCache>
            </c:strRef>
          </c:tx>
          <c:spPr>
            <a:ln w="22225" cap="rnd">
              <a:solidFill>
                <a:srgbClr val="ED7263"/>
              </a:solidFill>
            </a:ln>
            <a:effectLst>
              <a:glow rad="139700">
                <a:schemeClr val="accent2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Hoja1!$D$48:$K$48</c:f>
              <c:numCache>
                <c:formatCode>yyyy</c:formatCode>
                <c:ptCount val="8"/>
                <c:pt idx="0">
                  <c:v>39814</c:v>
                </c:pt>
                <c:pt idx="1">
                  <c:v>40179</c:v>
                </c:pt>
                <c:pt idx="2">
                  <c:v>40544</c:v>
                </c:pt>
                <c:pt idx="3">
                  <c:v>40909</c:v>
                </c:pt>
                <c:pt idx="4">
                  <c:v>41275</c:v>
                </c:pt>
                <c:pt idx="5">
                  <c:v>41640</c:v>
                </c:pt>
                <c:pt idx="6">
                  <c:v>42005</c:v>
                </c:pt>
                <c:pt idx="7">
                  <c:v>42370</c:v>
                </c:pt>
              </c:numCache>
            </c:numRef>
          </c:cat>
          <c:val>
            <c:numRef>
              <c:f>Hoja1!$D$50:$K$50</c:f>
              <c:numCache>
                <c:formatCode>0.0</c:formatCode>
                <c:ptCount val="8"/>
                <c:pt idx="0">
                  <c:v>29.167439999999999</c:v>
                </c:pt>
                <c:pt idx="1">
                  <c:v>34.813740000000003</c:v>
                </c:pt>
                <c:pt idx="2">
                  <c:v>31.79397759164771</c:v>
                </c:pt>
                <c:pt idx="3">
                  <c:v>36.274163979709961</c:v>
                </c:pt>
                <c:pt idx="4">
                  <c:v>45.718284800410053</c:v>
                </c:pt>
                <c:pt idx="5">
                  <c:v>54.263721738487433</c:v>
                </c:pt>
                <c:pt idx="6">
                  <c:v>58.162430000000001</c:v>
                </c:pt>
                <c:pt idx="7">
                  <c:v>62.120840000000001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Hoja1!$C$51</c:f>
              <c:strCache>
                <c:ptCount val="1"/>
                <c:pt idx="0">
                  <c:v>Área Rural</c:v>
                </c:pt>
              </c:strCache>
            </c:strRef>
          </c:tx>
          <c:spPr>
            <a:ln w="22225" cap="rnd">
              <a:solidFill>
                <a:srgbClr val="FFC000"/>
              </a:solidFill>
            </a:ln>
            <a:effectLst>
              <a:glow rad="139700">
                <a:schemeClr val="accent3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Hoja1!$D$48:$K$48</c:f>
              <c:numCache>
                <c:formatCode>yyyy</c:formatCode>
                <c:ptCount val="8"/>
                <c:pt idx="0">
                  <c:v>39814</c:v>
                </c:pt>
                <c:pt idx="1">
                  <c:v>40179</c:v>
                </c:pt>
                <c:pt idx="2">
                  <c:v>40544</c:v>
                </c:pt>
                <c:pt idx="3">
                  <c:v>40909</c:v>
                </c:pt>
                <c:pt idx="4">
                  <c:v>41275</c:v>
                </c:pt>
                <c:pt idx="5">
                  <c:v>41640</c:v>
                </c:pt>
                <c:pt idx="6">
                  <c:v>42005</c:v>
                </c:pt>
                <c:pt idx="7">
                  <c:v>42370</c:v>
                </c:pt>
              </c:numCache>
            </c:numRef>
          </c:cat>
          <c:val>
            <c:numRef>
              <c:f>Hoja1!$D$51:$K$51</c:f>
              <c:numCache>
                <c:formatCode>0.0</c:formatCode>
                <c:ptCount val="8"/>
                <c:pt idx="0">
                  <c:v>17.152660000000001</c:v>
                </c:pt>
                <c:pt idx="1">
                  <c:v>17.613389999999999</c:v>
                </c:pt>
                <c:pt idx="2">
                  <c:v>23.547868834450181</c:v>
                </c:pt>
                <c:pt idx="3">
                  <c:v>26.942026539354909</c:v>
                </c:pt>
                <c:pt idx="4">
                  <c:v>32.04801459945881</c:v>
                </c:pt>
                <c:pt idx="5">
                  <c:v>41.053570411977923</c:v>
                </c:pt>
                <c:pt idx="6">
                  <c:v>49.248280000000001</c:v>
                </c:pt>
                <c:pt idx="7">
                  <c:v>57.362290000000002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1313408"/>
        <c:axId val="242477952"/>
      </c:lineChart>
      <c:dateAx>
        <c:axId val="241313408"/>
        <c:scaling>
          <c:orientation val="minMax"/>
        </c:scaling>
        <c:delete val="0"/>
        <c:axPos val="b"/>
        <c:numFmt formatCode="yyyy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42477952"/>
        <c:crosses val="autoZero"/>
        <c:auto val="1"/>
        <c:lblOffset val="100"/>
        <c:baseTimeUnit val="years"/>
      </c:dateAx>
      <c:valAx>
        <c:axId val="24247795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41313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Hoja1!$C$212</c:f>
              <c:strCache>
                <c:ptCount val="1"/>
                <c:pt idx="0">
                  <c:v>Región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Hoja1!$B$213:$B$238</c:f>
              <c:strCache>
                <c:ptCount val="26"/>
                <c:pt idx="0">
                  <c:v>Amazonas</c:v>
                </c:pt>
                <c:pt idx="1">
                  <c:v>Ancash</c:v>
                </c:pt>
                <c:pt idx="2">
                  <c:v>Apurímac</c:v>
                </c:pt>
                <c:pt idx="3">
                  <c:v>Arequipa</c:v>
                </c:pt>
                <c:pt idx="4">
                  <c:v>Ayacucho</c:v>
                </c:pt>
                <c:pt idx="5">
                  <c:v>Cajamarca</c:v>
                </c:pt>
                <c:pt idx="6">
                  <c:v>Callao</c:v>
                </c:pt>
                <c:pt idx="7">
                  <c:v>Cusco</c:v>
                </c:pt>
                <c:pt idx="8">
                  <c:v>Huancavelica</c:v>
                </c:pt>
                <c:pt idx="9">
                  <c:v>Huánuco</c:v>
                </c:pt>
                <c:pt idx="10">
                  <c:v>Ica</c:v>
                </c:pt>
                <c:pt idx="11">
                  <c:v>Junín</c:v>
                </c:pt>
                <c:pt idx="12">
                  <c:v>La Libertad</c:v>
                </c:pt>
                <c:pt idx="13">
                  <c:v>Lambayeque</c:v>
                </c:pt>
                <c:pt idx="14">
                  <c:v>Lima Metr.</c:v>
                </c:pt>
                <c:pt idx="15">
                  <c:v>Lima Prov.</c:v>
                </c:pt>
                <c:pt idx="16">
                  <c:v>Loreto</c:v>
                </c:pt>
                <c:pt idx="17">
                  <c:v>Madre de Dios</c:v>
                </c:pt>
                <c:pt idx="18">
                  <c:v>Moquegua</c:v>
                </c:pt>
                <c:pt idx="19">
                  <c:v>Pasco</c:v>
                </c:pt>
                <c:pt idx="20">
                  <c:v>Piura</c:v>
                </c:pt>
                <c:pt idx="21">
                  <c:v>Puno</c:v>
                </c:pt>
                <c:pt idx="22">
                  <c:v>San Martín</c:v>
                </c:pt>
                <c:pt idx="23">
                  <c:v>Tacna</c:v>
                </c:pt>
                <c:pt idx="24">
                  <c:v>Tumbes</c:v>
                </c:pt>
                <c:pt idx="25">
                  <c:v>Ucayali</c:v>
                </c:pt>
              </c:strCache>
            </c:strRef>
          </c:cat>
          <c:val>
            <c:numRef>
              <c:f>Hoja1!$C$213:$C$238</c:f>
              <c:numCache>
                <c:formatCode>0</c:formatCode>
                <c:ptCount val="26"/>
                <c:pt idx="0">
                  <c:v>62.5</c:v>
                </c:pt>
                <c:pt idx="1">
                  <c:v>39.473684210526301</c:v>
                </c:pt>
                <c:pt idx="2">
                  <c:v>64.285714285714306</c:v>
                </c:pt>
                <c:pt idx="3">
                  <c:v>69.230769230769212</c:v>
                </c:pt>
                <c:pt idx="4">
                  <c:v>59.090909090909101</c:v>
                </c:pt>
                <c:pt idx="5">
                  <c:v>38.8888888888889</c:v>
                </c:pt>
                <c:pt idx="6">
                  <c:v>25</c:v>
                </c:pt>
                <c:pt idx="7">
                  <c:v>72.727272727272734</c:v>
                </c:pt>
                <c:pt idx="8">
                  <c:v>46.153846153846111</c:v>
                </c:pt>
                <c:pt idx="9">
                  <c:v>34.782608695652151</c:v>
                </c:pt>
                <c:pt idx="10">
                  <c:v>50</c:v>
                </c:pt>
                <c:pt idx="11">
                  <c:v>55.000000000000007</c:v>
                </c:pt>
                <c:pt idx="12">
                  <c:v>25.806451612903221</c:v>
                </c:pt>
                <c:pt idx="13">
                  <c:v>62.5</c:v>
                </c:pt>
                <c:pt idx="14">
                  <c:v>57.142857142857139</c:v>
                </c:pt>
                <c:pt idx="15">
                  <c:v>29.411764705882359</c:v>
                </c:pt>
                <c:pt idx="16">
                  <c:v>66.666666666666643</c:v>
                </c:pt>
                <c:pt idx="17">
                  <c:v>71.428571428571402</c:v>
                </c:pt>
                <c:pt idx="18">
                  <c:v>80</c:v>
                </c:pt>
                <c:pt idx="19">
                  <c:v>60</c:v>
                </c:pt>
                <c:pt idx="20">
                  <c:v>27.272727272727249</c:v>
                </c:pt>
                <c:pt idx="21">
                  <c:v>61.53846153846154</c:v>
                </c:pt>
                <c:pt idx="22">
                  <c:v>36.585365853658523</c:v>
                </c:pt>
                <c:pt idx="23">
                  <c:v>30</c:v>
                </c:pt>
                <c:pt idx="24">
                  <c:v>25</c:v>
                </c:pt>
                <c:pt idx="25">
                  <c:v>63.636363636363633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42480752"/>
        <c:axId val="242481312"/>
      </c:barChart>
      <c:lineChart>
        <c:grouping val="standard"/>
        <c:varyColors val="0"/>
        <c:ser>
          <c:idx val="1"/>
          <c:order val="1"/>
          <c:tx>
            <c:strRef>
              <c:f>Hoja1!$D$212</c:f>
              <c:strCache>
                <c:ptCount val="1"/>
                <c:pt idx="0">
                  <c:v>Perú</c:v>
                </c:pt>
              </c:strCache>
            </c:strRef>
          </c:tx>
          <c:spPr>
            <a:ln w="34925" cap="rnd">
              <a:solidFill>
                <a:srgbClr val="F99107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Hoja1!$B$213:$B$238</c:f>
              <c:strCache>
                <c:ptCount val="26"/>
                <c:pt idx="0">
                  <c:v>Amazonas</c:v>
                </c:pt>
                <c:pt idx="1">
                  <c:v>Ancash</c:v>
                </c:pt>
                <c:pt idx="2">
                  <c:v>Apurímac</c:v>
                </c:pt>
                <c:pt idx="3">
                  <c:v>Arequipa</c:v>
                </c:pt>
                <c:pt idx="4">
                  <c:v>Ayacucho</c:v>
                </c:pt>
                <c:pt idx="5">
                  <c:v>Cajamarca</c:v>
                </c:pt>
                <c:pt idx="6">
                  <c:v>Callao</c:v>
                </c:pt>
                <c:pt idx="7">
                  <c:v>Cusco</c:v>
                </c:pt>
                <c:pt idx="8">
                  <c:v>Huancavelica</c:v>
                </c:pt>
                <c:pt idx="9">
                  <c:v>Huánuco</c:v>
                </c:pt>
                <c:pt idx="10">
                  <c:v>Ica</c:v>
                </c:pt>
                <c:pt idx="11">
                  <c:v>Junín</c:v>
                </c:pt>
                <c:pt idx="12">
                  <c:v>La Libertad</c:v>
                </c:pt>
                <c:pt idx="13">
                  <c:v>Lambayeque</c:v>
                </c:pt>
                <c:pt idx="14">
                  <c:v>Lima Metr.</c:v>
                </c:pt>
                <c:pt idx="15">
                  <c:v>Lima Prov.</c:v>
                </c:pt>
                <c:pt idx="16">
                  <c:v>Loreto</c:v>
                </c:pt>
                <c:pt idx="17">
                  <c:v>Madre de Dios</c:v>
                </c:pt>
                <c:pt idx="18">
                  <c:v>Moquegua</c:v>
                </c:pt>
                <c:pt idx="19">
                  <c:v>Pasco</c:v>
                </c:pt>
                <c:pt idx="20">
                  <c:v>Piura</c:v>
                </c:pt>
                <c:pt idx="21">
                  <c:v>Puno</c:v>
                </c:pt>
                <c:pt idx="22">
                  <c:v>San Martín</c:v>
                </c:pt>
                <c:pt idx="23">
                  <c:v>Tacna</c:v>
                </c:pt>
                <c:pt idx="24">
                  <c:v>Tumbes</c:v>
                </c:pt>
                <c:pt idx="25">
                  <c:v>Ucayali</c:v>
                </c:pt>
              </c:strCache>
            </c:strRef>
          </c:cat>
          <c:val>
            <c:numRef>
              <c:f>Hoja1!$D$213:$D$238</c:f>
              <c:numCache>
                <c:formatCode>0</c:formatCode>
                <c:ptCount val="26"/>
                <c:pt idx="0">
                  <c:v>48.051948051948031</c:v>
                </c:pt>
                <c:pt idx="1">
                  <c:v>48.051948051948031</c:v>
                </c:pt>
                <c:pt idx="2">
                  <c:v>48.051948051948031</c:v>
                </c:pt>
                <c:pt idx="3">
                  <c:v>48.051948051948031</c:v>
                </c:pt>
                <c:pt idx="4">
                  <c:v>48.051948051948031</c:v>
                </c:pt>
                <c:pt idx="5">
                  <c:v>48.051948051948031</c:v>
                </c:pt>
                <c:pt idx="6">
                  <c:v>48.051948051948031</c:v>
                </c:pt>
                <c:pt idx="7">
                  <c:v>48.051948051948031</c:v>
                </c:pt>
                <c:pt idx="8">
                  <c:v>48.051948051948031</c:v>
                </c:pt>
                <c:pt idx="9">
                  <c:v>48.051948051948031</c:v>
                </c:pt>
                <c:pt idx="10">
                  <c:v>48.051948051948031</c:v>
                </c:pt>
                <c:pt idx="11">
                  <c:v>48.051948051948031</c:v>
                </c:pt>
                <c:pt idx="12">
                  <c:v>48.051948051948031</c:v>
                </c:pt>
                <c:pt idx="13">
                  <c:v>48.051948051948031</c:v>
                </c:pt>
                <c:pt idx="14">
                  <c:v>48.051948051948031</c:v>
                </c:pt>
                <c:pt idx="15">
                  <c:v>48.051948051948031</c:v>
                </c:pt>
                <c:pt idx="16">
                  <c:v>48.051948051948031</c:v>
                </c:pt>
                <c:pt idx="17">
                  <c:v>48.051948051948031</c:v>
                </c:pt>
                <c:pt idx="18">
                  <c:v>48.051948051948031</c:v>
                </c:pt>
                <c:pt idx="19">
                  <c:v>48.051948051948031</c:v>
                </c:pt>
                <c:pt idx="20">
                  <c:v>48.051948051948031</c:v>
                </c:pt>
                <c:pt idx="21">
                  <c:v>48.051948051948031</c:v>
                </c:pt>
                <c:pt idx="22">
                  <c:v>48.051948051948031</c:v>
                </c:pt>
                <c:pt idx="23">
                  <c:v>48.051948051948031</c:v>
                </c:pt>
                <c:pt idx="24">
                  <c:v>48.051948051948031</c:v>
                </c:pt>
                <c:pt idx="25">
                  <c:v>48.051948051948031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2480752"/>
        <c:axId val="242481312"/>
      </c:lineChart>
      <c:catAx>
        <c:axId val="242480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42481312"/>
        <c:crosses val="autoZero"/>
        <c:auto val="1"/>
        <c:lblAlgn val="ctr"/>
        <c:lblOffset val="100"/>
        <c:noMultiLvlLbl val="0"/>
      </c:catAx>
      <c:valAx>
        <c:axId val="24248131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42480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Hoja1!$C$361</c:f>
              <c:strCache>
                <c:ptCount val="1"/>
                <c:pt idx="0">
                  <c:v>Región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Hoja1!$B$362:$B$387</c:f>
              <c:strCache>
                <c:ptCount val="26"/>
                <c:pt idx="0">
                  <c:v>Amazonas</c:v>
                </c:pt>
                <c:pt idx="1">
                  <c:v>Ancash</c:v>
                </c:pt>
                <c:pt idx="2">
                  <c:v>Apurímac</c:v>
                </c:pt>
                <c:pt idx="3">
                  <c:v>Arequipa</c:v>
                </c:pt>
                <c:pt idx="4">
                  <c:v>Ayacucho</c:v>
                </c:pt>
                <c:pt idx="5">
                  <c:v>Cajamarca</c:v>
                </c:pt>
                <c:pt idx="6">
                  <c:v>Callao</c:v>
                </c:pt>
                <c:pt idx="7">
                  <c:v>Cusco</c:v>
                </c:pt>
                <c:pt idx="8">
                  <c:v>Huancavelica</c:v>
                </c:pt>
                <c:pt idx="9">
                  <c:v>Huánuco</c:v>
                </c:pt>
                <c:pt idx="10">
                  <c:v>Ica</c:v>
                </c:pt>
                <c:pt idx="11">
                  <c:v>Junín</c:v>
                </c:pt>
                <c:pt idx="12">
                  <c:v>La Libertad</c:v>
                </c:pt>
                <c:pt idx="13">
                  <c:v>Lambayeque</c:v>
                </c:pt>
                <c:pt idx="14">
                  <c:v>Lima Metr.</c:v>
                </c:pt>
                <c:pt idx="15">
                  <c:v>Lima Prov.</c:v>
                </c:pt>
                <c:pt idx="16">
                  <c:v>Loreto</c:v>
                </c:pt>
                <c:pt idx="17">
                  <c:v>Madre de Dios</c:v>
                </c:pt>
                <c:pt idx="18">
                  <c:v>Moquegua</c:v>
                </c:pt>
                <c:pt idx="19">
                  <c:v>Pasco</c:v>
                </c:pt>
                <c:pt idx="20">
                  <c:v>Piura</c:v>
                </c:pt>
                <c:pt idx="21">
                  <c:v>Puno</c:v>
                </c:pt>
                <c:pt idx="22">
                  <c:v>San Martín</c:v>
                </c:pt>
                <c:pt idx="23">
                  <c:v>Tacna</c:v>
                </c:pt>
                <c:pt idx="24">
                  <c:v>Tumbes</c:v>
                </c:pt>
                <c:pt idx="25">
                  <c:v>Ucayali</c:v>
                </c:pt>
              </c:strCache>
            </c:strRef>
          </c:cat>
          <c:val>
            <c:numRef>
              <c:f>Hoja1!$C$362:$C$387</c:f>
              <c:numCache>
                <c:formatCode>0.0</c:formatCode>
                <c:ptCount val="26"/>
                <c:pt idx="0">
                  <c:v>0.41666666666666702</c:v>
                </c:pt>
                <c:pt idx="1">
                  <c:v>0.33333333333333298</c:v>
                </c:pt>
                <c:pt idx="2">
                  <c:v>0.79166666666666596</c:v>
                </c:pt>
                <c:pt idx="3">
                  <c:v>1.083333333333333</c:v>
                </c:pt>
                <c:pt idx="4">
                  <c:v>0.45833333333333298</c:v>
                </c:pt>
                <c:pt idx="5">
                  <c:v>1.2291666666666661</c:v>
                </c:pt>
                <c:pt idx="6">
                  <c:v>1.3541666666666661</c:v>
                </c:pt>
                <c:pt idx="7">
                  <c:v>0.33333333333333298</c:v>
                </c:pt>
                <c:pt idx="8">
                  <c:v>0.5</c:v>
                </c:pt>
                <c:pt idx="9">
                  <c:v>0.54166666666666696</c:v>
                </c:pt>
                <c:pt idx="10">
                  <c:v>0.95833333333333304</c:v>
                </c:pt>
                <c:pt idx="11">
                  <c:v>1.25</c:v>
                </c:pt>
                <c:pt idx="12">
                  <c:v>0.875</c:v>
                </c:pt>
                <c:pt idx="13">
                  <c:v>0.97916666666666596</c:v>
                </c:pt>
                <c:pt idx="14">
                  <c:v>1.5625</c:v>
                </c:pt>
                <c:pt idx="15">
                  <c:v>1.458333333333333</c:v>
                </c:pt>
                <c:pt idx="16">
                  <c:v>0.41666666666666702</c:v>
                </c:pt>
                <c:pt idx="17">
                  <c:v>1.166666666666667</c:v>
                </c:pt>
                <c:pt idx="18">
                  <c:v>0.3125</c:v>
                </c:pt>
                <c:pt idx="19">
                  <c:v>1.2916666666666661</c:v>
                </c:pt>
                <c:pt idx="20">
                  <c:v>1.25</c:v>
                </c:pt>
                <c:pt idx="21">
                  <c:v>0.54166666666666696</c:v>
                </c:pt>
                <c:pt idx="22">
                  <c:v>1.208333333333333</c:v>
                </c:pt>
                <c:pt idx="23">
                  <c:v>0.39583333333333298</c:v>
                </c:pt>
                <c:pt idx="24">
                  <c:v>0.52083333333333304</c:v>
                </c:pt>
                <c:pt idx="25">
                  <c:v>0.375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42484112"/>
        <c:axId val="242484672"/>
      </c:barChart>
      <c:lineChart>
        <c:grouping val="standard"/>
        <c:varyColors val="0"/>
        <c:ser>
          <c:idx val="1"/>
          <c:order val="1"/>
          <c:tx>
            <c:strRef>
              <c:f>Hoja1!$D$361</c:f>
              <c:strCache>
                <c:ptCount val="1"/>
                <c:pt idx="0">
                  <c:v>Perú</c:v>
                </c:pt>
              </c:strCache>
            </c:strRef>
          </c:tx>
          <c:spPr>
            <a:ln w="34925" cap="rnd">
              <a:solidFill>
                <a:srgbClr val="EAA66E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Hoja1!$B$362:$B$387</c:f>
              <c:strCache>
                <c:ptCount val="26"/>
                <c:pt idx="0">
                  <c:v>Amazonas</c:v>
                </c:pt>
                <c:pt idx="1">
                  <c:v>Ancash</c:v>
                </c:pt>
                <c:pt idx="2">
                  <c:v>Apurímac</c:v>
                </c:pt>
                <c:pt idx="3">
                  <c:v>Arequipa</c:v>
                </c:pt>
                <c:pt idx="4">
                  <c:v>Ayacucho</c:v>
                </c:pt>
                <c:pt idx="5">
                  <c:v>Cajamarca</c:v>
                </c:pt>
                <c:pt idx="6">
                  <c:v>Callao</c:v>
                </c:pt>
                <c:pt idx="7">
                  <c:v>Cusco</c:v>
                </c:pt>
                <c:pt idx="8">
                  <c:v>Huancavelica</c:v>
                </c:pt>
                <c:pt idx="9">
                  <c:v>Huánuco</c:v>
                </c:pt>
                <c:pt idx="10">
                  <c:v>Ica</c:v>
                </c:pt>
                <c:pt idx="11">
                  <c:v>Junín</c:v>
                </c:pt>
                <c:pt idx="12">
                  <c:v>La Libertad</c:v>
                </c:pt>
                <c:pt idx="13">
                  <c:v>Lambayeque</c:v>
                </c:pt>
                <c:pt idx="14">
                  <c:v>Lima Metr.</c:v>
                </c:pt>
                <c:pt idx="15">
                  <c:v>Lima Prov.</c:v>
                </c:pt>
                <c:pt idx="16">
                  <c:v>Loreto</c:v>
                </c:pt>
                <c:pt idx="17">
                  <c:v>Madre de Dios</c:v>
                </c:pt>
                <c:pt idx="18">
                  <c:v>Moquegua</c:v>
                </c:pt>
                <c:pt idx="19">
                  <c:v>Pasco</c:v>
                </c:pt>
                <c:pt idx="20">
                  <c:v>Piura</c:v>
                </c:pt>
                <c:pt idx="21">
                  <c:v>Puno</c:v>
                </c:pt>
                <c:pt idx="22">
                  <c:v>San Martín</c:v>
                </c:pt>
                <c:pt idx="23">
                  <c:v>Tacna</c:v>
                </c:pt>
                <c:pt idx="24">
                  <c:v>Tumbes</c:v>
                </c:pt>
                <c:pt idx="25">
                  <c:v>Ucayali</c:v>
                </c:pt>
              </c:strCache>
            </c:strRef>
          </c:cat>
          <c:val>
            <c:numRef>
              <c:f>Hoja1!$D$362:$D$387</c:f>
              <c:numCache>
                <c:formatCode>0.0</c:formatCode>
                <c:ptCount val="26"/>
                <c:pt idx="0">
                  <c:v>0.58333333333333304</c:v>
                </c:pt>
                <c:pt idx="1">
                  <c:v>0.58333333333333304</c:v>
                </c:pt>
                <c:pt idx="2">
                  <c:v>0.58333333333333304</c:v>
                </c:pt>
                <c:pt idx="3">
                  <c:v>0.58333333333333304</c:v>
                </c:pt>
                <c:pt idx="4">
                  <c:v>0.58333333333333304</c:v>
                </c:pt>
                <c:pt idx="5">
                  <c:v>0.58333333333333304</c:v>
                </c:pt>
                <c:pt idx="6">
                  <c:v>0.58333333333333304</c:v>
                </c:pt>
                <c:pt idx="7">
                  <c:v>0.58333333333333304</c:v>
                </c:pt>
                <c:pt idx="8">
                  <c:v>0.58333333333333304</c:v>
                </c:pt>
                <c:pt idx="9">
                  <c:v>0.58333333333333304</c:v>
                </c:pt>
                <c:pt idx="10">
                  <c:v>0.58333333333333304</c:v>
                </c:pt>
                <c:pt idx="11">
                  <c:v>0.58333333333333304</c:v>
                </c:pt>
                <c:pt idx="12">
                  <c:v>0.58333333333333304</c:v>
                </c:pt>
                <c:pt idx="13">
                  <c:v>0.58333333333333304</c:v>
                </c:pt>
                <c:pt idx="14">
                  <c:v>0.58333333333333304</c:v>
                </c:pt>
                <c:pt idx="15">
                  <c:v>0.58333333333333304</c:v>
                </c:pt>
                <c:pt idx="16">
                  <c:v>0.58333333333333304</c:v>
                </c:pt>
                <c:pt idx="17">
                  <c:v>0.58333333333333304</c:v>
                </c:pt>
                <c:pt idx="18">
                  <c:v>0.58333333333333304</c:v>
                </c:pt>
                <c:pt idx="19">
                  <c:v>0.58333333333333304</c:v>
                </c:pt>
                <c:pt idx="20">
                  <c:v>0.58333333333333304</c:v>
                </c:pt>
                <c:pt idx="21">
                  <c:v>0.58333333333333304</c:v>
                </c:pt>
                <c:pt idx="22">
                  <c:v>0.58333333333333304</c:v>
                </c:pt>
                <c:pt idx="23">
                  <c:v>0.58333333333333304</c:v>
                </c:pt>
                <c:pt idx="24">
                  <c:v>0.58333333333333304</c:v>
                </c:pt>
                <c:pt idx="25">
                  <c:v>0.58333333333333304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2484112"/>
        <c:axId val="242484672"/>
      </c:lineChart>
      <c:catAx>
        <c:axId val="242484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42484672"/>
        <c:crosses val="autoZero"/>
        <c:auto val="1"/>
        <c:lblAlgn val="ctr"/>
        <c:lblOffset val="100"/>
        <c:noMultiLvlLbl val="0"/>
      </c:catAx>
      <c:valAx>
        <c:axId val="242484672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42484112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Hoja1!$C$271</c:f>
              <c:strCache>
                <c:ptCount val="1"/>
                <c:pt idx="0">
                  <c:v>Región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5"/>
              <c:layout>
                <c:manualLayout>
                  <c:x val="0"/>
                  <c:y val="9.84918531920763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"/>
                  <c:y val="1.7236074308613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0"/>
                  <c:y val="1.4773777978811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1.69635284139101E-3"/>
                  <c:y val="9.84918531920763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layout>
                <c:manualLayout>
                  <c:x val="-1.2439777131500499E-16"/>
                  <c:y val="1.7236074308613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Hoja1!$B$272:$B$297</c:f>
              <c:strCache>
                <c:ptCount val="26"/>
                <c:pt idx="0">
                  <c:v>Amazonas</c:v>
                </c:pt>
                <c:pt idx="1">
                  <c:v>Ancash</c:v>
                </c:pt>
                <c:pt idx="2">
                  <c:v>Apurímac</c:v>
                </c:pt>
                <c:pt idx="3">
                  <c:v>Arequipa</c:v>
                </c:pt>
                <c:pt idx="4">
                  <c:v>Ayacucho</c:v>
                </c:pt>
                <c:pt idx="5">
                  <c:v>Cajamarca</c:v>
                </c:pt>
                <c:pt idx="6">
                  <c:v>Callao</c:v>
                </c:pt>
                <c:pt idx="7">
                  <c:v>Cusco</c:v>
                </c:pt>
                <c:pt idx="8">
                  <c:v>Huancavelica</c:v>
                </c:pt>
                <c:pt idx="9">
                  <c:v>Huánuco</c:v>
                </c:pt>
                <c:pt idx="10">
                  <c:v>Ica</c:v>
                </c:pt>
                <c:pt idx="11">
                  <c:v>Junín</c:v>
                </c:pt>
                <c:pt idx="12">
                  <c:v>La Libertad</c:v>
                </c:pt>
                <c:pt idx="13">
                  <c:v>Lambayeque</c:v>
                </c:pt>
                <c:pt idx="14">
                  <c:v>Lima Metr.</c:v>
                </c:pt>
                <c:pt idx="15">
                  <c:v>Lima Prov.</c:v>
                </c:pt>
                <c:pt idx="16">
                  <c:v>Loreto</c:v>
                </c:pt>
                <c:pt idx="17">
                  <c:v>Madre de Dios</c:v>
                </c:pt>
                <c:pt idx="18">
                  <c:v>Moquegua</c:v>
                </c:pt>
                <c:pt idx="19">
                  <c:v>Pasco</c:v>
                </c:pt>
                <c:pt idx="20">
                  <c:v>Piura</c:v>
                </c:pt>
                <c:pt idx="21">
                  <c:v>Puno</c:v>
                </c:pt>
                <c:pt idx="22">
                  <c:v>San Martín</c:v>
                </c:pt>
                <c:pt idx="23">
                  <c:v>Tacna</c:v>
                </c:pt>
                <c:pt idx="24">
                  <c:v>Tumbes</c:v>
                </c:pt>
                <c:pt idx="25">
                  <c:v>Ucayali</c:v>
                </c:pt>
              </c:strCache>
            </c:strRef>
          </c:cat>
          <c:val>
            <c:numRef>
              <c:f>Hoja1!$C$272:$C$297</c:f>
              <c:numCache>
                <c:formatCode>0</c:formatCode>
                <c:ptCount val="26"/>
                <c:pt idx="0">
                  <c:v>23.52941176470588</c:v>
                </c:pt>
                <c:pt idx="1">
                  <c:v>17.551020408163261</c:v>
                </c:pt>
                <c:pt idx="2">
                  <c:v>21.69811320754717</c:v>
                </c:pt>
                <c:pt idx="3">
                  <c:v>30.50847457627118</c:v>
                </c:pt>
                <c:pt idx="4">
                  <c:v>45.512820512820497</c:v>
                </c:pt>
                <c:pt idx="5">
                  <c:v>23.63636363636363</c:v>
                </c:pt>
                <c:pt idx="6">
                  <c:v>100</c:v>
                </c:pt>
                <c:pt idx="7">
                  <c:v>20.540540540540519</c:v>
                </c:pt>
                <c:pt idx="8">
                  <c:v>15.38461538461538</c:v>
                </c:pt>
                <c:pt idx="9">
                  <c:v>25.396825396825388</c:v>
                </c:pt>
                <c:pt idx="10">
                  <c:v>43.548387096774199</c:v>
                </c:pt>
                <c:pt idx="11">
                  <c:v>32.558139534883722</c:v>
                </c:pt>
                <c:pt idx="12">
                  <c:v>24.18604651162789</c:v>
                </c:pt>
                <c:pt idx="13">
                  <c:v>12.90322580645161</c:v>
                </c:pt>
                <c:pt idx="14">
                  <c:v>30.0578034682081</c:v>
                </c:pt>
                <c:pt idx="15">
                  <c:v>25.210084033613441</c:v>
                </c:pt>
                <c:pt idx="16">
                  <c:v>47.058823529411747</c:v>
                </c:pt>
                <c:pt idx="17">
                  <c:v>44.444444444444407</c:v>
                </c:pt>
                <c:pt idx="18">
                  <c:v>45.238095238095262</c:v>
                </c:pt>
                <c:pt idx="19">
                  <c:v>32.5</c:v>
                </c:pt>
                <c:pt idx="20">
                  <c:v>43.165467625899282</c:v>
                </c:pt>
                <c:pt idx="21">
                  <c:v>43.814432989690722</c:v>
                </c:pt>
                <c:pt idx="22">
                  <c:v>34.558823529411747</c:v>
                </c:pt>
                <c:pt idx="23">
                  <c:v>33.333333333333329</c:v>
                </c:pt>
                <c:pt idx="24">
                  <c:v>25.423728813559311</c:v>
                </c:pt>
                <c:pt idx="25">
                  <c:v>44.615384615384599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42558496"/>
        <c:axId val="242559056"/>
      </c:barChart>
      <c:lineChart>
        <c:grouping val="standard"/>
        <c:varyColors val="0"/>
        <c:ser>
          <c:idx val="1"/>
          <c:order val="1"/>
          <c:tx>
            <c:strRef>
              <c:f>Hoja1!$D$271</c:f>
              <c:strCache>
                <c:ptCount val="1"/>
                <c:pt idx="0">
                  <c:v>Perú</c:v>
                </c:pt>
              </c:strCache>
            </c:strRef>
          </c:tx>
          <c:spPr>
            <a:ln w="34925" cap="rnd">
              <a:solidFill>
                <a:srgbClr val="F99107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Hoja1!$B$272:$B$297</c:f>
              <c:strCache>
                <c:ptCount val="26"/>
                <c:pt idx="0">
                  <c:v>Amazonas</c:v>
                </c:pt>
                <c:pt idx="1">
                  <c:v>Ancash</c:v>
                </c:pt>
                <c:pt idx="2">
                  <c:v>Apurímac</c:v>
                </c:pt>
                <c:pt idx="3">
                  <c:v>Arequipa</c:v>
                </c:pt>
                <c:pt idx="4">
                  <c:v>Ayacucho</c:v>
                </c:pt>
                <c:pt idx="5">
                  <c:v>Cajamarca</c:v>
                </c:pt>
                <c:pt idx="6">
                  <c:v>Callao</c:v>
                </c:pt>
                <c:pt idx="7">
                  <c:v>Cusco</c:v>
                </c:pt>
                <c:pt idx="8">
                  <c:v>Huancavelica</c:v>
                </c:pt>
                <c:pt idx="9">
                  <c:v>Huánuco</c:v>
                </c:pt>
                <c:pt idx="10">
                  <c:v>Ica</c:v>
                </c:pt>
                <c:pt idx="11">
                  <c:v>Junín</c:v>
                </c:pt>
                <c:pt idx="12">
                  <c:v>La Libertad</c:v>
                </c:pt>
                <c:pt idx="13">
                  <c:v>Lambayeque</c:v>
                </c:pt>
                <c:pt idx="14">
                  <c:v>Lima Metr.</c:v>
                </c:pt>
                <c:pt idx="15">
                  <c:v>Lima Prov.</c:v>
                </c:pt>
                <c:pt idx="16">
                  <c:v>Loreto</c:v>
                </c:pt>
                <c:pt idx="17">
                  <c:v>Madre de Dios</c:v>
                </c:pt>
                <c:pt idx="18">
                  <c:v>Moquegua</c:v>
                </c:pt>
                <c:pt idx="19">
                  <c:v>Pasco</c:v>
                </c:pt>
                <c:pt idx="20">
                  <c:v>Piura</c:v>
                </c:pt>
                <c:pt idx="21">
                  <c:v>Puno</c:v>
                </c:pt>
                <c:pt idx="22">
                  <c:v>San Martín</c:v>
                </c:pt>
                <c:pt idx="23">
                  <c:v>Tacna</c:v>
                </c:pt>
                <c:pt idx="24">
                  <c:v>Tumbes</c:v>
                </c:pt>
                <c:pt idx="25">
                  <c:v>Ucayali</c:v>
                </c:pt>
              </c:strCache>
            </c:strRef>
          </c:cat>
          <c:val>
            <c:numRef>
              <c:f>Hoja1!$D$272:$D$297</c:f>
              <c:numCache>
                <c:formatCode>0</c:formatCode>
                <c:ptCount val="26"/>
                <c:pt idx="0">
                  <c:v>30.60315284441398</c:v>
                </c:pt>
                <c:pt idx="1">
                  <c:v>30.60315284441398</c:v>
                </c:pt>
                <c:pt idx="2">
                  <c:v>30.60315284441398</c:v>
                </c:pt>
                <c:pt idx="3">
                  <c:v>30.60315284441398</c:v>
                </c:pt>
                <c:pt idx="4">
                  <c:v>30.60315284441398</c:v>
                </c:pt>
                <c:pt idx="5">
                  <c:v>30.60315284441398</c:v>
                </c:pt>
                <c:pt idx="6">
                  <c:v>30.60315284441398</c:v>
                </c:pt>
                <c:pt idx="7">
                  <c:v>30.60315284441398</c:v>
                </c:pt>
                <c:pt idx="8">
                  <c:v>30.60315284441398</c:v>
                </c:pt>
                <c:pt idx="9">
                  <c:v>30.60315284441398</c:v>
                </c:pt>
                <c:pt idx="10">
                  <c:v>30.60315284441398</c:v>
                </c:pt>
                <c:pt idx="11">
                  <c:v>30.60315284441398</c:v>
                </c:pt>
                <c:pt idx="12">
                  <c:v>30.60315284441398</c:v>
                </c:pt>
                <c:pt idx="13">
                  <c:v>30.60315284441398</c:v>
                </c:pt>
                <c:pt idx="14">
                  <c:v>30.60315284441398</c:v>
                </c:pt>
                <c:pt idx="15">
                  <c:v>30.60315284441398</c:v>
                </c:pt>
                <c:pt idx="16">
                  <c:v>30.60315284441398</c:v>
                </c:pt>
                <c:pt idx="17">
                  <c:v>30.60315284441398</c:v>
                </c:pt>
                <c:pt idx="18">
                  <c:v>30.60315284441398</c:v>
                </c:pt>
                <c:pt idx="19">
                  <c:v>30.60315284441398</c:v>
                </c:pt>
                <c:pt idx="20">
                  <c:v>30.60315284441398</c:v>
                </c:pt>
                <c:pt idx="21">
                  <c:v>30.60315284441398</c:v>
                </c:pt>
                <c:pt idx="22">
                  <c:v>30.60315284441398</c:v>
                </c:pt>
                <c:pt idx="23">
                  <c:v>30.60315284441398</c:v>
                </c:pt>
                <c:pt idx="24">
                  <c:v>30.60315284441398</c:v>
                </c:pt>
                <c:pt idx="25">
                  <c:v>30.60315284441398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2558496"/>
        <c:axId val="242559056"/>
      </c:lineChart>
      <c:catAx>
        <c:axId val="242558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42559056"/>
        <c:crosses val="autoZero"/>
        <c:auto val="1"/>
        <c:lblAlgn val="ctr"/>
        <c:lblOffset val="100"/>
        <c:noMultiLvlLbl val="0"/>
      </c:catAx>
      <c:valAx>
        <c:axId val="24255905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42558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[graficos_censo_dre_ugel.xlsx]Hoja1!$C$92</c:f>
              <c:strCache>
                <c:ptCount val="1"/>
                <c:pt idx="0">
                  <c:v>Región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5"/>
              <c:layout>
                <c:manualLayout>
                  <c:x val="-3.1099442828751198E-17"/>
                  <c:y val="1.7236074308613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0"/>
                  <c:y val="2.46229632980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layout>
                <c:manualLayout>
                  <c:x val="0"/>
                  <c:y val="2.216066696821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[graficos_censo_dre_ugel.xlsx]Hoja1!$B$93:$B$118</c:f>
              <c:strCache>
                <c:ptCount val="26"/>
                <c:pt idx="0">
                  <c:v>Amazonas</c:v>
                </c:pt>
                <c:pt idx="1">
                  <c:v>Ancash</c:v>
                </c:pt>
                <c:pt idx="2">
                  <c:v>Apurímac</c:v>
                </c:pt>
                <c:pt idx="3">
                  <c:v>Arequipa</c:v>
                </c:pt>
                <c:pt idx="4">
                  <c:v>Ayacucho</c:v>
                </c:pt>
                <c:pt idx="5">
                  <c:v>Cajamarca</c:v>
                </c:pt>
                <c:pt idx="6">
                  <c:v>Callao</c:v>
                </c:pt>
                <c:pt idx="7">
                  <c:v>Cusco</c:v>
                </c:pt>
                <c:pt idx="8">
                  <c:v>Huancavelica</c:v>
                </c:pt>
                <c:pt idx="9">
                  <c:v>Huánuco</c:v>
                </c:pt>
                <c:pt idx="10">
                  <c:v>Ica</c:v>
                </c:pt>
                <c:pt idx="11">
                  <c:v>Junín</c:v>
                </c:pt>
                <c:pt idx="12">
                  <c:v>La Libertad</c:v>
                </c:pt>
                <c:pt idx="13">
                  <c:v>Lambayeque</c:v>
                </c:pt>
                <c:pt idx="14">
                  <c:v>Lima Metr.</c:v>
                </c:pt>
                <c:pt idx="15">
                  <c:v>Lima Prov.</c:v>
                </c:pt>
                <c:pt idx="16">
                  <c:v>Loreto</c:v>
                </c:pt>
                <c:pt idx="17">
                  <c:v>Madre de Dios</c:v>
                </c:pt>
                <c:pt idx="18">
                  <c:v>Moquegua</c:v>
                </c:pt>
                <c:pt idx="19">
                  <c:v>Pasco</c:v>
                </c:pt>
                <c:pt idx="20">
                  <c:v>Piura</c:v>
                </c:pt>
                <c:pt idx="21">
                  <c:v>Puno</c:v>
                </c:pt>
                <c:pt idx="22">
                  <c:v>San Martín</c:v>
                </c:pt>
                <c:pt idx="23">
                  <c:v>Tacna</c:v>
                </c:pt>
                <c:pt idx="24">
                  <c:v>Tumbes</c:v>
                </c:pt>
                <c:pt idx="25">
                  <c:v>Ucayali</c:v>
                </c:pt>
              </c:strCache>
            </c:strRef>
          </c:cat>
          <c:val>
            <c:numRef>
              <c:f>[graficos_censo_dre_ugel.xlsx]Hoja1!$C$93:$C$118</c:f>
              <c:numCache>
                <c:formatCode>0</c:formatCode>
                <c:ptCount val="26"/>
                <c:pt idx="0">
                  <c:v>37.566137566137563</c:v>
                </c:pt>
                <c:pt idx="1">
                  <c:v>32.70241850683491</c:v>
                </c:pt>
                <c:pt idx="2">
                  <c:v>26.373626373626369</c:v>
                </c:pt>
                <c:pt idx="3">
                  <c:v>10.679611650485439</c:v>
                </c:pt>
                <c:pt idx="4">
                  <c:v>23.544303797468359</c:v>
                </c:pt>
                <c:pt idx="5">
                  <c:v>16.782246879334242</c:v>
                </c:pt>
                <c:pt idx="6">
                  <c:v>0</c:v>
                </c:pt>
                <c:pt idx="7">
                  <c:v>53.048780487804883</c:v>
                </c:pt>
                <c:pt idx="8">
                  <c:v>39.230769230769241</c:v>
                </c:pt>
                <c:pt idx="9">
                  <c:v>9.9322799097065477</c:v>
                </c:pt>
                <c:pt idx="10">
                  <c:v>20.703125</c:v>
                </c:pt>
                <c:pt idx="11">
                  <c:v>62.203023758099349</c:v>
                </c:pt>
                <c:pt idx="12">
                  <c:v>8.8235294117647065</c:v>
                </c:pt>
                <c:pt idx="13">
                  <c:v>17.355371900826452</c:v>
                </c:pt>
                <c:pt idx="14">
                  <c:v>0.67437379576107903</c:v>
                </c:pt>
                <c:pt idx="15">
                  <c:v>27.586206896551719</c:v>
                </c:pt>
                <c:pt idx="16">
                  <c:v>37.987987987987971</c:v>
                </c:pt>
                <c:pt idx="17">
                  <c:v>3.8961038961038961</c:v>
                </c:pt>
                <c:pt idx="18">
                  <c:v>3.3755274261603372</c:v>
                </c:pt>
                <c:pt idx="19">
                  <c:v>13.793103448275859</c:v>
                </c:pt>
                <c:pt idx="20">
                  <c:v>13.030746705710101</c:v>
                </c:pt>
                <c:pt idx="21">
                  <c:v>42.909090909090899</c:v>
                </c:pt>
                <c:pt idx="22">
                  <c:v>0</c:v>
                </c:pt>
                <c:pt idx="23">
                  <c:v>16.744186046511629</c:v>
                </c:pt>
                <c:pt idx="24">
                  <c:v>0</c:v>
                </c:pt>
                <c:pt idx="25">
                  <c:v>1.1152416356877319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42561856"/>
        <c:axId val="242562416"/>
      </c:barChart>
      <c:lineChart>
        <c:grouping val="standard"/>
        <c:varyColors val="0"/>
        <c:ser>
          <c:idx val="1"/>
          <c:order val="1"/>
          <c:tx>
            <c:strRef>
              <c:f>[graficos_censo_dre_ugel.xlsx]Hoja1!$D$92</c:f>
              <c:strCache>
                <c:ptCount val="1"/>
                <c:pt idx="0">
                  <c:v>Perú</c:v>
                </c:pt>
              </c:strCache>
            </c:strRef>
          </c:tx>
          <c:spPr>
            <a:ln w="34925" cap="rnd">
              <a:solidFill>
                <a:srgbClr val="EAA66E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[graficos_censo_dre_ugel.xlsx]Hoja1!$B$93:$B$118</c:f>
              <c:strCache>
                <c:ptCount val="26"/>
                <c:pt idx="0">
                  <c:v>Amazonas</c:v>
                </c:pt>
                <c:pt idx="1">
                  <c:v>Ancash</c:v>
                </c:pt>
                <c:pt idx="2">
                  <c:v>Apurímac</c:v>
                </c:pt>
                <c:pt idx="3">
                  <c:v>Arequipa</c:v>
                </c:pt>
                <c:pt idx="4">
                  <c:v>Ayacucho</c:v>
                </c:pt>
                <c:pt idx="5">
                  <c:v>Cajamarca</c:v>
                </c:pt>
                <c:pt idx="6">
                  <c:v>Callao</c:v>
                </c:pt>
                <c:pt idx="7">
                  <c:v>Cusco</c:v>
                </c:pt>
                <c:pt idx="8">
                  <c:v>Huancavelica</c:v>
                </c:pt>
                <c:pt idx="9">
                  <c:v>Huánuco</c:v>
                </c:pt>
                <c:pt idx="10">
                  <c:v>Ica</c:v>
                </c:pt>
                <c:pt idx="11">
                  <c:v>Junín</c:v>
                </c:pt>
                <c:pt idx="12">
                  <c:v>La Libertad</c:v>
                </c:pt>
                <c:pt idx="13">
                  <c:v>Lambayeque</c:v>
                </c:pt>
                <c:pt idx="14">
                  <c:v>Lima Metr.</c:v>
                </c:pt>
                <c:pt idx="15">
                  <c:v>Lima Prov.</c:v>
                </c:pt>
                <c:pt idx="16">
                  <c:v>Loreto</c:v>
                </c:pt>
                <c:pt idx="17">
                  <c:v>Madre de Dios</c:v>
                </c:pt>
                <c:pt idx="18">
                  <c:v>Moquegua</c:v>
                </c:pt>
                <c:pt idx="19">
                  <c:v>Pasco</c:v>
                </c:pt>
                <c:pt idx="20">
                  <c:v>Piura</c:v>
                </c:pt>
                <c:pt idx="21">
                  <c:v>Puno</c:v>
                </c:pt>
                <c:pt idx="22">
                  <c:v>San Martín</c:v>
                </c:pt>
                <c:pt idx="23">
                  <c:v>Tacna</c:v>
                </c:pt>
                <c:pt idx="24">
                  <c:v>Tumbes</c:v>
                </c:pt>
                <c:pt idx="25">
                  <c:v>Ucayali</c:v>
                </c:pt>
              </c:strCache>
            </c:strRef>
          </c:cat>
          <c:val>
            <c:numRef>
              <c:f>[graficos_censo_dre_ugel.xlsx]Hoja1!$D$93:$D$118</c:f>
              <c:numCache>
                <c:formatCode>0</c:formatCode>
                <c:ptCount val="26"/>
                <c:pt idx="0">
                  <c:v>21.326293896488281</c:v>
                </c:pt>
                <c:pt idx="1">
                  <c:v>21.326293896488281</c:v>
                </c:pt>
                <c:pt idx="2">
                  <c:v>21.326293896488281</c:v>
                </c:pt>
                <c:pt idx="3">
                  <c:v>21.326293896488281</c:v>
                </c:pt>
                <c:pt idx="4">
                  <c:v>21.326293896488281</c:v>
                </c:pt>
                <c:pt idx="5">
                  <c:v>21.326293896488281</c:v>
                </c:pt>
                <c:pt idx="6">
                  <c:v>21.326293896488281</c:v>
                </c:pt>
                <c:pt idx="7">
                  <c:v>21.326293896488281</c:v>
                </c:pt>
                <c:pt idx="8">
                  <c:v>21.326293896488281</c:v>
                </c:pt>
                <c:pt idx="9">
                  <c:v>21.326293896488281</c:v>
                </c:pt>
                <c:pt idx="10">
                  <c:v>21.326293896488281</c:v>
                </c:pt>
                <c:pt idx="11">
                  <c:v>21.326293896488281</c:v>
                </c:pt>
                <c:pt idx="12">
                  <c:v>21.326293896488281</c:v>
                </c:pt>
                <c:pt idx="13">
                  <c:v>21.326293896488281</c:v>
                </c:pt>
                <c:pt idx="14">
                  <c:v>21.326293896488281</c:v>
                </c:pt>
                <c:pt idx="15">
                  <c:v>21.326293896488281</c:v>
                </c:pt>
                <c:pt idx="16">
                  <c:v>21.326293896488281</c:v>
                </c:pt>
                <c:pt idx="17">
                  <c:v>21.326293896488281</c:v>
                </c:pt>
                <c:pt idx="18">
                  <c:v>21.326293896488281</c:v>
                </c:pt>
                <c:pt idx="19">
                  <c:v>21.326293896488281</c:v>
                </c:pt>
                <c:pt idx="20">
                  <c:v>21.326293896488281</c:v>
                </c:pt>
                <c:pt idx="21">
                  <c:v>21.326293896488281</c:v>
                </c:pt>
                <c:pt idx="22">
                  <c:v>21.326293896488281</c:v>
                </c:pt>
                <c:pt idx="23">
                  <c:v>21.326293896488281</c:v>
                </c:pt>
                <c:pt idx="24">
                  <c:v>21.326293896488281</c:v>
                </c:pt>
                <c:pt idx="25">
                  <c:v>21.326293896488281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2561856"/>
        <c:axId val="242562416"/>
      </c:lineChart>
      <c:catAx>
        <c:axId val="242561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42562416"/>
        <c:crosses val="autoZero"/>
        <c:auto val="1"/>
        <c:lblAlgn val="ctr"/>
        <c:lblOffset val="100"/>
        <c:noMultiLvlLbl val="0"/>
      </c:catAx>
      <c:valAx>
        <c:axId val="24256241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42561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[graficos_censo_dre_ugel.xlsx]Hoja1!$C$62</c:f>
              <c:strCache>
                <c:ptCount val="1"/>
                <c:pt idx="0">
                  <c:v>Región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5"/>
              <c:layout>
                <c:manualLayout>
                  <c:x val="0"/>
                  <c:y val="7.38688898940568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"/>
                  <c:y val="1.4773777978811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layout>
                <c:manualLayout>
                  <c:x val="-3.3927056827821401E-3"/>
                  <c:y val="1.7236074308613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5"/>
              <c:layout>
                <c:manualLayout>
                  <c:x val="1.69635284139101E-3"/>
                  <c:y val="1.7236074308613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[graficos_censo_dre_ugel.xlsx]Hoja1!$B$63:$B$88</c:f>
              <c:strCache>
                <c:ptCount val="26"/>
                <c:pt idx="0">
                  <c:v>Amazonas</c:v>
                </c:pt>
                <c:pt idx="1">
                  <c:v>Ancash</c:v>
                </c:pt>
                <c:pt idx="2">
                  <c:v>Apurímac</c:v>
                </c:pt>
                <c:pt idx="3">
                  <c:v>Arequipa</c:v>
                </c:pt>
                <c:pt idx="4">
                  <c:v>Ayacucho</c:v>
                </c:pt>
                <c:pt idx="5">
                  <c:v>Cajamarca</c:v>
                </c:pt>
                <c:pt idx="6">
                  <c:v>Callao</c:v>
                </c:pt>
                <c:pt idx="7">
                  <c:v>Cusco</c:v>
                </c:pt>
                <c:pt idx="8">
                  <c:v>Huancavelica</c:v>
                </c:pt>
                <c:pt idx="9">
                  <c:v>Huánuco</c:v>
                </c:pt>
                <c:pt idx="10">
                  <c:v>Ica</c:v>
                </c:pt>
                <c:pt idx="11">
                  <c:v>Junín</c:v>
                </c:pt>
                <c:pt idx="12">
                  <c:v>La Libertad</c:v>
                </c:pt>
                <c:pt idx="13">
                  <c:v>Lambayeque</c:v>
                </c:pt>
                <c:pt idx="14">
                  <c:v>Lima Metr.</c:v>
                </c:pt>
                <c:pt idx="15">
                  <c:v>Lima Prov.</c:v>
                </c:pt>
                <c:pt idx="16">
                  <c:v>Loreto</c:v>
                </c:pt>
                <c:pt idx="17">
                  <c:v>Madre de Dios</c:v>
                </c:pt>
                <c:pt idx="18">
                  <c:v>Moquegua</c:v>
                </c:pt>
                <c:pt idx="19">
                  <c:v>Pasco</c:v>
                </c:pt>
                <c:pt idx="20">
                  <c:v>Piura</c:v>
                </c:pt>
                <c:pt idx="21">
                  <c:v>Puno</c:v>
                </c:pt>
                <c:pt idx="22">
                  <c:v>San Martín</c:v>
                </c:pt>
                <c:pt idx="23">
                  <c:v>Tacna</c:v>
                </c:pt>
                <c:pt idx="24">
                  <c:v>Tumbes</c:v>
                </c:pt>
                <c:pt idx="25">
                  <c:v>Ucayali</c:v>
                </c:pt>
              </c:strCache>
            </c:strRef>
          </c:cat>
          <c:val>
            <c:numRef>
              <c:f>[graficos_censo_dre_ugel.xlsx]Hoja1!$C$63:$C$88</c:f>
              <c:numCache>
                <c:formatCode>0</c:formatCode>
                <c:ptCount val="26"/>
                <c:pt idx="0">
                  <c:v>11.18012422360248</c:v>
                </c:pt>
                <c:pt idx="1">
                  <c:v>36.509635974304082</c:v>
                </c:pt>
                <c:pt idx="2">
                  <c:v>28.942115768463069</c:v>
                </c:pt>
                <c:pt idx="3">
                  <c:v>56.105610561056103</c:v>
                </c:pt>
                <c:pt idx="4">
                  <c:v>47.307692307692278</c:v>
                </c:pt>
                <c:pt idx="5">
                  <c:v>44.591246903385652</c:v>
                </c:pt>
                <c:pt idx="6">
                  <c:v>92.387543252595151</c:v>
                </c:pt>
                <c:pt idx="7">
                  <c:v>61.746617466174648</c:v>
                </c:pt>
                <c:pt idx="8">
                  <c:v>72.505091649694478</c:v>
                </c:pt>
                <c:pt idx="9">
                  <c:v>66.439909297052154</c:v>
                </c:pt>
                <c:pt idx="10">
                  <c:v>45.498783454987837</c:v>
                </c:pt>
                <c:pt idx="11">
                  <c:v>38.244047619047592</c:v>
                </c:pt>
                <c:pt idx="12">
                  <c:v>42.424242424242387</c:v>
                </c:pt>
                <c:pt idx="13">
                  <c:v>27.93017456359102</c:v>
                </c:pt>
                <c:pt idx="14">
                  <c:v>66.320474777448055</c:v>
                </c:pt>
                <c:pt idx="15">
                  <c:v>79.896013864818045</c:v>
                </c:pt>
                <c:pt idx="16">
                  <c:v>67.65625</c:v>
                </c:pt>
                <c:pt idx="17">
                  <c:v>3.015075376884421</c:v>
                </c:pt>
                <c:pt idx="18">
                  <c:v>32.92307692307692</c:v>
                </c:pt>
                <c:pt idx="19">
                  <c:v>28.832116788321159</c:v>
                </c:pt>
                <c:pt idx="20">
                  <c:v>25.449101796407192</c:v>
                </c:pt>
                <c:pt idx="21">
                  <c:v>44.957472660996331</c:v>
                </c:pt>
                <c:pt idx="22">
                  <c:v>61.492890995260652</c:v>
                </c:pt>
                <c:pt idx="23">
                  <c:v>86.468646864686448</c:v>
                </c:pt>
                <c:pt idx="24">
                  <c:v>50.420168067226882</c:v>
                </c:pt>
                <c:pt idx="25">
                  <c:v>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43051440"/>
        <c:axId val="243052000"/>
      </c:barChart>
      <c:lineChart>
        <c:grouping val="standard"/>
        <c:varyColors val="0"/>
        <c:ser>
          <c:idx val="1"/>
          <c:order val="1"/>
          <c:tx>
            <c:strRef>
              <c:f>[graficos_censo_dre_ugel.xlsx]Hoja1!$D$62</c:f>
              <c:strCache>
                <c:ptCount val="1"/>
                <c:pt idx="0">
                  <c:v>Perú</c:v>
                </c:pt>
              </c:strCache>
            </c:strRef>
          </c:tx>
          <c:spPr>
            <a:ln w="34925" cap="rnd">
              <a:solidFill>
                <a:srgbClr val="EAA66E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[graficos_censo_dre_ugel.xlsx]Hoja1!$B$63:$B$88</c:f>
              <c:strCache>
                <c:ptCount val="26"/>
                <c:pt idx="0">
                  <c:v>Amazonas</c:v>
                </c:pt>
                <c:pt idx="1">
                  <c:v>Ancash</c:v>
                </c:pt>
                <c:pt idx="2">
                  <c:v>Apurímac</c:v>
                </c:pt>
                <c:pt idx="3">
                  <c:v>Arequipa</c:v>
                </c:pt>
                <c:pt idx="4">
                  <c:v>Ayacucho</c:v>
                </c:pt>
                <c:pt idx="5">
                  <c:v>Cajamarca</c:v>
                </c:pt>
                <c:pt idx="6">
                  <c:v>Callao</c:v>
                </c:pt>
                <c:pt idx="7">
                  <c:v>Cusco</c:v>
                </c:pt>
                <c:pt idx="8">
                  <c:v>Huancavelica</c:v>
                </c:pt>
                <c:pt idx="9">
                  <c:v>Huánuco</c:v>
                </c:pt>
                <c:pt idx="10">
                  <c:v>Ica</c:v>
                </c:pt>
                <c:pt idx="11">
                  <c:v>Junín</c:v>
                </c:pt>
                <c:pt idx="12">
                  <c:v>La Libertad</c:v>
                </c:pt>
                <c:pt idx="13">
                  <c:v>Lambayeque</c:v>
                </c:pt>
                <c:pt idx="14">
                  <c:v>Lima Metr.</c:v>
                </c:pt>
                <c:pt idx="15">
                  <c:v>Lima Prov.</c:v>
                </c:pt>
                <c:pt idx="16">
                  <c:v>Loreto</c:v>
                </c:pt>
                <c:pt idx="17">
                  <c:v>Madre de Dios</c:v>
                </c:pt>
                <c:pt idx="18">
                  <c:v>Moquegua</c:v>
                </c:pt>
                <c:pt idx="19">
                  <c:v>Pasco</c:v>
                </c:pt>
                <c:pt idx="20">
                  <c:v>Piura</c:v>
                </c:pt>
                <c:pt idx="21">
                  <c:v>Puno</c:v>
                </c:pt>
                <c:pt idx="22">
                  <c:v>San Martín</c:v>
                </c:pt>
                <c:pt idx="23">
                  <c:v>Tacna</c:v>
                </c:pt>
                <c:pt idx="24">
                  <c:v>Tumbes</c:v>
                </c:pt>
                <c:pt idx="25">
                  <c:v>Ucayali</c:v>
                </c:pt>
              </c:strCache>
            </c:strRef>
          </c:cat>
          <c:val>
            <c:numRef>
              <c:f>[graficos_censo_dre_ugel.xlsx]Hoja1!$D$63:$D$88</c:f>
              <c:numCache>
                <c:formatCode>0</c:formatCode>
                <c:ptCount val="26"/>
                <c:pt idx="0">
                  <c:v>50.484351713859951</c:v>
                </c:pt>
                <c:pt idx="1">
                  <c:v>50.484351713859951</c:v>
                </c:pt>
                <c:pt idx="2">
                  <c:v>50.484351713859951</c:v>
                </c:pt>
                <c:pt idx="3">
                  <c:v>50.484351713859951</c:v>
                </c:pt>
                <c:pt idx="4">
                  <c:v>50.484351713859951</c:v>
                </c:pt>
                <c:pt idx="5">
                  <c:v>50.484351713859951</c:v>
                </c:pt>
                <c:pt idx="6">
                  <c:v>50.484351713859951</c:v>
                </c:pt>
                <c:pt idx="7">
                  <c:v>50.484351713859951</c:v>
                </c:pt>
                <c:pt idx="8">
                  <c:v>50.484351713859951</c:v>
                </c:pt>
                <c:pt idx="9">
                  <c:v>50.484351713859951</c:v>
                </c:pt>
                <c:pt idx="10">
                  <c:v>50.484351713859951</c:v>
                </c:pt>
                <c:pt idx="11">
                  <c:v>50.484351713859951</c:v>
                </c:pt>
                <c:pt idx="12">
                  <c:v>50.484351713859951</c:v>
                </c:pt>
                <c:pt idx="13">
                  <c:v>50.484351713859951</c:v>
                </c:pt>
                <c:pt idx="14">
                  <c:v>50.484351713859951</c:v>
                </c:pt>
                <c:pt idx="15">
                  <c:v>50.484351713859951</c:v>
                </c:pt>
                <c:pt idx="16">
                  <c:v>50.484351713859951</c:v>
                </c:pt>
                <c:pt idx="17">
                  <c:v>50.484351713859951</c:v>
                </c:pt>
                <c:pt idx="18">
                  <c:v>50.484351713859951</c:v>
                </c:pt>
                <c:pt idx="19">
                  <c:v>50.484351713859951</c:v>
                </c:pt>
                <c:pt idx="20">
                  <c:v>50.484351713859951</c:v>
                </c:pt>
                <c:pt idx="21">
                  <c:v>50.484351713859951</c:v>
                </c:pt>
                <c:pt idx="22">
                  <c:v>50.484351713859951</c:v>
                </c:pt>
                <c:pt idx="23">
                  <c:v>50.484351713859951</c:v>
                </c:pt>
                <c:pt idx="24">
                  <c:v>50.484351713859951</c:v>
                </c:pt>
                <c:pt idx="25">
                  <c:v>50.484351713859951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3051440"/>
        <c:axId val="243052000"/>
      </c:lineChart>
      <c:catAx>
        <c:axId val="243051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43052000"/>
        <c:crosses val="autoZero"/>
        <c:auto val="1"/>
        <c:lblAlgn val="ctr"/>
        <c:lblOffset val="100"/>
        <c:noMultiLvlLbl val="0"/>
      </c:catAx>
      <c:valAx>
        <c:axId val="24305200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43051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Hoja1!$C$390</c:f>
              <c:strCache>
                <c:ptCount val="1"/>
                <c:pt idx="0">
                  <c:v>Región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Hoja1!$B$391:$B$416</c:f>
              <c:strCache>
                <c:ptCount val="26"/>
                <c:pt idx="0">
                  <c:v>Amazonas</c:v>
                </c:pt>
                <c:pt idx="1">
                  <c:v>Ancash</c:v>
                </c:pt>
                <c:pt idx="2">
                  <c:v>Apurímac</c:v>
                </c:pt>
                <c:pt idx="3">
                  <c:v>Arequipa</c:v>
                </c:pt>
                <c:pt idx="4">
                  <c:v>Ayacucho</c:v>
                </c:pt>
                <c:pt idx="5">
                  <c:v>Cajamarca</c:v>
                </c:pt>
                <c:pt idx="6">
                  <c:v>Callao</c:v>
                </c:pt>
                <c:pt idx="7">
                  <c:v>Cusco</c:v>
                </c:pt>
                <c:pt idx="8">
                  <c:v>Huancavelica</c:v>
                </c:pt>
                <c:pt idx="9">
                  <c:v>Huánuco</c:v>
                </c:pt>
                <c:pt idx="10">
                  <c:v>Ica</c:v>
                </c:pt>
                <c:pt idx="11">
                  <c:v>Junín</c:v>
                </c:pt>
                <c:pt idx="12">
                  <c:v>La Libertad</c:v>
                </c:pt>
                <c:pt idx="13">
                  <c:v>Lambayeque</c:v>
                </c:pt>
                <c:pt idx="14">
                  <c:v>Lima Metr.</c:v>
                </c:pt>
                <c:pt idx="15">
                  <c:v>Lima Prov.</c:v>
                </c:pt>
                <c:pt idx="16">
                  <c:v>Loreto</c:v>
                </c:pt>
                <c:pt idx="17">
                  <c:v>Madre de Dios</c:v>
                </c:pt>
                <c:pt idx="18">
                  <c:v>Moquegua</c:v>
                </c:pt>
                <c:pt idx="19">
                  <c:v>Pasco</c:v>
                </c:pt>
                <c:pt idx="20">
                  <c:v>Piura</c:v>
                </c:pt>
                <c:pt idx="21">
                  <c:v>Puno</c:v>
                </c:pt>
                <c:pt idx="22">
                  <c:v>San Martín</c:v>
                </c:pt>
                <c:pt idx="23">
                  <c:v>Tacna</c:v>
                </c:pt>
                <c:pt idx="24">
                  <c:v>Tumbes</c:v>
                </c:pt>
                <c:pt idx="25">
                  <c:v>Ucayali</c:v>
                </c:pt>
              </c:strCache>
            </c:strRef>
          </c:cat>
          <c:val>
            <c:numRef>
              <c:f>Hoja1!$C$391:$C$416</c:f>
              <c:numCache>
                <c:formatCode>0</c:formatCode>
                <c:ptCount val="26"/>
                <c:pt idx="0">
                  <c:v>100</c:v>
                </c:pt>
                <c:pt idx="1">
                  <c:v>100</c:v>
                </c:pt>
                <c:pt idx="2">
                  <c:v>88.888888888888829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93.3333333333333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85.714285714285722</c:v>
                </c:pt>
                <c:pt idx="12">
                  <c:v>93.75</c:v>
                </c:pt>
                <c:pt idx="13">
                  <c:v>75</c:v>
                </c:pt>
                <c:pt idx="14">
                  <c:v>100</c:v>
                </c:pt>
                <c:pt idx="15">
                  <c:v>100</c:v>
                </c:pt>
                <c:pt idx="16">
                  <c:v>77.777777777777757</c:v>
                </c:pt>
                <c:pt idx="17">
                  <c:v>50</c:v>
                </c:pt>
                <c:pt idx="18">
                  <c:v>100</c:v>
                </c:pt>
                <c:pt idx="19">
                  <c:v>100</c:v>
                </c:pt>
                <c:pt idx="20">
                  <c:v>91.666666666666643</c:v>
                </c:pt>
                <c:pt idx="21">
                  <c:v>100</c:v>
                </c:pt>
                <c:pt idx="22">
                  <c:v>100</c:v>
                </c:pt>
                <c:pt idx="23">
                  <c:v>60</c:v>
                </c:pt>
                <c:pt idx="24">
                  <c:v>75</c:v>
                </c:pt>
                <c:pt idx="25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43054800"/>
        <c:axId val="243055360"/>
      </c:barChart>
      <c:lineChart>
        <c:grouping val="standard"/>
        <c:varyColors val="0"/>
        <c:ser>
          <c:idx val="1"/>
          <c:order val="1"/>
          <c:tx>
            <c:strRef>
              <c:f>Hoja1!$D$390</c:f>
              <c:strCache>
                <c:ptCount val="1"/>
                <c:pt idx="0">
                  <c:v>Perú</c:v>
                </c:pt>
              </c:strCache>
            </c:strRef>
          </c:tx>
          <c:spPr>
            <a:ln w="34925" cap="rnd">
              <a:solidFill>
                <a:srgbClr val="EAA66E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Hoja1!$B$391:$B$416</c:f>
              <c:strCache>
                <c:ptCount val="26"/>
                <c:pt idx="0">
                  <c:v>Amazonas</c:v>
                </c:pt>
                <c:pt idx="1">
                  <c:v>Ancash</c:v>
                </c:pt>
                <c:pt idx="2">
                  <c:v>Apurímac</c:v>
                </c:pt>
                <c:pt idx="3">
                  <c:v>Arequipa</c:v>
                </c:pt>
                <c:pt idx="4">
                  <c:v>Ayacucho</c:v>
                </c:pt>
                <c:pt idx="5">
                  <c:v>Cajamarca</c:v>
                </c:pt>
                <c:pt idx="6">
                  <c:v>Callao</c:v>
                </c:pt>
                <c:pt idx="7">
                  <c:v>Cusco</c:v>
                </c:pt>
                <c:pt idx="8">
                  <c:v>Huancavelica</c:v>
                </c:pt>
                <c:pt idx="9">
                  <c:v>Huánuco</c:v>
                </c:pt>
                <c:pt idx="10">
                  <c:v>Ica</c:v>
                </c:pt>
                <c:pt idx="11">
                  <c:v>Junín</c:v>
                </c:pt>
                <c:pt idx="12">
                  <c:v>La Libertad</c:v>
                </c:pt>
                <c:pt idx="13">
                  <c:v>Lambayeque</c:v>
                </c:pt>
                <c:pt idx="14">
                  <c:v>Lima Metr.</c:v>
                </c:pt>
                <c:pt idx="15">
                  <c:v>Lima Prov.</c:v>
                </c:pt>
                <c:pt idx="16">
                  <c:v>Loreto</c:v>
                </c:pt>
                <c:pt idx="17">
                  <c:v>Madre de Dios</c:v>
                </c:pt>
                <c:pt idx="18">
                  <c:v>Moquegua</c:v>
                </c:pt>
                <c:pt idx="19">
                  <c:v>Pasco</c:v>
                </c:pt>
                <c:pt idx="20">
                  <c:v>Piura</c:v>
                </c:pt>
                <c:pt idx="21">
                  <c:v>Puno</c:v>
                </c:pt>
                <c:pt idx="22">
                  <c:v>San Martín</c:v>
                </c:pt>
                <c:pt idx="23">
                  <c:v>Tacna</c:v>
                </c:pt>
                <c:pt idx="24">
                  <c:v>Tumbes</c:v>
                </c:pt>
                <c:pt idx="25">
                  <c:v>Ucayali</c:v>
                </c:pt>
              </c:strCache>
            </c:strRef>
          </c:cat>
          <c:val>
            <c:numRef>
              <c:f>Hoja1!$D$391:$D$416</c:f>
              <c:numCache>
                <c:formatCode>0.0</c:formatCode>
                <c:ptCount val="26"/>
                <c:pt idx="0">
                  <c:v>94.285714285714306</c:v>
                </c:pt>
                <c:pt idx="1">
                  <c:v>94.285714285714306</c:v>
                </c:pt>
                <c:pt idx="2">
                  <c:v>94.285714285714306</c:v>
                </c:pt>
                <c:pt idx="3">
                  <c:v>94.285714285714306</c:v>
                </c:pt>
                <c:pt idx="4">
                  <c:v>94.285714285714306</c:v>
                </c:pt>
                <c:pt idx="5">
                  <c:v>94.285714285714306</c:v>
                </c:pt>
                <c:pt idx="6">
                  <c:v>94.285714285714306</c:v>
                </c:pt>
                <c:pt idx="7">
                  <c:v>94.285714285714306</c:v>
                </c:pt>
                <c:pt idx="8">
                  <c:v>94.285714285714306</c:v>
                </c:pt>
                <c:pt idx="9">
                  <c:v>94.285714285714306</c:v>
                </c:pt>
                <c:pt idx="10">
                  <c:v>94.285714285714306</c:v>
                </c:pt>
                <c:pt idx="11">
                  <c:v>94.285714285714306</c:v>
                </c:pt>
                <c:pt idx="12">
                  <c:v>94.285714285714306</c:v>
                </c:pt>
                <c:pt idx="13">
                  <c:v>94.285714285714306</c:v>
                </c:pt>
                <c:pt idx="14">
                  <c:v>94.285714285714306</c:v>
                </c:pt>
                <c:pt idx="15">
                  <c:v>94.285714285714306</c:v>
                </c:pt>
                <c:pt idx="16">
                  <c:v>94.285714285714306</c:v>
                </c:pt>
                <c:pt idx="17">
                  <c:v>94.285714285714306</c:v>
                </c:pt>
                <c:pt idx="18">
                  <c:v>94.285714285714306</c:v>
                </c:pt>
                <c:pt idx="19">
                  <c:v>94.285714285714306</c:v>
                </c:pt>
                <c:pt idx="20">
                  <c:v>94.285714285714306</c:v>
                </c:pt>
                <c:pt idx="21">
                  <c:v>94.285714285714306</c:v>
                </c:pt>
                <c:pt idx="22">
                  <c:v>94.285714285714306</c:v>
                </c:pt>
                <c:pt idx="23">
                  <c:v>94.285714285714306</c:v>
                </c:pt>
                <c:pt idx="24">
                  <c:v>94.285714285714306</c:v>
                </c:pt>
                <c:pt idx="25">
                  <c:v>94.285714285714306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3054800"/>
        <c:axId val="243055360"/>
      </c:lineChart>
      <c:catAx>
        <c:axId val="243054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43055360"/>
        <c:crosses val="autoZero"/>
        <c:auto val="1"/>
        <c:lblAlgn val="ctr"/>
        <c:lblOffset val="100"/>
        <c:noMultiLvlLbl val="0"/>
      </c:catAx>
      <c:valAx>
        <c:axId val="24305536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4305480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0.88967</cdr:x>
      <cdr:y>0.01409</cdr:y>
    </cdr:from>
    <cdr:to>
      <cdr:x>0.95423</cdr:x>
      <cdr:y>0.06256</cdr:y>
    </cdr:to>
    <cdr:sp macro="" textlink="">
      <cdr:nvSpPr>
        <cdr:cNvPr id="2" name="CuadroTexto 10"/>
        <cdr:cNvSpPr txBox="1"/>
      </cdr:nvSpPr>
      <cdr:spPr>
        <a:xfrm xmlns:a="http://schemas.openxmlformats.org/drawingml/2006/main">
          <a:off x="8798847" y="72797"/>
          <a:ext cx="638546" cy="25051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defPPr>
            <a:defRPr lang="es-PE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1800" dirty="0" smtClean="0">
              <a:solidFill>
                <a:srgbClr val="FFC000"/>
              </a:solidFill>
            </a:rPr>
            <a:t>94.3</a:t>
          </a:r>
          <a:endParaRPr lang="es-PE" sz="1800" dirty="0">
            <a:solidFill>
              <a:srgbClr val="FFC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0.92257</cdr:x>
      <cdr:y>0.29807</cdr:y>
    </cdr:from>
    <cdr:to>
      <cdr:x>0.98933</cdr:x>
      <cdr:y>0.35992</cdr:y>
    </cdr:to>
    <cdr:sp macro="" textlink="">
      <cdr:nvSpPr>
        <cdr:cNvPr id="2" name="CuadroTexto 4"/>
        <cdr:cNvSpPr txBox="1"/>
      </cdr:nvSpPr>
      <cdr:spPr>
        <a:xfrm xmlns:a="http://schemas.openxmlformats.org/drawingml/2006/main">
          <a:off x="8195296" y="1436731"/>
          <a:ext cx="593035" cy="2981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PE" sz="2000" dirty="0">
              <a:solidFill>
                <a:srgbClr val="FFC000"/>
              </a:solidFill>
            </a:rPr>
            <a:t>37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4BBF-FD62-4463-9A1B-EF91063056DB}" type="datetimeFigureOut">
              <a:rPr lang="es-PE" smtClean="0"/>
              <a:t>11/11/2016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8E1F-5CFC-4FD5-A796-4FF046046D0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25339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4BBF-FD62-4463-9A1B-EF91063056DB}" type="datetimeFigureOut">
              <a:rPr lang="es-PE" smtClean="0"/>
              <a:t>11/11/2016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8E1F-5CFC-4FD5-A796-4FF046046D0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90143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4BBF-FD62-4463-9A1B-EF91063056DB}" type="datetimeFigureOut">
              <a:rPr lang="es-PE" smtClean="0"/>
              <a:t>11/11/2016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8E1F-5CFC-4FD5-A796-4FF046046D0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89156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4BBF-FD62-4463-9A1B-EF91063056DB}" type="datetimeFigureOut">
              <a:rPr lang="es-PE" smtClean="0"/>
              <a:t>11/11/2016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8E1F-5CFC-4FD5-A796-4FF046046D0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42785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4BBF-FD62-4463-9A1B-EF91063056DB}" type="datetimeFigureOut">
              <a:rPr lang="es-PE" smtClean="0"/>
              <a:t>11/11/2016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8E1F-5CFC-4FD5-A796-4FF046046D0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08255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4BBF-FD62-4463-9A1B-EF91063056DB}" type="datetimeFigureOut">
              <a:rPr lang="es-PE" smtClean="0"/>
              <a:t>11/11/2016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8E1F-5CFC-4FD5-A796-4FF046046D0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0049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4BBF-FD62-4463-9A1B-EF91063056DB}" type="datetimeFigureOut">
              <a:rPr lang="es-PE" smtClean="0"/>
              <a:t>11/11/2016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8E1F-5CFC-4FD5-A796-4FF046046D0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60569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4BBF-FD62-4463-9A1B-EF91063056DB}" type="datetimeFigureOut">
              <a:rPr lang="es-PE" smtClean="0"/>
              <a:t>11/11/2016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8E1F-5CFC-4FD5-A796-4FF046046D0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61913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4BBF-FD62-4463-9A1B-EF91063056DB}" type="datetimeFigureOut">
              <a:rPr lang="es-PE" smtClean="0"/>
              <a:t>11/11/2016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8E1F-5CFC-4FD5-A796-4FF046046D0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53291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4BBF-FD62-4463-9A1B-EF91063056DB}" type="datetimeFigureOut">
              <a:rPr lang="es-PE" smtClean="0"/>
              <a:t>11/11/2016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8E1F-5CFC-4FD5-A796-4FF046046D0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96188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4BBF-FD62-4463-9A1B-EF91063056DB}" type="datetimeFigureOut">
              <a:rPr lang="es-PE" smtClean="0"/>
              <a:t>11/11/2016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8E1F-5CFC-4FD5-A796-4FF046046D0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0863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F4BBF-FD62-4463-9A1B-EF91063056DB}" type="datetimeFigureOut">
              <a:rPr lang="es-PE" smtClean="0"/>
              <a:t>11/11/2016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88E1F-5CFC-4FD5-A796-4FF046046D0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5663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.png"/><Relationship Id="rId7" Type="http://schemas.openxmlformats.org/officeDocument/2006/relationships/image" Target="../media/image3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17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.png"/><Relationship Id="rId9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35.png"/><Relationship Id="rId4" Type="http://schemas.openxmlformats.org/officeDocument/2006/relationships/image" Target="../media/image3.png"/><Relationship Id="rId9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.png"/><Relationship Id="rId7" Type="http://schemas.openxmlformats.org/officeDocument/2006/relationships/image" Target="../media/image4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.png"/><Relationship Id="rId7" Type="http://schemas.openxmlformats.org/officeDocument/2006/relationships/image" Target="../media/image4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.png"/><Relationship Id="rId7" Type="http://schemas.openxmlformats.org/officeDocument/2006/relationships/image" Target="../media/image5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.png"/><Relationship Id="rId7" Type="http://schemas.openxmlformats.org/officeDocument/2006/relationships/image" Target="../media/image5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4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35.png"/><Relationship Id="rId4" Type="http://schemas.openxmlformats.org/officeDocument/2006/relationships/image" Target="../media/image3.png"/><Relationship Id="rId9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2.png"/><Relationship Id="rId7" Type="http://schemas.openxmlformats.org/officeDocument/2006/relationships/image" Target="../media/image6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7.png"/><Relationship Id="rId4" Type="http://schemas.openxmlformats.org/officeDocument/2006/relationships/image" Target="../media/image3.png"/><Relationship Id="rId9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.png"/><Relationship Id="rId7" Type="http://schemas.openxmlformats.org/officeDocument/2006/relationships/image" Target="../media/image3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2.png"/><Relationship Id="rId5" Type="http://schemas.openxmlformats.org/officeDocument/2006/relationships/image" Target="../media/image36.png"/><Relationship Id="rId10" Type="http://schemas.openxmlformats.org/officeDocument/2006/relationships/image" Target="../media/image17.png"/><Relationship Id="rId4" Type="http://schemas.openxmlformats.org/officeDocument/2006/relationships/image" Target="../media/image63.png"/><Relationship Id="rId9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.png"/><Relationship Id="rId7" Type="http://schemas.openxmlformats.org/officeDocument/2006/relationships/image" Target="../media/image4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.png"/><Relationship Id="rId7" Type="http://schemas.openxmlformats.org/officeDocument/2006/relationships/image" Target="../media/image5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6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2.png"/><Relationship Id="rId7" Type="http://schemas.openxmlformats.org/officeDocument/2006/relationships/image" Target="../media/image6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57.png"/><Relationship Id="rId4" Type="http://schemas.openxmlformats.org/officeDocument/2006/relationships/image" Target="../media/image3.png"/><Relationship Id="rId9" Type="http://schemas.openxmlformats.org/officeDocument/2006/relationships/image" Target="../media/image6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.png"/><Relationship Id="rId7" Type="http://schemas.openxmlformats.org/officeDocument/2006/relationships/image" Target="../media/image3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70.png"/><Relationship Id="rId5" Type="http://schemas.openxmlformats.org/officeDocument/2006/relationships/image" Target="../media/image37.png"/><Relationship Id="rId10" Type="http://schemas.openxmlformats.org/officeDocument/2006/relationships/image" Target="../media/image2.png"/><Relationship Id="rId4" Type="http://schemas.openxmlformats.org/officeDocument/2006/relationships/image" Target="../media/image36.png"/><Relationship Id="rId9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71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2.png"/><Relationship Id="rId7" Type="http://schemas.openxmlformats.org/officeDocument/2006/relationships/image" Target="../media/image7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57.png"/><Relationship Id="rId4" Type="http://schemas.openxmlformats.org/officeDocument/2006/relationships/image" Target="../media/image3.png"/><Relationship Id="rId9" Type="http://schemas.openxmlformats.org/officeDocument/2006/relationships/image" Target="../media/image7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.png"/><Relationship Id="rId7" Type="http://schemas.openxmlformats.org/officeDocument/2006/relationships/image" Target="../media/image4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7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.png"/><Relationship Id="rId7" Type="http://schemas.openxmlformats.org/officeDocument/2006/relationships/image" Target="../media/image5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7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2.png"/><Relationship Id="rId7" Type="http://schemas.openxmlformats.org/officeDocument/2006/relationships/image" Target="../media/image7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2.png"/><Relationship Id="rId7" Type="http://schemas.openxmlformats.org/officeDocument/2006/relationships/image" Target="../media/image8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77.pn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2.png"/><Relationship Id="rId7" Type="http://schemas.openxmlformats.org/officeDocument/2006/relationships/image" Target="../media/image8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7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2.png"/><Relationship Id="rId7" Type="http://schemas.openxmlformats.org/officeDocument/2006/relationships/image" Target="../media/image8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77.png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2.png"/><Relationship Id="rId7" Type="http://schemas.openxmlformats.org/officeDocument/2006/relationships/image" Target="../media/image8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77.png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2.png"/><Relationship Id="rId7" Type="http://schemas.openxmlformats.org/officeDocument/2006/relationships/image" Target="../media/image9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77.png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png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png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4.png"/><Relationship Id="rId4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5.png"/><Relationship Id="rId4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0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7.png"/><Relationship Id="rId4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2.png"/><Relationship Id="rId7" Type="http://schemas.openxmlformats.org/officeDocument/2006/relationships/image" Target="../media/image1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10" Type="http://schemas.openxmlformats.org/officeDocument/2006/relationships/image" Target="../media/image106.png"/><Relationship Id="rId4" Type="http://schemas.openxmlformats.org/officeDocument/2006/relationships/image" Target="../media/image3.png"/><Relationship Id="rId9" Type="http://schemas.openxmlformats.org/officeDocument/2006/relationships/image" Target="../media/image11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5.png"/><Relationship Id="rId4" Type="http://schemas.openxmlformats.org/officeDocument/2006/relationships/image" Target="../media/image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6.png"/><Relationship Id="rId4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6.png"/><Relationship Id="rId4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6.png"/><Relationship Id="rId4" Type="http://schemas.openxmlformats.org/officeDocument/2006/relationships/image" Target="../media/image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116.png"/><Relationship Id="rId4" Type="http://schemas.openxmlformats.org/officeDocument/2006/relationships/image" Target="../media/image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image" Target="../media/image116.png"/><Relationship Id="rId4" Type="http://schemas.openxmlformats.org/officeDocument/2006/relationships/image" Target="../media/image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image" Target="../media/image116.png"/><Relationship Id="rId4" Type="http://schemas.openxmlformats.org/officeDocument/2006/relationships/image" Target="../media/image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image" Target="../media/image116.png"/><Relationship Id="rId4" Type="http://schemas.openxmlformats.org/officeDocument/2006/relationships/image" Target="../media/image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image" Target="../media/image11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image" Target="../media/image116.png"/><Relationship Id="rId4" Type="http://schemas.openxmlformats.org/officeDocument/2006/relationships/image" Target="../media/image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image" Target="../media/image116.png"/><Relationship Id="rId4" Type="http://schemas.openxmlformats.org/officeDocument/2006/relationships/image" Target="../media/image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image" Target="../media/image116.png"/><Relationship Id="rId4" Type="http://schemas.openxmlformats.org/officeDocument/2006/relationships/image" Target="../media/image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5" Type="http://schemas.openxmlformats.org/officeDocument/2006/relationships/image" Target="../media/image116.png"/><Relationship Id="rId4" Type="http://schemas.openxmlformats.org/officeDocument/2006/relationships/image" Target="../media/image3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13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20.jpg"/><Relationship Id="rId12" Type="http://schemas.openxmlformats.org/officeDocument/2006/relationships/image" Target="../media/image25.png"/><Relationship Id="rId2" Type="http://schemas.openxmlformats.org/officeDocument/2006/relationships/image" Target="../media/image4.jp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11" Type="http://schemas.openxmlformats.org/officeDocument/2006/relationships/image" Target="../media/image24.emf"/><Relationship Id="rId5" Type="http://schemas.openxmlformats.org/officeDocument/2006/relationships/image" Target="../media/image18.png"/><Relationship Id="rId15" Type="http://schemas.openxmlformats.org/officeDocument/2006/relationships/image" Target="../media/image27.png"/><Relationship Id="rId10" Type="http://schemas.openxmlformats.org/officeDocument/2006/relationships/image" Target="../media/image23.emf"/><Relationship Id="rId4" Type="http://schemas.openxmlformats.org/officeDocument/2006/relationships/image" Target="../media/image3.png"/><Relationship Id="rId9" Type="http://schemas.openxmlformats.org/officeDocument/2006/relationships/image" Target="../media/image22.png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03215" y="2556489"/>
            <a:ext cx="917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 smtClean="0">
                <a:solidFill>
                  <a:srgbClr val="BD0512"/>
                </a:solidFill>
              </a:rPr>
              <a:t>PRESENTACIÓN DEL PROCESO CENSAL 2016 - MINEDU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703215" y="2950509"/>
            <a:ext cx="8421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 smtClean="0"/>
              <a:t>RESULTADOS DEL CENSO ESCOLAR 2016: MATRÍCULA, DOCENTES Y LOCAL ESCOLAR</a:t>
            </a:r>
            <a:endParaRPr lang="es-PE" sz="1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5" y="3053853"/>
            <a:ext cx="1674286" cy="138939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688" y="3409294"/>
            <a:ext cx="1932023" cy="789902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703215" y="3207564"/>
            <a:ext cx="8421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 smtClean="0"/>
              <a:t>RESULTADOS DEL CENSO DE DRE Y UGEL 2016</a:t>
            </a:r>
            <a:endParaRPr lang="es-PE" sz="1400" dirty="0"/>
          </a:p>
        </p:txBody>
      </p:sp>
    </p:spTree>
    <p:extLst>
      <p:ext uri="{BB962C8B-B14F-4D97-AF65-F5344CB8AC3E}">
        <p14:creationId xmlns:p14="http://schemas.microsoft.com/office/powerpoint/2010/main" val="74064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70" y="-229660"/>
            <a:ext cx="1674286" cy="138939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251" y="191684"/>
            <a:ext cx="1932023" cy="789902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1816134" y="1456301"/>
            <a:ext cx="821309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dirty="0" smtClean="0">
                <a:solidFill>
                  <a:schemeClr val="accent3">
                    <a:lumMod val="75000"/>
                  </a:schemeClr>
                </a:solidFill>
              </a:rPr>
              <a:t>SOBRE LAS DEFINICIONES DE URBANO – RURAL EN ESCALE</a:t>
            </a:r>
            <a:endParaRPr lang="es-PE" sz="54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678" y="4631667"/>
            <a:ext cx="3822006" cy="132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29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70" y="-229660"/>
            <a:ext cx="1674286" cy="138939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251" y="191684"/>
            <a:ext cx="1932023" cy="78990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050813" y="900495"/>
            <a:ext cx="9799782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3600">
                <a:solidFill>
                  <a:schemeClr val="accent1">
                    <a:lumMod val="50000"/>
                  </a:schemeClr>
                </a:solidFill>
                <a:ea typeface="Tahom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s-PE" sz="3200" b="1" dirty="0"/>
              <a:t>Metodología de clasificación de ámbito Rural/Urbano según el criterio censal del INEI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151213" y="3973766"/>
            <a:ext cx="5509777" cy="218521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C00000"/>
              </a:buClr>
              <a:buSzPct val="125000"/>
              <a:buFont typeface="Wingdings" panose="05000000000000000000" pitchFamily="2" charset="2"/>
              <a:buChar char="Ø"/>
            </a:pPr>
            <a:r>
              <a:rPr lang="es-ES" sz="2200" dirty="0" smtClean="0"/>
              <a:t>Toda IE </a:t>
            </a:r>
            <a:r>
              <a:rPr lang="es-ES" sz="2200" dirty="0"/>
              <a:t>ubicada </a:t>
            </a:r>
            <a:r>
              <a:rPr lang="es-ES" sz="2200" dirty="0" smtClean="0"/>
              <a:t>en una población </a:t>
            </a:r>
            <a:r>
              <a:rPr lang="es-ES" sz="2200" b="1" dirty="0" smtClean="0"/>
              <a:t>mayor </a:t>
            </a:r>
            <a:r>
              <a:rPr lang="es-ES" sz="2200" b="1" dirty="0"/>
              <a:t>a 500 </a:t>
            </a:r>
            <a:r>
              <a:rPr lang="es-ES" sz="2200" b="1" dirty="0" smtClean="0"/>
              <a:t>habitantes</a:t>
            </a:r>
            <a:r>
              <a:rPr lang="es-ES" sz="2200" dirty="0" smtClean="0"/>
              <a:t>. </a:t>
            </a:r>
            <a:r>
              <a:rPr lang="es-ES" sz="2200" dirty="0"/>
              <a:t>O ubicada </a:t>
            </a:r>
            <a:r>
              <a:rPr lang="es-ES" sz="2200" b="1" dirty="0"/>
              <a:t>dentro de una capital </a:t>
            </a:r>
            <a:r>
              <a:rPr lang="es-ES" sz="2200" dirty="0"/>
              <a:t>de distrito, provincia o </a:t>
            </a:r>
            <a:r>
              <a:rPr lang="es-ES" sz="2200" dirty="0" smtClean="0"/>
              <a:t>departamento.</a:t>
            </a:r>
          </a:p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C00000"/>
              </a:buClr>
              <a:buSzPct val="125000"/>
              <a:buFont typeface="Wingdings" panose="05000000000000000000" pitchFamily="2" charset="2"/>
              <a:buChar char="Ø"/>
            </a:pPr>
            <a:r>
              <a:rPr lang="es-ES" sz="2200" dirty="0" smtClean="0"/>
              <a:t>Toda </a:t>
            </a:r>
            <a:r>
              <a:rPr lang="es-ES" sz="2200" dirty="0"/>
              <a:t>IE ubicada fuera </a:t>
            </a:r>
            <a:r>
              <a:rPr lang="es-ES" sz="2200" dirty="0" smtClean="0"/>
              <a:t>una población mayor </a:t>
            </a:r>
            <a:r>
              <a:rPr lang="es-ES" sz="2200" dirty="0"/>
              <a:t>a 500 </a:t>
            </a:r>
            <a:r>
              <a:rPr lang="es-ES" sz="2200" dirty="0" smtClean="0"/>
              <a:t>habitantes, o de </a:t>
            </a:r>
            <a:r>
              <a:rPr lang="es-ES" sz="2200" dirty="0"/>
              <a:t>una capital de distrito, provincia o departamento. </a:t>
            </a:r>
            <a:endParaRPr lang="es-PE" sz="2200" dirty="0"/>
          </a:p>
        </p:txBody>
      </p:sp>
      <p:pic>
        <p:nvPicPr>
          <p:cNvPr id="8" name="Picture 2" descr="http://www.rey.com.pe/blog/wp-content/uploads/2010/02/INEI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134" y="1838387"/>
            <a:ext cx="1642268" cy="102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www.inei.gob.pe/media/aprendiendo_estadisticas/timeline/images/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119" y="3013304"/>
            <a:ext cx="1366298" cy="86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33"/>
          <p:cNvSpPr txBox="1"/>
          <p:nvPr/>
        </p:nvSpPr>
        <p:spPr>
          <a:xfrm>
            <a:off x="1789326" y="5053936"/>
            <a:ext cx="11798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accent1">
                    <a:lumMod val="50000"/>
                  </a:schemeClr>
                </a:solidFill>
              </a:rPr>
              <a:t>Rural</a:t>
            </a:r>
            <a:endParaRPr lang="es-PE" sz="21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Box 35"/>
          <p:cNvSpPr txBox="1"/>
          <p:nvPr/>
        </p:nvSpPr>
        <p:spPr>
          <a:xfrm>
            <a:off x="1842505" y="4162167"/>
            <a:ext cx="10377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accent1">
                    <a:lumMod val="50000"/>
                  </a:schemeClr>
                </a:solidFill>
              </a:rPr>
              <a:t>Urbano</a:t>
            </a:r>
            <a:endParaRPr lang="es-PE" sz="21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TextBox 33"/>
          <p:cNvSpPr txBox="1"/>
          <p:nvPr/>
        </p:nvSpPr>
        <p:spPr>
          <a:xfrm>
            <a:off x="8957292" y="5053936"/>
            <a:ext cx="11798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accent1">
                    <a:lumMod val="50000"/>
                  </a:schemeClr>
                </a:solidFill>
              </a:rPr>
              <a:t>Rural</a:t>
            </a:r>
            <a:endParaRPr lang="es-PE" sz="21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extBox 35"/>
          <p:cNvSpPr txBox="1"/>
          <p:nvPr/>
        </p:nvSpPr>
        <p:spPr>
          <a:xfrm>
            <a:off x="9028372" y="4120090"/>
            <a:ext cx="10377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accent1">
                    <a:lumMod val="50000"/>
                  </a:schemeClr>
                </a:solidFill>
              </a:rPr>
              <a:t>Urbano</a:t>
            </a:r>
            <a:endParaRPr lang="es-PE" sz="21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Flecha abajo 17"/>
          <p:cNvSpPr/>
          <p:nvPr/>
        </p:nvSpPr>
        <p:spPr>
          <a:xfrm rot="16200000">
            <a:off x="2922640" y="4247096"/>
            <a:ext cx="160844" cy="296302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50">
              <a:solidFill>
                <a:srgbClr val="C00000"/>
              </a:solidFill>
            </a:endParaRPr>
          </a:p>
        </p:txBody>
      </p:sp>
      <p:sp>
        <p:nvSpPr>
          <p:cNvPr id="19" name="Flecha abajo 18"/>
          <p:cNvSpPr/>
          <p:nvPr/>
        </p:nvSpPr>
        <p:spPr>
          <a:xfrm rot="16200000">
            <a:off x="2922640" y="5119755"/>
            <a:ext cx="160844" cy="296302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50">
              <a:solidFill>
                <a:srgbClr val="C00000"/>
              </a:solidFill>
            </a:endParaRPr>
          </a:p>
        </p:txBody>
      </p:sp>
      <p:sp>
        <p:nvSpPr>
          <p:cNvPr id="20" name="Flecha abajo 19"/>
          <p:cNvSpPr/>
          <p:nvPr/>
        </p:nvSpPr>
        <p:spPr>
          <a:xfrm>
            <a:off x="2292537" y="3892318"/>
            <a:ext cx="173462" cy="276442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50">
              <a:solidFill>
                <a:srgbClr val="C00000"/>
              </a:solidFill>
            </a:endParaRPr>
          </a:p>
        </p:txBody>
      </p:sp>
      <p:sp>
        <p:nvSpPr>
          <p:cNvPr id="21" name="Flecha abajo 20"/>
          <p:cNvSpPr/>
          <p:nvPr/>
        </p:nvSpPr>
        <p:spPr>
          <a:xfrm>
            <a:off x="2292537" y="4724726"/>
            <a:ext cx="173462" cy="276442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50">
              <a:solidFill>
                <a:srgbClr val="C00000"/>
              </a:solidFill>
            </a:endParaRPr>
          </a:p>
        </p:txBody>
      </p:sp>
      <p:sp>
        <p:nvSpPr>
          <p:cNvPr id="22" name="Flecha abajo 21"/>
          <p:cNvSpPr/>
          <p:nvPr/>
        </p:nvSpPr>
        <p:spPr>
          <a:xfrm>
            <a:off x="9460755" y="3837532"/>
            <a:ext cx="172958" cy="263923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50">
              <a:solidFill>
                <a:srgbClr val="C00000"/>
              </a:solidFill>
            </a:endParaRPr>
          </a:p>
        </p:txBody>
      </p:sp>
      <p:sp>
        <p:nvSpPr>
          <p:cNvPr id="23" name="Flecha abajo 22"/>
          <p:cNvSpPr/>
          <p:nvPr/>
        </p:nvSpPr>
        <p:spPr>
          <a:xfrm>
            <a:off x="9460755" y="4634193"/>
            <a:ext cx="172958" cy="263923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50">
              <a:solidFill>
                <a:srgbClr val="C00000"/>
              </a:solidFill>
            </a:endParaRPr>
          </a:p>
        </p:txBody>
      </p:sp>
      <p:sp>
        <p:nvSpPr>
          <p:cNvPr id="24" name="Flecha abajo 23"/>
          <p:cNvSpPr/>
          <p:nvPr/>
        </p:nvSpPr>
        <p:spPr>
          <a:xfrm rot="16200000" flipV="1">
            <a:off x="8868296" y="4247802"/>
            <a:ext cx="143658" cy="277705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50">
              <a:solidFill>
                <a:srgbClr val="C00000"/>
              </a:solidFill>
            </a:endParaRPr>
          </a:p>
        </p:txBody>
      </p:sp>
      <p:sp>
        <p:nvSpPr>
          <p:cNvPr id="25" name="Flecha abajo 24"/>
          <p:cNvSpPr/>
          <p:nvPr/>
        </p:nvSpPr>
        <p:spPr>
          <a:xfrm rot="16200000" flipV="1">
            <a:off x="8868036" y="5119259"/>
            <a:ext cx="141258" cy="277708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50">
              <a:solidFill>
                <a:srgbClr val="C00000"/>
              </a:solidFill>
            </a:endParaRPr>
          </a:p>
        </p:txBody>
      </p:sp>
      <p:sp>
        <p:nvSpPr>
          <p:cNvPr id="26" name="Flecha en U 25"/>
          <p:cNvSpPr/>
          <p:nvPr/>
        </p:nvSpPr>
        <p:spPr>
          <a:xfrm rot="16200000">
            <a:off x="4902869" y="2457818"/>
            <a:ext cx="332655" cy="1763637"/>
          </a:xfrm>
          <a:prstGeom prst="utur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50">
              <a:solidFill>
                <a:schemeClr val="tx1"/>
              </a:solidFill>
            </a:endParaRPr>
          </a:p>
        </p:txBody>
      </p:sp>
      <p:sp>
        <p:nvSpPr>
          <p:cNvPr id="27" name="Flecha en U 26"/>
          <p:cNvSpPr/>
          <p:nvPr/>
        </p:nvSpPr>
        <p:spPr>
          <a:xfrm rot="5400000">
            <a:off x="6349293" y="2490965"/>
            <a:ext cx="332660" cy="1763636"/>
          </a:xfrm>
          <a:prstGeom prst="utur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50">
              <a:solidFill>
                <a:schemeClr val="tx1"/>
              </a:solidFill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9" t="34507" r="5144" b="34688"/>
          <a:stretch/>
        </p:blipFill>
        <p:spPr>
          <a:xfrm>
            <a:off x="8104854" y="1943969"/>
            <a:ext cx="2562813" cy="739374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141" y="2905281"/>
            <a:ext cx="1132185" cy="747027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713" y="5937216"/>
            <a:ext cx="1730095" cy="60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95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70" y="-229660"/>
            <a:ext cx="1674286" cy="138939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251" y="191684"/>
            <a:ext cx="1932023" cy="789902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1779816" y="1821959"/>
            <a:ext cx="8121224" cy="4856124"/>
            <a:chOff x="2122659" y="786221"/>
            <a:chExt cx="8587820" cy="5018948"/>
          </a:xfrm>
        </p:grpSpPr>
        <p:sp>
          <p:nvSpPr>
            <p:cNvPr id="7" name="Rectángulo 6"/>
            <p:cNvSpPr/>
            <p:nvPr/>
          </p:nvSpPr>
          <p:spPr>
            <a:xfrm>
              <a:off x="2122659" y="786221"/>
              <a:ext cx="8430132" cy="5018948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1350" dirty="0"/>
            </a:p>
          </p:txBody>
        </p:sp>
        <p:sp>
          <p:nvSpPr>
            <p:cNvPr id="8" name="Rectángulo 7"/>
            <p:cNvSpPr/>
            <p:nvPr/>
          </p:nvSpPr>
          <p:spPr>
            <a:xfrm>
              <a:off x="3128837" y="2745948"/>
              <a:ext cx="1450574" cy="611186"/>
            </a:xfrm>
            <a:prstGeom prst="rect">
              <a:avLst/>
            </a:prstGeom>
            <a:solidFill>
              <a:srgbClr val="CAE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1350"/>
            </a:p>
          </p:txBody>
        </p:sp>
        <p:sp>
          <p:nvSpPr>
            <p:cNvPr id="9" name="Rectángulo 8"/>
            <p:cNvSpPr/>
            <p:nvPr/>
          </p:nvSpPr>
          <p:spPr>
            <a:xfrm>
              <a:off x="3138525" y="2042981"/>
              <a:ext cx="3976406" cy="611186"/>
            </a:xfrm>
            <a:prstGeom prst="rect">
              <a:avLst/>
            </a:prstGeom>
            <a:solidFill>
              <a:srgbClr val="CAE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1350"/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4641676" y="2734291"/>
              <a:ext cx="4168091" cy="611186"/>
            </a:xfrm>
            <a:prstGeom prst="rect">
              <a:avLst/>
            </a:prstGeom>
            <a:solidFill>
              <a:srgbClr val="FF8B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1350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3106672" y="2048487"/>
              <a:ext cx="4070524" cy="6111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1350"/>
            </a:p>
          </p:txBody>
        </p:sp>
        <p:sp>
          <p:nvSpPr>
            <p:cNvPr id="15" name="TextBox 33"/>
            <p:cNvSpPr txBox="1"/>
            <p:nvPr/>
          </p:nvSpPr>
          <p:spPr>
            <a:xfrm>
              <a:off x="8318652" y="4619391"/>
              <a:ext cx="727896" cy="321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chemeClr val="bg2">
                      <a:lumMod val="25000"/>
                    </a:schemeClr>
                  </a:solidFill>
                </a:rPr>
                <a:t>Rural</a:t>
              </a:r>
              <a:endParaRPr lang="es-PE" sz="1500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6" name="Rectangle 38"/>
            <p:cNvSpPr/>
            <p:nvPr/>
          </p:nvSpPr>
          <p:spPr>
            <a:xfrm>
              <a:off x="2463277" y="920868"/>
              <a:ext cx="7165198" cy="67701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Gráfico de comparación entre la categoría Rural/Urbano Censal (ESCALE) y la publicada en la R.M. N° 069-2016-MINEDU (anexo N° 4)</a:t>
              </a:r>
            </a:p>
          </p:txBody>
        </p:sp>
        <p:sp>
          <p:nvSpPr>
            <p:cNvPr id="17" name="TextBox 53"/>
            <p:cNvSpPr txBox="1"/>
            <p:nvPr/>
          </p:nvSpPr>
          <p:spPr>
            <a:xfrm>
              <a:off x="4185868" y="4065561"/>
              <a:ext cx="3583558" cy="82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1600" b="1" dirty="0">
                  <a:solidFill>
                    <a:schemeClr val="bg2">
                      <a:lumMod val="25000"/>
                    </a:schemeClr>
                  </a:solidFill>
                </a:rPr>
                <a:t>IE en poblado </a:t>
              </a:r>
              <a:r>
                <a:rPr lang="es-PE" sz="1600" b="1" dirty="0" smtClean="0">
                  <a:solidFill>
                    <a:schemeClr val="bg2">
                      <a:lumMod val="25000"/>
                    </a:schemeClr>
                  </a:solidFill>
                </a:rPr>
                <a:t>entre 501 y 2000 hab. es </a:t>
              </a:r>
              <a:r>
                <a:rPr lang="es-PE" sz="1600" b="1" dirty="0">
                  <a:solidFill>
                    <a:schemeClr val="bg2">
                      <a:lumMod val="25000"/>
                    </a:schemeClr>
                  </a:solidFill>
                </a:rPr>
                <a:t>urbana en </a:t>
              </a:r>
              <a:r>
                <a:rPr lang="es-PE" sz="1600" b="1" dirty="0" smtClean="0">
                  <a:solidFill>
                    <a:schemeClr val="bg2">
                      <a:lumMod val="25000"/>
                    </a:schemeClr>
                  </a:solidFill>
                </a:rPr>
                <a:t>Padrón IIEE y </a:t>
              </a:r>
              <a:r>
                <a:rPr lang="es-PE" sz="1600" b="1" dirty="0">
                  <a:solidFill>
                    <a:schemeClr val="bg2">
                      <a:lumMod val="25000"/>
                    </a:schemeClr>
                  </a:solidFill>
                </a:rPr>
                <a:t>rural en la RM  069</a:t>
              </a:r>
            </a:p>
          </p:txBody>
        </p:sp>
        <p:cxnSp>
          <p:nvCxnSpPr>
            <p:cNvPr id="18" name="Straight Arrow Connector 54"/>
            <p:cNvCxnSpPr/>
            <p:nvPr/>
          </p:nvCxnSpPr>
          <p:spPr>
            <a:xfrm>
              <a:off x="4613705" y="3487904"/>
              <a:ext cx="0" cy="196240"/>
            </a:xfrm>
            <a:prstGeom prst="straightConnector1">
              <a:avLst/>
            </a:prstGeom>
            <a:ln w="31750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56"/>
            <p:cNvSpPr txBox="1"/>
            <p:nvPr/>
          </p:nvSpPr>
          <p:spPr>
            <a:xfrm>
              <a:off x="2266253" y="3470814"/>
              <a:ext cx="1029087" cy="36730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b="1" dirty="0">
                  <a:solidFill>
                    <a:schemeClr val="bg2">
                      <a:lumMod val="25000"/>
                    </a:schemeClr>
                  </a:solidFill>
                </a:rPr>
                <a:t>Rural</a:t>
              </a:r>
              <a:endParaRPr lang="es-PE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cxnSp>
          <p:nvCxnSpPr>
            <p:cNvPr id="20" name="Conector angular 19"/>
            <p:cNvCxnSpPr/>
            <p:nvPr/>
          </p:nvCxnSpPr>
          <p:spPr>
            <a:xfrm>
              <a:off x="3019964" y="3430890"/>
              <a:ext cx="5914232" cy="2"/>
            </a:xfrm>
            <a:prstGeom prst="bentConnector3">
              <a:avLst/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39"/>
            <p:cNvSpPr/>
            <p:nvPr/>
          </p:nvSpPr>
          <p:spPr>
            <a:xfrm>
              <a:off x="6659750" y="3626664"/>
              <a:ext cx="1378781" cy="3210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2,000 hab.</a:t>
              </a:r>
            </a:p>
          </p:txBody>
        </p:sp>
        <p:sp>
          <p:nvSpPr>
            <p:cNvPr id="22" name="Rectangle 39"/>
            <p:cNvSpPr/>
            <p:nvPr/>
          </p:nvSpPr>
          <p:spPr>
            <a:xfrm>
              <a:off x="4056058" y="3608855"/>
              <a:ext cx="1060982" cy="34454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500 hab.</a:t>
              </a:r>
            </a:p>
          </p:txBody>
        </p:sp>
        <p:cxnSp>
          <p:nvCxnSpPr>
            <p:cNvPr id="23" name="Straight Arrow Connector 54"/>
            <p:cNvCxnSpPr/>
            <p:nvPr/>
          </p:nvCxnSpPr>
          <p:spPr>
            <a:xfrm>
              <a:off x="7165281" y="3467434"/>
              <a:ext cx="0" cy="196240"/>
            </a:xfrm>
            <a:prstGeom prst="straightConnector1">
              <a:avLst/>
            </a:prstGeom>
            <a:ln w="31750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angular 23"/>
            <p:cNvCxnSpPr/>
            <p:nvPr/>
          </p:nvCxnSpPr>
          <p:spPr>
            <a:xfrm rot="10800000">
              <a:off x="3019964" y="2691521"/>
              <a:ext cx="1585865" cy="685278"/>
            </a:xfrm>
            <a:prstGeom prst="bentConnector3">
              <a:avLst>
                <a:gd name="adj1" fmla="val -78"/>
              </a:avLst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35"/>
            <p:cNvSpPr txBox="1"/>
            <p:nvPr/>
          </p:nvSpPr>
          <p:spPr>
            <a:xfrm>
              <a:off x="8278590" y="4903457"/>
              <a:ext cx="951832" cy="321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Urbano</a:t>
              </a:r>
              <a:endParaRPr lang="es-PE" sz="15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cxnSp>
          <p:nvCxnSpPr>
            <p:cNvPr id="26" name="Conector recto de flecha 25"/>
            <p:cNvCxnSpPr/>
            <p:nvPr/>
          </p:nvCxnSpPr>
          <p:spPr>
            <a:xfrm>
              <a:off x="4613704" y="2695595"/>
              <a:ext cx="4272061" cy="0"/>
            </a:xfrm>
            <a:prstGeom prst="straightConnector1">
              <a:avLst/>
            </a:prstGeom>
            <a:ln w="25400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56"/>
            <p:cNvSpPr txBox="1"/>
            <p:nvPr/>
          </p:nvSpPr>
          <p:spPr>
            <a:xfrm>
              <a:off x="8639838" y="3526790"/>
              <a:ext cx="1192421" cy="3817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b="1" dirty="0" smtClean="0">
                  <a:solidFill>
                    <a:schemeClr val="bg2">
                      <a:lumMod val="25000"/>
                    </a:schemeClr>
                  </a:solidFill>
                </a:rPr>
                <a:t>Urbana</a:t>
              </a:r>
              <a:endParaRPr lang="es-PE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28" name="Flecha izquierda, derecha y arriba 27"/>
            <p:cNvSpPr/>
            <p:nvPr/>
          </p:nvSpPr>
          <p:spPr>
            <a:xfrm rot="10800000">
              <a:off x="5021527" y="3734318"/>
              <a:ext cx="1761409" cy="245829"/>
            </a:xfrm>
            <a:prstGeom prst="leftRightUpArrow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1350"/>
            </a:p>
          </p:txBody>
        </p:sp>
        <p:sp>
          <p:nvSpPr>
            <p:cNvPr id="29" name="TextBox 56"/>
            <p:cNvSpPr txBox="1"/>
            <p:nvPr/>
          </p:nvSpPr>
          <p:spPr>
            <a:xfrm>
              <a:off x="2154294" y="2822447"/>
              <a:ext cx="1085837" cy="29843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sz="1350" b="1" i="1" dirty="0" err="1" smtClean="0">
                  <a:solidFill>
                    <a:schemeClr val="bg2">
                      <a:lumMod val="25000"/>
                    </a:schemeClr>
                  </a:solidFill>
                </a:rPr>
                <a:t>Padrón</a:t>
              </a:r>
              <a:r>
                <a:rPr lang="en-US" sz="1350" b="1" i="1" dirty="0" smtClean="0">
                  <a:solidFill>
                    <a:schemeClr val="bg2">
                      <a:lumMod val="25000"/>
                    </a:schemeClr>
                  </a:solidFill>
                </a:rPr>
                <a:t> IIEE</a:t>
              </a:r>
              <a:endParaRPr lang="es-PE" sz="1350" b="1" i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30" name="TextBox 56"/>
            <p:cNvSpPr txBox="1"/>
            <p:nvPr/>
          </p:nvSpPr>
          <p:spPr>
            <a:xfrm>
              <a:off x="2134662" y="2156006"/>
              <a:ext cx="1105469" cy="38149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sz="1350" b="1" i="1" dirty="0">
                  <a:solidFill>
                    <a:schemeClr val="bg2">
                      <a:lumMod val="25000"/>
                    </a:schemeClr>
                  </a:solidFill>
                </a:rPr>
                <a:t>RM 069</a:t>
              </a:r>
              <a:endParaRPr lang="es-PE" sz="1350" b="1" i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31" name="CuadroTexto 30"/>
            <p:cNvSpPr txBox="1"/>
            <p:nvPr/>
          </p:nvSpPr>
          <p:spPr>
            <a:xfrm>
              <a:off x="9036441" y="2624463"/>
              <a:ext cx="1674038" cy="858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capital distrital, provincial o departamental</a:t>
              </a:r>
            </a:p>
          </p:txBody>
        </p:sp>
        <p:sp>
          <p:nvSpPr>
            <p:cNvPr id="32" name="CuadroTexto 31"/>
            <p:cNvSpPr txBox="1"/>
            <p:nvPr/>
          </p:nvSpPr>
          <p:spPr>
            <a:xfrm>
              <a:off x="8841662" y="2838353"/>
              <a:ext cx="325767" cy="469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+</a:t>
              </a:r>
              <a:endParaRPr lang="es-PE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3" name="TextBox 53"/>
            <p:cNvSpPr txBox="1"/>
            <p:nvPr/>
          </p:nvSpPr>
          <p:spPr>
            <a:xfrm>
              <a:off x="4312733" y="4969823"/>
              <a:ext cx="3456692" cy="82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1600" b="1" dirty="0">
                  <a:solidFill>
                    <a:schemeClr val="bg2">
                      <a:lumMod val="25000"/>
                    </a:schemeClr>
                  </a:solidFill>
                </a:rPr>
                <a:t>IE en una capital con un máximo de 2,000 </a:t>
              </a:r>
              <a:r>
                <a:rPr lang="es-PE" sz="1600" b="1" dirty="0" smtClean="0">
                  <a:solidFill>
                    <a:schemeClr val="bg2">
                      <a:lumMod val="25000"/>
                    </a:schemeClr>
                  </a:solidFill>
                </a:rPr>
                <a:t>hab., </a:t>
              </a:r>
              <a:r>
                <a:rPr lang="es-PE" sz="1600" b="1" dirty="0">
                  <a:solidFill>
                    <a:schemeClr val="bg2">
                      <a:lumMod val="25000"/>
                    </a:schemeClr>
                  </a:solidFill>
                </a:rPr>
                <a:t>es urbana en ESCALE y rural en la RM 069</a:t>
              </a:r>
            </a:p>
          </p:txBody>
        </p:sp>
        <p:grpSp>
          <p:nvGrpSpPr>
            <p:cNvPr id="34" name="Grupo 33"/>
            <p:cNvGrpSpPr/>
            <p:nvPr/>
          </p:nvGrpSpPr>
          <p:grpSpPr>
            <a:xfrm>
              <a:off x="4625493" y="2738123"/>
              <a:ext cx="2535520" cy="638678"/>
              <a:chOff x="7314601" y="4300909"/>
              <a:chExt cx="2535520" cy="638678"/>
            </a:xfrm>
          </p:grpSpPr>
          <p:sp>
            <p:nvSpPr>
              <p:cNvPr id="50" name="Rectángulo 49"/>
              <p:cNvSpPr/>
              <p:nvPr/>
            </p:nvSpPr>
            <p:spPr>
              <a:xfrm>
                <a:off x="7314601" y="4300909"/>
                <a:ext cx="2535520" cy="611186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 sz="1350"/>
              </a:p>
            </p:txBody>
          </p:sp>
          <p:cxnSp>
            <p:nvCxnSpPr>
              <p:cNvPr id="51" name="Conector recto 50"/>
              <p:cNvCxnSpPr/>
              <p:nvPr/>
            </p:nvCxnSpPr>
            <p:spPr>
              <a:xfrm flipV="1">
                <a:off x="7314601" y="4300909"/>
                <a:ext cx="342821" cy="611186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ector recto 51"/>
              <p:cNvCxnSpPr/>
              <p:nvPr/>
            </p:nvCxnSpPr>
            <p:spPr>
              <a:xfrm flipV="1">
                <a:off x="7634738" y="4328401"/>
                <a:ext cx="342821" cy="611186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ector recto 52"/>
              <p:cNvCxnSpPr/>
              <p:nvPr/>
            </p:nvCxnSpPr>
            <p:spPr>
              <a:xfrm flipV="1">
                <a:off x="7982248" y="4307782"/>
                <a:ext cx="342821" cy="611186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ector recto 53"/>
              <p:cNvCxnSpPr/>
              <p:nvPr/>
            </p:nvCxnSpPr>
            <p:spPr>
              <a:xfrm flipV="1">
                <a:off x="8305034" y="4314655"/>
                <a:ext cx="342821" cy="611186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ector recto 54"/>
              <p:cNvCxnSpPr/>
              <p:nvPr/>
            </p:nvCxnSpPr>
            <p:spPr>
              <a:xfrm flipV="1">
                <a:off x="8655266" y="4300909"/>
                <a:ext cx="342821" cy="611186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ector recto 55"/>
              <p:cNvCxnSpPr/>
              <p:nvPr/>
            </p:nvCxnSpPr>
            <p:spPr>
              <a:xfrm flipV="1">
                <a:off x="8970641" y="4314655"/>
                <a:ext cx="342821" cy="611186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ector recto 56"/>
              <p:cNvCxnSpPr/>
              <p:nvPr/>
            </p:nvCxnSpPr>
            <p:spPr>
              <a:xfrm flipV="1">
                <a:off x="9314915" y="4307782"/>
                <a:ext cx="342821" cy="611186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Conector recto 57"/>
              <p:cNvCxnSpPr/>
              <p:nvPr/>
            </p:nvCxnSpPr>
            <p:spPr>
              <a:xfrm flipV="1">
                <a:off x="9628837" y="4500194"/>
                <a:ext cx="221284" cy="425648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Rectángulo 34"/>
            <p:cNvSpPr/>
            <p:nvPr/>
          </p:nvSpPr>
          <p:spPr>
            <a:xfrm>
              <a:off x="9129439" y="4954061"/>
              <a:ext cx="700442" cy="261609"/>
            </a:xfrm>
            <a:prstGeom prst="rect">
              <a:avLst/>
            </a:prstGeom>
            <a:solidFill>
              <a:srgbClr val="FF8B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1350"/>
            </a:p>
          </p:txBody>
        </p:sp>
        <p:sp>
          <p:nvSpPr>
            <p:cNvPr id="36" name="Rectángulo 35"/>
            <p:cNvSpPr/>
            <p:nvPr/>
          </p:nvSpPr>
          <p:spPr>
            <a:xfrm>
              <a:off x="9135056" y="4604537"/>
              <a:ext cx="700442" cy="261609"/>
            </a:xfrm>
            <a:prstGeom prst="rect">
              <a:avLst/>
            </a:prstGeom>
            <a:solidFill>
              <a:srgbClr val="CAE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1350"/>
            </a:p>
          </p:txBody>
        </p:sp>
        <p:grpSp>
          <p:nvGrpSpPr>
            <p:cNvPr id="37" name="Grupo 36"/>
            <p:cNvGrpSpPr/>
            <p:nvPr/>
          </p:nvGrpSpPr>
          <p:grpSpPr>
            <a:xfrm>
              <a:off x="4660889" y="2005346"/>
              <a:ext cx="2535520" cy="638678"/>
              <a:chOff x="7314601" y="4300909"/>
              <a:chExt cx="2535520" cy="638678"/>
            </a:xfrm>
          </p:grpSpPr>
          <p:sp>
            <p:nvSpPr>
              <p:cNvPr id="41" name="Rectángulo 40"/>
              <p:cNvSpPr/>
              <p:nvPr/>
            </p:nvSpPr>
            <p:spPr>
              <a:xfrm>
                <a:off x="7314601" y="4300909"/>
                <a:ext cx="2535520" cy="611186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 sz="1350"/>
              </a:p>
            </p:txBody>
          </p:sp>
          <p:cxnSp>
            <p:nvCxnSpPr>
              <p:cNvPr id="42" name="Conector recto 41"/>
              <p:cNvCxnSpPr/>
              <p:nvPr/>
            </p:nvCxnSpPr>
            <p:spPr>
              <a:xfrm flipV="1">
                <a:off x="7314601" y="4300909"/>
                <a:ext cx="342821" cy="611186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ector recto 42"/>
              <p:cNvCxnSpPr/>
              <p:nvPr/>
            </p:nvCxnSpPr>
            <p:spPr>
              <a:xfrm flipV="1">
                <a:off x="7634738" y="4328401"/>
                <a:ext cx="342821" cy="611186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ector recto 43"/>
              <p:cNvCxnSpPr/>
              <p:nvPr/>
            </p:nvCxnSpPr>
            <p:spPr>
              <a:xfrm flipV="1">
                <a:off x="7982248" y="4307782"/>
                <a:ext cx="342821" cy="611186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ector recto 44"/>
              <p:cNvCxnSpPr/>
              <p:nvPr/>
            </p:nvCxnSpPr>
            <p:spPr>
              <a:xfrm flipV="1">
                <a:off x="8305034" y="4314655"/>
                <a:ext cx="342821" cy="611186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ector recto 45"/>
              <p:cNvCxnSpPr/>
              <p:nvPr/>
            </p:nvCxnSpPr>
            <p:spPr>
              <a:xfrm flipV="1">
                <a:off x="8655266" y="4300909"/>
                <a:ext cx="342821" cy="611186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ector recto 46"/>
              <p:cNvCxnSpPr/>
              <p:nvPr/>
            </p:nvCxnSpPr>
            <p:spPr>
              <a:xfrm flipV="1">
                <a:off x="8970641" y="4314655"/>
                <a:ext cx="342821" cy="611186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ector recto 47"/>
              <p:cNvCxnSpPr/>
              <p:nvPr/>
            </p:nvCxnSpPr>
            <p:spPr>
              <a:xfrm flipV="1">
                <a:off x="9314915" y="4307782"/>
                <a:ext cx="342821" cy="611186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ector recto 48"/>
              <p:cNvCxnSpPr/>
              <p:nvPr/>
            </p:nvCxnSpPr>
            <p:spPr>
              <a:xfrm flipV="1">
                <a:off x="9628837" y="4500194"/>
                <a:ext cx="221284" cy="425648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Rectángulo 37"/>
            <p:cNvSpPr/>
            <p:nvPr/>
          </p:nvSpPr>
          <p:spPr>
            <a:xfrm>
              <a:off x="7177196" y="2045444"/>
              <a:ext cx="1632571" cy="611186"/>
            </a:xfrm>
            <a:prstGeom prst="rect">
              <a:avLst/>
            </a:prstGeom>
            <a:solidFill>
              <a:srgbClr val="FF8B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1350"/>
            </a:p>
          </p:txBody>
        </p:sp>
        <p:cxnSp>
          <p:nvCxnSpPr>
            <p:cNvPr id="39" name="Conector angular 38"/>
            <p:cNvCxnSpPr/>
            <p:nvPr/>
          </p:nvCxnSpPr>
          <p:spPr>
            <a:xfrm flipV="1">
              <a:off x="7157983" y="2019323"/>
              <a:ext cx="1746717" cy="625367"/>
            </a:xfrm>
            <a:prstGeom prst="bentConnector3">
              <a:avLst>
                <a:gd name="adj1" fmla="val -945"/>
              </a:avLst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angular 39"/>
            <p:cNvCxnSpPr/>
            <p:nvPr/>
          </p:nvCxnSpPr>
          <p:spPr>
            <a:xfrm rot="10800000">
              <a:off x="3048513" y="2017215"/>
              <a:ext cx="4146263" cy="632584"/>
            </a:xfrm>
            <a:prstGeom prst="bentConnector3">
              <a:avLst>
                <a:gd name="adj1" fmla="val 1252"/>
              </a:avLst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itle 1"/>
          <p:cNvSpPr>
            <a:spLocks noGrp="1"/>
          </p:cNvSpPr>
          <p:nvPr>
            <p:ph type="title"/>
          </p:nvPr>
        </p:nvSpPr>
        <p:spPr>
          <a:xfrm>
            <a:off x="758542" y="432561"/>
            <a:ext cx="10698953" cy="170241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PE" sz="28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Diferencias entre </a:t>
            </a:r>
            <a:r>
              <a:rPr lang="es-PE" sz="28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la clasificación rural/urbano censal (Padrón IIEE) y la utilizada para las asignaciones temporales (RM 069)</a:t>
            </a:r>
            <a:endParaRPr lang="es-PE" sz="2800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0" name="Imagen 5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022" y="5869837"/>
            <a:ext cx="1730095" cy="60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39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70" y="-229660"/>
            <a:ext cx="1674286" cy="138939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251" y="191684"/>
            <a:ext cx="1932023" cy="789902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1947467" y="1159738"/>
            <a:ext cx="78911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dirty="0" smtClean="0">
                <a:solidFill>
                  <a:srgbClr val="BD0512"/>
                </a:solidFill>
              </a:rPr>
              <a:t>MAGNITUDES 2016</a:t>
            </a:r>
            <a:endParaRPr lang="es-PE" sz="6000" dirty="0">
              <a:solidFill>
                <a:srgbClr val="BD0512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408" y="2627870"/>
            <a:ext cx="3611259" cy="274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8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70" y="-229660"/>
            <a:ext cx="1674286" cy="138939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251" y="191684"/>
            <a:ext cx="1932023" cy="789902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163702" y="808982"/>
            <a:ext cx="7891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bg2">
                    <a:lumMod val="50000"/>
                  </a:schemeClr>
                </a:solidFill>
              </a:rPr>
              <a:t>MAGNITUDES 2016</a:t>
            </a:r>
            <a:endParaRPr lang="es-PE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885070" y="3413134"/>
            <a:ext cx="2067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/>
              <a:t>TOTALES</a:t>
            </a:r>
            <a:endParaRPr lang="es-PE" sz="36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1519913" y="1872274"/>
            <a:ext cx="2067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/>
              <a:t>8’668,610</a:t>
            </a:r>
            <a:endParaRPr lang="es-PE" sz="3600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1519913" y="5581544"/>
            <a:ext cx="2067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/>
              <a:t>111,281</a:t>
            </a:r>
            <a:endParaRPr lang="es-PE" sz="3600" b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8165682" y="1872274"/>
            <a:ext cx="2067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/>
              <a:t>548,621</a:t>
            </a:r>
            <a:endParaRPr lang="es-PE" sz="3600" b="1" dirty="0"/>
          </a:p>
        </p:txBody>
      </p:sp>
      <p:sp>
        <p:nvSpPr>
          <p:cNvPr id="15" name="CuadroTexto 14"/>
          <p:cNvSpPr txBox="1"/>
          <p:nvPr/>
        </p:nvSpPr>
        <p:spPr>
          <a:xfrm>
            <a:off x="8320248" y="5581544"/>
            <a:ext cx="2067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/>
              <a:t>68,961</a:t>
            </a:r>
            <a:endParaRPr lang="es-PE" sz="36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07" y="744435"/>
            <a:ext cx="9512827" cy="516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4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70" y="-229660"/>
            <a:ext cx="1674286" cy="138939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251" y="191684"/>
            <a:ext cx="1932023" cy="78990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894" y="1573427"/>
            <a:ext cx="1895863" cy="144162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230" y="1411351"/>
            <a:ext cx="3881054" cy="398175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227805" y="2284202"/>
            <a:ext cx="4061254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 smtClean="0">
                <a:solidFill>
                  <a:srgbClr val="78C4AA"/>
                </a:solidFill>
              </a:rPr>
              <a:t>MATRÍCULA</a:t>
            </a:r>
            <a:endParaRPr lang="es-PE" sz="5400" b="1" dirty="0">
              <a:solidFill>
                <a:srgbClr val="78C4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37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70" y="-229660"/>
            <a:ext cx="1674286" cy="138939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251" y="191684"/>
            <a:ext cx="1932023" cy="789902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171940" y="636518"/>
            <a:ext cx="7891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bg2">
                    <a:lumMod val="50000"/>
                  </a:schemeClr>
                </a:solidFill>
              </a:rPr>
              <a:t>MATRÍCULA TOTALES 2016</a:t>
            </a:r>
            <a:endParaRPr lang="es-PE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09" y="1159738"/>
            <a:ext cx="2485521" cy="255001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834088" y="1128973"/>
            <a:ext cx="2067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/>
              <a:t>8’668,610</a:t>
            </a:r>
            <a:endParaRPr lang="es-PE" sz="2800" b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457673" y="1588350"/>
            <a:ext cx="2067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TOTAL</a:t>
            </a:r>
            <a:endParaRPr lang="es-PE" sz="2000" b="1" dirty="0"/>
          </a:p>
        </p:txBody>
      </p:sp>
      <p:sp>
        <p:nvSpPr>
          <p:cNvPr id="17" name="CuadroTexto 16"/>
          <p:cNvSpPr txBox="1"/>
          <p:nvPr/>
        </p:nvSpPr>
        <p:spPr>
          <a:xfrm>
            <a:off x="4542629" y="2429883"/>
            <a:ext cx="2067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/>
              <a:t>7’729,936</a:t>
            </a:r>
            <a:endParaRPr lang="es-PE" sz="2800" b="1" dirty="0"/>
          </a:p>
        </p:txBody>
      </p:sp>
      <p:sp>
        <p:nvSpPr>
          <p:cNvPr id="18" name="CuadroTexto 17"/>
          <p:cNvSpPr txBox="1"/>
          <p:nvPr/>
        </p:nvSpPr>
        <p:spPr>
          <a:xfrm>
            <a:off x="5959428" y="2569897"/>
            <a:ext cx="2067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/>
              <a:t>1,685,111</a:t>
            </a:r>
            <a:endParaRPr lang="es-PE" sz="1600" b="1" dirty="0"/>
          </a:p>
        </p:txBody>
      </p:sp>
      <p:sp>
        <p:nvSpPr>
          <p:cNvPr id="19" name="CuadroTexto 18"/>
          <p:cNvSpPr txBox="1"/>
          <p:nvPr/>
        </p:nvSpPr>
        <p:spPr>
          <a:xfrm>
            <a:off x="6951352" y="2569897"/>
            <a:ext cx="2067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/>
              <a:t>3’528,763</a:t>
            </a:r>
            <a:endParaRPr lang="es-PE" sz="1600" b="1" dirty="0"/>
          </a:p>
        </p:txBody>
      </p:sp>
      <p:sp>
        <p:nvSpPr>
          <p:cNvPr id="20" name="CuadroTexto 19"/>
          <p:cNvSpPr txBox="1"/>
          <p:nvPr/>
        </p:nvSpPr>
        <p:spPr>
          <a:xfrm>
            <a:off x="8055958" y="2569897"/>
            <a:ext cx="2067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/>
              <a:t>2’516,062</a:t>
            </a:r>
            <a:endParaRPr lang="es-PE" sz="1600" b="1" dirty="0"/>
          </a:p>
        </p:txBody>
      </p:sp>
      <p:cxnSp>
        <p:nvCxnSpPr>
          <p:cNvPr id="22" name="Conector recto 21"/>
          <p:cNvCxnSpPr/>
          <p:nvPr/>
        </p:nvCxnSpPr>
        <p:spPr>
          <a:xfrm>
            <a:off x="7483429" y="2520871"/>
            <a:ext cx="0" cy="4366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/>
          <p:cNvCxnSpPr/>
          <p:nvPr/>
        </p:nvCxnSpPr>
        <p:spPr>
          <a:xfrm>
            <a:off x="8533751" y="2516497"/>
            <a:ext cx="0" cy="4366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agen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322" y="3377430"/>
            <a:ext cx="1694691" cy="408433"/>
          </a:xfrm>
          <a:prstGeom prst="rect">
            <a:avLst/>
          </a:prstGeom>
        </p:spPr>
      </p:pic>
      <p:sp>
        <p:nvSpPr>
          <p:cNvPr id="26" name="CuadroTexto 25"/>
          <p:cNvSpPr txBox="1"/>
          <p:nvPr/>
        </p:nvSpPr>
        <p:spPr>
          <a:xfrm>
            <a:off x="4542629" y="3835322"/>
            <a:ext cx="2067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/>
              <a:t>226,541</a:t>
            </a:r>
            <a:endParaRPr lang="es-PE" sz="2800" b="1" dirty="0"/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103" y="3377429"/>
            <a:ext cx="1694691" cy="408433"/>
          </a:xfrm>
          <a:prstGeom prst="rect">
            <a:avLst/>
          </a:prstGeom>
        </p:spPr>
      </p:pic>
      <p:sp>
        <p:nvSpPr>
          <p:cNvPr id="28" name="CuadroTexto 27"/>
          <p:cNvSpPr txBox="1"/>
          <p:nvPr/>
        </p:nvSpPr>
        <p:spPr>
          <a:xfrm>
            <a:off x="6502461" y="3835322"/>
            <a:ext cx="2067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/>
              <a:t>19,569</a:t>
            </a:r>
            <a:endParaRPr lang="es-PE" sz="2800" b="1" dirty="0"/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014" y="3377428"/>
            <a:ext cx="1694691" cy="408433"/>
          </a:xfrm>
          <a:prstGeom prst="rect">
            <a:avLst/>
          </a:prstGeom>
        </p:spPr>
      </p:pic>
      <p:sp>
        <p:nvSpPr>
          <p:cNvPr id="30" name="CuadroTexto 29"/>
          <p:cNvSpPr txBox="1"/>
          <p:nvPr/>
        </p:nvSpPr>
        <p:spPr>
          <a:xfrm>
            <a:off x="8603079" y="3835322"/>
            <a:ext cx="2067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/>
              <a:t>248,466</a:t>
            </a:r>
            <a:endParaRPr lang="es-PE" sz="2800" b="1" dirty="0"/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322" y="1581335"/>
            <a:ext cx="4709170" cy="813818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205" y="4528488"/>
            <a:ext cx="4962154" cy="777242"/>
          </a:xfrm>
          <a:prstGeom prst="rect">
            <a:avLst/>
          </a:prstGeom>
        </p:spPr>
      </p:pic>
      <p:sp>
        <p:nvSpPr>
          <p:cNvPr id="33" name="CuadroTexto 32"/>
          <p:cNvSpPr txBox="1"/>
          <p:nvPr/>
        </p:nvSpPr>
        <p:spPr>
          <a:xfrm>
            <a:off x="4600834" y="5402268"/>
            <a:ext cx="2067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/>
              <a:t>444,098</a:t>
            </a:r>
            <a:endParaRPr lang="es-PE" sz="2800" b="1" dirty="0"/>
          </a:p>
        </p:txBody>
      </p:sp>
      <p:sp>
        <p:nvSpPr>
          <p:cNvPr id="34" name="CuadroTexto 33"/>
          <p:cNvSpPr txBox="1"/>
          <p:nvPr/>
        </p:nvSpPr>
        <p:spPr>
          <a:xfrm>
            <a:off x="6141026" y="5494601"/>
            <a:ext cx="2067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/>
              <a:t>29,793</a:t>
            </a:r>
            <a:endParaRPr lang="es-PE" sz="1600" b="1" dirty="0"/>
          </a:p>
        </p:txBody>
      </p:sp>
      <p:sp>
        <p:nvSpPr>
          <p:cNvPr id="35" name="CuadroTexto 34"/>
          <p:cNvSpPr txBox="1"/>
          <p:nvPr/>
        </p:nvSpPr>
        <p:spPr>
          <a:xfrm>
            <a:off x="7319294" y="5494601"/>
            <a:ext cx="2067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/>
              <a:t>408,319</a:t>
            </a:r>
            <a:endParaRPr lang="es-PE" sz="1600" b="1" dirty="0"/>
          </a:p>
        </p:txBody>
      </p:sp>
      <p:sp>
        <p:nvSpPr>
          <p:cNvPr id="36" name="CuadroTexto 35"/>
          <p:cNvSpPr txBox="1"/>
          <p:nvPr/>
        </p:nvSpPr>
        <p:spPr>
          <a:xfrm>
            <a:off x="8328413" y="5498965"/>
            <a:ext cx="2067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/>
              <a:t>5,986</a:t>
            </a:r>
            <a:endParaRPr lang="es-PE" sz="1600" b="1" dirty="0"/>
          </a:p>
        </p:txBody>
      </p:sp>
      <p:cxnSp>
        <p:nvCxnSpPr>
          <p:cNvPr id="38" name="Conector recto 37"/>
          <p:cNvCxnSpPr/>
          <p:nvPr/>
        </p:nvCxnSpPr>
        <p:spPr>
          <a:xfrm>
            <a:off x="7775873" y="5449949"/>
            <a:ext cx="0" cy="4366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/>
          <p:cNvCxnSpPr/>
          <p:nvPr/>
        </p:nvCxnSpPr>
        <p:spPr>
          <a:xfrm>
            <a:off x="8867385" y="5445575"/>
            <a:ext cx="0" cy="4366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Imagen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844" y="4306489"/>
            <a:ext cx="1863734" cy="141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0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70" y="-229660"/>
            <a:ext cx="1674286" cy="138939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251" y="191684"/>
            <a:ext cx="1932023" cy="789902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171940" y="636518"/>
            <a:ext cx="7891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bg2">
                    <a:lumMod val="50000"/>
                  </a:schemeClr>
                </a:solidFill>
              </a:rPr>
              <a:t>MATRÍCULA SEGÚN GESTIÓN 2016</a:t>
            </a:r>
            <a:endParaRPr lang="es-PE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09" y="1159738"/>
            <a:ext cx="2485521" cy="2550010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247575" y="1454776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TOTAL PÚBLICA</a:t>
            </a:r>
            <a:endParaRPr lang="es-PE" b="1" dirty="0"/>
          </a:p>
        </p:txBody>
      </p:sp>
      <p:pic>
        <p:nvPicPr>
          <p:cNvPr id="40" name="Imagen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844" y="4306489"/>
            <a:ext cx="1863734" cy="1417190"/>
          </a:xfrm>
          <a:prstGeom prst="rect">
            <a:avLst/>
          </a:prstGeom>
        </p:spPr>
      </p:pic>
      <p:sp>
        <p:nvSpPr>
          <p:cNvPr id="37" name="CuadroTexto 36"/>
          <p:cNvSpPr txBox="1"/>
          <p:nvPr/>
        </p:nvSpPr>
        <p:spPr>
          <a:xfrm>
            <a:off x="440" y="1139868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6’187,211</a:t>
            </a:r>
            <a:endParaRPr lang="es-PE" b="1" dirty="0"/>
          </a:p>
        </p:txBody>
      </p:sp>
      <p:sp>
        <p:nvSpPr>
          <p:cNvPr id="41" name="CuadroTexto 40"/>
          <p:cNvSpPr txBox="1"/>
          <p:nvPr/>
        </p:nvSpPr>
        <p:spPr>
          <a:xfrm>
            <a:off x="247575" y="2176687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TOTAL PRIVADA</a:t>
            </a:r>
            <a:endParaRPr lang="es-PE" b="1" dirty="0"/>
          </a:p>
        </p:txBody>
      </p:sp>
      <p:sp>
        <p:nvSpPr>
          <p:cNvPr id="42" name="CuadroTexto 41"/>
          <p:cNvSpPr txBox="1"/>
          <p:nvPr/>
        </p:nvSpPr>
        <p:spPr>
          <a:xfrm>
            <a:off x="440" y="1861779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2’481,399</a:t>
            </a:r>
            <a:endParaRPr lang="es-PE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595" y="1861779"/>
            <a:ext cx="1427828" cy="486213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474" y="1189761"/>
            <a:ext cx="1131937" cy="55666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074" y="1189761"/>
            <a:ext cx="1107735" cy="556660"/>
          </a:xfrm>
          <a:prstGeom prst="rect">
            <a:avLst/>
          </a:prstGeom>
        </p:spPr>
      </p:pic>
      <p:sp>
        <p:nvSpPr>
          <p:cNvPr id="43" name="CuadroTexto 42"/>
          <p:cNvSpPr txBox="1"/>
          <p:nvPr/>
        </p:nvSpPr>
        <p:spPr>
          <a:xfrm>
            <a:off x="6694584" y="1819416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5’746,098</a:t>
            </a:r>
            <a:endParaRPr lang="es-PE" b="1" dirty="0"/>
          </a:p>
        </p:txBody>
      </p:sp>
      <p:sp>
        <p:nvSpPr>
          <p:cNvPr id="45" name="CuadroTexto 44"/>
          <p:cNvSpPr txBox="1"/>
          <p:nvPr/>
        </p:nvSpPr>
        <p:spPr>
          <a:xfrm>
            <a:off x="6694584" y="2231111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1’207,263</a:t>
            </a:r>
            <a:endParaRPr lang="es-PE" b="1" dirty="0"/>
          </a:p>
        </p:txBody>
      </p:sp>
      <p:sp>
        <p:nvSpPr>
          <p:cNvPr id="47" name="CuadroTexto 46"/>
          <p:cNvSpPr txBox="1"/>
          <p:nvPr/>
        </p:nvSpPr>
        <p:spPr>
          <a:xfrm>
            <a:off x="6694584" y="2642806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2’641,812</a:t>
            </a:r>
            <a:endParaRPr lang="es-PE" b="1" dirty="0"/>
          </a:p>
        </p:txBody>
      </p:sp>
      <p:sp>
        <p:nvSpPr>
          <p:cNvPr id="48" name="CuadroTexto 47"/>
          <p:cNvSpPr txBox="1"/>
          <p:nvPr/>
        </p:nvSpPr>
        <p:spPr>
          <a:xfrm>
            <a:off x="6694584" y="3054501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1’897,023</a:t>
            </a:r>
            <a:endParaRPr lang="es-PE" b="1" dirty="0"/>
          </a:p>
        </p:txBody>
      </p:sp>
      <p:sp>
        <p:nvSpPr>
          <p:cNvPr id="49" name="CuadroTexto 48"/>
          <p:cNvSpPr txBox="1"/>
          <p:nvPr/>
        </p:nvSpPr>
        <p:spPr>
          <a:xfrm>
            <a:off x="6694584" y="3537006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145,251</a:t>
            </a:r>
            <a:endParaRPr lang="es-PE" b="1" dirty="0"/>
          </a:p>
        </p:txBody>
      </p:sp>
      <p:sp>
        <p:nvSpPr>
          <p:cNvPr id="50" name="CuadroTexto 49"/>
          <p:cNvSpPr txBox="1"/>
          <p:nvPr/>
        </p:nvSpPr>
        <p:spPr>
          <a:xfrm>
            <a:off x="6694584" y="4105223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16,815</a:t>
            </a:r>
            <a:endParaRPr lang="es-PE" b="1" dirty="0"/>
          </a:p>
        </p:txBody>
      </p:sp>
      <p:sp>
        <p:nvSpPr>
          <p:cNvPr id="51" name="CuadroTexto 50"/>
          <p:cNvSpPr txBox="1"/>
          <p:nvPr/>
        </p:nvSpPr>
        <p:spPr>
          <a:xfrm>
            <a:off x="6694584" y="4656964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136,167</a:t>
            </a:r>
            <a:endParaRPr lang="es-PE" b="1" dirty="0"/>
          </a:p>
        </p:txBody>
      </p:sp>
      <p:sp>
        <p:nvSpPr>
          <p:cNvPr id="52" name="CuadroTexto 51"/>
          <p:cNvSpPr txBox="1"/>
          <p:nvPr/>
        </p:nvSpPr>
        <p:spPr>
          <a:xfrm>
            <a:off x="6694584" y="5200467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142,880</a:t>
            </a:r>
            <a:endParaRPr lang="es-PE" b="1" dirty="0"/>
          </a:p>
        </p:txBody>
      </p:sp>
      <p:sp>
        <p:nvSpPr>
          <p:cNvPr id="53" name="CuadroTexto 52"/>
          <p:cNvSpPr txBox="1"/>
          <p:nvPr/>
        </p:nvSpPr>
        <p:spPr>
          <a:xfrm>
            <a:off x="6694584" y="5614383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20,000</a:t>
            </a:r>
            <a:endParaRPr lang="es-PE" b="1" dirty="0"/>
          </a:p>
        </p:txBody>
      </p:sp>
      <p:sp>
        <p:nvSpPr>
          <p:cNvPr id="54" name="CuadroTexto 53"/>
          <p:cNvSpPr txBox="1"/>
          <p:nvPr/>
        </p:nvSpPr>
        <p:spPr>
          <a:xfrm>
            <a:off x="6694584" y="6026078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117,259</a:t>
            </a:r>
            <a:endParaRPr lang="es-PE" b="1" dirty="0"/>
          </a:p>
        </p:txBody>
      </p:sp>
      <p:sp>
        <p:nvSpPr>
          <p:cNvPr id="55" name="CuadroTexto 54"/>
          <p:cNvSpPr txBox="1"/>
          <p:nvPr/>
        </p:nvSpPr>
        <p:spPr>
          <a:xfrm>
            <a:off x="6694584" y="6437773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5,621</a:t>
            </a:r>
            <a:endParaRPr lang="es-PE" b="1" dirty="0"/>
          </a:p>
        </p:txBody>
      </p:sp>
      <p:sp>
        <p:nvSpPr>
          <p:cNvPr id="56" name="CuadroTexto 55"/>
          <p:cNvSpPr txBox="1"/>
          <p:nvPr/>
        </p:nvSpPr>
        <p:spPr>
          <a:xfrm>
            <a:off x="8863785" y="1819416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/>
              <a:t>1’983,838</a:t>
            </a:r>
            <a:endParaRPr lang="es-PE" b="1" dirty="0"/>
          </a:p>
        </p:txBody>
      </p:sp>
      <p:sp>
        <p:nvSpPr>
          <p:cNvPr id="57" name="CuadroTexto 56"/>
          <p:cNvSpPr txBox="1"/>
          <p:nvPr/>
        </p:nvSpPr>
        <p:spPr>
          <a:xfrm>
            <a:off x="8863785" y="2231111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477,848</a:t>
            </a:r>
            <a:endParaRPr lang="es-PE" b="1" dirty="0"/>
          </a:p>
        </p:txBody>
      </p:sp>
      <p:sp>
        <p:nvSpPr>
          <p:cNvPr id="58" name="CuadroTexto 57"/>
          <p:cNvSpPr txBox="1"/>
          <p:nvPr/>
        </p:nvSpPr>
        <p:spPr>
          <a:xfrm>
            <a:off x="8863785" y="2642806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886,951</a:t>
            </a:r>
            <a:endParaRPr lang="es-PE" b="1" dirty="0"/>
          </a:p>
        </p:txBody>
      </p:sp>
      <p:sp>
        <p:nvSpPr>
          <p:cNvPr id="59" name="CuadroTexto 58"/>
          <p:cNvSpPr txBox="1"/>
          <p:nvPr/>
        </p:nvSpPr>
        <p:spPr>
          <a:xfrm>
            <a:off x="8863785" y="3054501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619,039</a:t>
            </a:r>
            <a:endParaRPr lang="es-PE" b="1" dirty="0"/>
          </a:p>
        </p:txBody>
      </p:sp>
      <p:sp>
        <p:nvSpPr>
          <p:cNvPr id="60" name="CuadroTexto 59"/>
          <p:cNvSpPr txBox="1"/>
          <p:nvPr/>
        </p:nvSpPr>
        <p:spPr>
          <a:xfrm>
            <a:off x="8863785" y="3537006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81,290</a:t>
            </a:r>
            <a:endParaRPr lang="es-PE" b="1" dirty="0"/>
          </a:p>
        </p:txBody>
      </p:sp>
      <p:sp>
        <p:nvSpPr>
          <p:cNvPr id="61" name="CuadroTexto 60"/>
          <p:cNvSpPr txBox="1"/>
          <p:nvPr/>
        </p:nvSpPr>
        <p:spPr>
          <a:xfrm>
            <a:off x="8863785" y="4105223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2,754</a:t>
            </a:r>
            <a:endParaRPr lang="es-PE" b="1" dirty="0"/>
          </a:p>
        </p:txBody>
      </p:sp>
      <p:sp>
        <p:nvSpPr>
          <p:cNvPr id="62" name="CuadroTexto 61"/>
          <p:cNvSpPr txBox="1"/>
          <p:nvPr/>
        </p:nvSpPr>
        <p:spPr>
          <a:xfrm>
            <a:off x="8863785" y="4656964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112,299</a:t>
            </a:r>
            <a:endParaRPr lang="es-PE" b="1" dirty="0"/>
          </a:p>
        </p:txBody>
      </p:sp>
      <p:sp>
        <p:nvSpPr>
          <p:cNvPr id="63" name="CuadroTexto 62"/>
          <p:cNvSpPr txBox="1"/>
          <p:nvPr/>
        </p:nvSpPr>
        <p:spPr>
          <a:xfrm>
            <a:off x="8863785" y="5200467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301,218</a:t>
            </a:r>
            <a:endParaRPr lang="es-PE" b="1" dirty="0"/>
          </a:p>
        </p:txBody>
      </p:sp>
      <p:sp>
        <p:nvSpPr>
          <p:cNvPr id="64" name="CuadroTexto 63"/>
          <p:cNvSpPr txBox="1"/>
          <p:nvPr/>
        </p:nvSpPr>
        <p:spPr>
          <a:xfrm>
            <a:off x="8863785" y="5614383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9,793</a:t>
            </a:r>
            <a:endParaRPr lang="es-PE" b="1" dirty="0"/>
          </a:p>
        </p:txBody>
      </p:sp>
      <p:sp>
        <p:nvSpPr>
          <p:cNvPr id="65" name="CuadroTexto 64"/>
          <p:cNvSpPr txBox="1"/>
          <p:nvPr/>
        </p:nvSpPr>
        <p:spPr>
          <a:xfrm>
            <a:off x="8863785" y="6026078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291,060</a:t>
            </a:r>
            <a:endParaRPr lang="es-PE" b="1" dirty="0"/>
          </a:p>
        </p:txBody>
      </p:sp>
      <p:sp>
        <p:nvSpPr>
          <p:cNvPr id="66" name="CuadroTexto 65"/>
          <p:cNvSpPr txBox="1"/>
          <p:nvPr/>
        </p:nvSpPr>
        <p:spPr>
          <a:xfrm>
            <a:off x="8863785" y="6437773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365</a:t>
            </a:r>
            <a:endParaRPr lang="es-PE" b="1" dirty="0"/>
          </a:p>
        </p:txBody>
      </p:sp>
      <p:cxnSp>
        <p:nvCxnSpPr>
          <p:cNvPr id="8" name="Conector recto 7"/>
          <p:cNvCxnSpPr/>
          <p:nvPr/>
        </p:nvCxnSpPr>
        <p:spPr>
          <a:xfrm>
            <a:off x="8811678" y="1206237"/>
            <a:ext cx="0" cy="551767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6831423" y="1819416"/>
            <a:ext cx="389424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cto 66"/>
          <p:cNvCxnSpPr/>
          <p:nvPr/>
        </p:nvCxnSpPr>
        <p:spPr>
          <a:xfrm>
            <a:off x="6864557" y="3423833"/>
            <a:ext cx="389424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cto 67"/>
          <p:cNvCxnSpPr/>
          <p:nvPr/>
        </p:nvCxnSpPr>
        <p:spPr>
          <a:xfrm>
            <a:off x="6864557" y="4000997"/>
            <a:ext cx="389424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cto 68"/>
          <p:cNvCxnSpPr/>
          <p:nvPr/>
        </p:nvCxnSpPr>
        <p:spPr>
          <a:xfrm>
            <a:off x="6864557" y="4583211"/>
            <a:ext cx="389424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cto 69"/>
          <p:cNvCxnSpPr/>
          <p:nvPr/>
        </p:nvCxnSpPr>
        <p:spPr>
          <a:xfrm>
            <a:off x="6916664" y="5126908"/>
            <a:ext cx="389424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1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70" y="-229660"/>
            <a:ext cx="1674286" cy="138939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251" y="191684"/>
            <a:ext cx="1932023" cy="78990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947354" y="817754"/>
            <a:ext cx="975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bg2">
                    <a:lumMod val="50000"/>
                  </a:schemeClr>
                </a:solidFill>
              </a:rPr>
              <a:t>EVOLUCIÓN DE MATRÍCULA EBR TOTAL SEGÚN GESTIÓN 2016</a:t>
            </a:r>
            <a:endParaRPr lang="es-PE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13" y="1613912"/>
            <a:ext cx="1813564" cy="91135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795" y="1896594"/>
            <a:ext cx="7744984" cy="180746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795" y="4601204"/>
            <a:ext cx="7748032" cy="1807467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201" y="4299617"/>
            <a:ext cx="1853188" cy="911354"/>
          </a:xfrm>
          <a:prstGeom prst="rect">
            <a:avLst/>
          </a:prstGeom>
        </p:spPr>
      </p:pic>
      <p:cxnSp>
        <p:nvCxnSpPr>
          <p:cNvPr id="17" name="Conector recto 16"/>
          <p:cNvCxnSpPr/>
          <p:nvPr/>
        </p:nvCxnSpPr>
        <p:spPr>
          <a:xfrm>
            <a:off x="873211" y="3860584"/>
            <a:ext cx="996105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84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70" y="-229660"/>
            <a:ext cx="1674286" cy="138939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251" y="191684"/>
            <a:ext cx="1932023" cy="78990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947354" y="817754"/>
            <a:ext cx="975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bg2">
                    <a:lumMod val="50000"/>
                  </a:schemeClr>
                </a:solidFill>
              </a:rPr>
              <a:t>EVOLUCIÓN DE MATRÍCULA EBR INICIAL SEGÚN GESTIÓN 2016</a:t>
            </a:r>
            <a:endParaRPr lang="es-PE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13" y="1613912"/>
            <a:ext cx="1813564" cy="91135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795" y="1896594"/>
            <a:ext cx="7744984" cy="180746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796" y="4728176"/>
            <a:ext cx="7748030" cy="165201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201" y="4299617"/>
            <a:ext cx="1853188" cy="911354"/>
          </a:xfrm>
          <a:prstGeom prst="rect">
            <a:avLst/>
          </a:prstGeom>
        </p:spPr>
      </p:pic>
      <p:cxnSp>
        <p:nvCxnSpPr>
          <p:cNvPr id="17" name="Conector recto 16"/>
          <p:cNvCxnSpPr/>
          <p:nvPr/>
        </p:nvCxnSpPr>
        <p:spPr>
          <a:xfrm>
            <a:off x="873211" y="3860584"/>
            <a:ext cx="996105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18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48" y="-206365"/>
            <a:ext cx="1674286" cy="138939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718" y="93383"/>
            <a:ext cx="1932023" cy="789902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1243877" y="1183033"/>
            <a:ext cx="9388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solidFill>
                  <a:srgbClr val="BD0512"/>
                </a:solidFill>
              </a:rPr>
              <a:t>IMPORTANCIA DE LOS PROCESOS CENSALES</a:t>
            </a:r>
            <a:endParaRPr lang="es-PE" sz="4000" b="1" dirty="0">
              <a:solidFill>
                <a:srgbClr val="BD0512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347" y="3575795"/>
            <a:ext cx="3059987" cy="188589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078" y="3575794"/>
            <a:ext cx="2858233" cy="1885891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318763" y="2079988"/>
            <a:ext cx="92009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 smtClean="0"/>
              <a:t>La captura de datos y consecuente producción de información se encuentra estrechamente asociada en poner a disposición de los decisores, cifras e indicadores que permitan una adecuada asignación de recursos, la priorización de acciones de atención en zonas vulnerables y al mejoramiento continuo en las variables de estudio.</a:t>
            </a:r>
          </a:p>
        </p:txBody>
      </p:sp>
    </p:spTree>
    <p:extLst>
      <p:ext uri="{BB962C8B-B14F-4D97-AF65-F5344CB8AC3E}">
        <p14:creationId xmlns:p14="http://schemas.microsoft.com/office/powerpoint/2010/main" val="60441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70" y="-229660"/>
            <a:ext cx="1674286" cy="138939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251" y="191684"/>
            <a:ext cx="1932023" cy="78990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873211" y="817754"/>
            <a:ext cx="9827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bg2">
                    <a:lumMod val="50000"/>
                  </a:schemeClr>
                </a:solidFill>
              </a:rPr>
              <a:t>EVOLUCIÓN DE MATRÍCULA EBR PRIMARIA SEGÚN GESTIÓN 2016</a:t>
            </a:r>
            <a:endParaRPr lang="es-PE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13" y="1613912"/>
            <a:ext cx="1813564" cy="91135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795" y="1944946"/>
            <a:ext cx="7744984" cy="171076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795" y="4608471"/>
            <a:ext cx="7748032" cy="179293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201" y="4299617"/>
            <a:ext cx="1853188" cy="911354"/>
          </a:xfrm>
          <a:prstGeom prst="rect">
            <a:avLst/>
          </a:prstGeom>
        </p:spPr>
      </p:pic>
      <p:cxnSp>
        <p:nvCxnSpPr>
          <p:cNvPr id="17" name="Conector recto 16"/>
          <p:cNvCxnSpPr/>
          <p:nvPr/>
        </p:nvCxnSpPr>
        <p:spPr>
          <a:xfrm>
            <a:off x="873211" y="3860584"/>
            <a:ext cx="996105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968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70" y="-229660"/>
            <a:ext cx="1674286" cy="138939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251" y="191684"/>
            <a:ext cx="1932023" cy="78990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75503" y="817754"/>
            <a:ext cx="10272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bg2">
                    <a:lumMod val="50000"/>
                  </a:schemeClr>
                </a:solidFill>
              </a:rPr>
              <a:t>EVOLUCIÓN DE MATRÍCULA EBR SECUNDARIA SEGÚN GESTIÓN 2016</a:t>
            </a:r>
            <a:endParaRPr lang="es-PE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13" y="1613912"/>
            <a:ext cx="1813564" cy="91135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795" y="1941475"/>
            <a:ext cx="7744984" cy="171770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796" y="4699603"/>
            <a:ext cx="7744983" cy="170849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201" y="4299617"/>
            <a:ext cx="1853188" cy="911354"/>
          </a:xfrm>
          <a:prstGeom prst="rect">
            <a:avLst/>
          </a:prstGeom>
        </p:spPr>
      </p:pic>
      <p:cxnSp>
        <p:nvCxnSpPr>
          <p:cNvPr id="17" name="Conector recto 16"/>
          <p:cNvCxnSpPr/>
          <p:nvPr/>
        </p:nvCxnSpPr>
        <p:spPr>
          <a:xfrm>
            <a:off x="873211" y="3860584"/>
            <a:ext cx="996105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27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70" y="-229660"/>
            <a:ext cx="1674286" cy="138939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251" y="191684"/>
            <a:ext cx="1932023" cy="789902"/>
          </a:xfrm>
          <a:prstGeom prst="rect">
            <a:avLst/>
          </a:prstGeom>
        </p:spPr>
      </p:pic>
      <p:sp>
        <p:nvSpPr>
          <p:cNvPr id="44" name="CuadroTexto 43"/>
          <p:cNvSpPr txBox="1"/>
          <p:nvPr/>
        </p:nvSpPr>
        <p:spPr>
          <a:xfrm>
            <a:off x="2171940" y="636518"/>
            <a:ext cx="7891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bg2">
                    <a:lumMod val="50000"/>
                  </a:schemeClr>
                </a:solidFill>
              </a:rPr>
              <a:t>MATRÍCULA SEGÚN ÁREA 2016</a:t>
            </a:r>
            <a:endParaRPr lang="es-PE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6" name="Imagen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09" y="1159738"/>
            <a:ext cx="2485521" cy="2550010"/>
          </a:xfrm>
          <a:prstGeom prst="rect">
            <a:avLst/>
          </a:prstGeom>
        </p:spPr>
      </p:pic>
      <p:sp>
        <p:nvSpPr>
          <p:cNvPr id="71" name="CuadroTexto 70"/>
          <p:cNvSpPr txBox="1"/>
          <p:nvPr/>
        </p:nvSpPr>
        <p:spPr>
          <a:xfrm>
            <a:off x="247575" y="1454776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TOTAL URBANA</a:t>
            </a:r>
            <a:endParaRPr lang="es-PE" b="1" dirty="0"/>
          </a:p>
        </p:txBody>
      </p:sp>
      <p:pic>
        <p:nvPicPr>
          <p:cNvPr id="72" name="Imagen 7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844" y="4306489"/>
            <a:ext cx="1863734" cy="1417190"/>
          </a:xfrm>
          <a:prstGeom prst="rect">
            <a:avLst/>
          </a:prstGeom>
        </p:spPr>
      </p:pic>
      <p:sp>
        <p:nvSpPr>
          <p:cNvPr id="73" name="CuadroTexto 72"/>
          <p:cNvSpPr txBox="1"/>
          <p:nvPr/>
        </p:nvSpPr>
        <p:spPr>
          <a:xfrm>
            <a:off x="41630" y="1139868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7’399,487</a:t>
            </a:r>
            <a:endParaRPr lang="es-PE" b="1" dirty="0"/>
          </a:p>
        </p:txBody>
      </p:sp>
      <p:sp>
        <p:nvSpPr>
          <p:cNvPr id="74" name="CuadroTexto 73"/>
          <p:cNvSpPr txBox="1"/>
          <p:nvPr/>
        </p:nvSpPr>
        <p:spPr>
          <a:xfrm>
            <a:off x="156957" y="2176687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TOTAL RURAL</a:t>
            </a:r>
            <a:endParaRPr lang="es-PE" b="1" dirty="0"/>
          </a:p>
        </p:txBody>
      </p:sp>
      <p:sp>
        <p:nvSpPr>
          <p:cNvPr id="75" name="CuadroTexto 74"/>
          <p:cNvSpPr txBox="1"/>
          <p:nvPr/>
        </p:nvSpPr>
        <p:spPr>
          <a:xfrm>
            <a:off x="440" y="1861779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1’269,123</a:t>
            </a:r>
            <a:endParaRPr lang="es-PE" b="1" dirty="0"/>
          </a:p>
        </p:txBody>
      </p:sp>
      <p:pic>
        <p:nvPicPr>
          <p:cNvPr id="76" name="Imagen 7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595" y="1861779"/>
            <a:ext cx="1427828" cy="4862131"/>
          </a:xfrm>
          <a:prstGeom prst="rect">
            <a:avLst/>
          </a:prstGeom>
        </p:spPr>
      </p:pic>
      <p:pic>
        <p:nvPicPr>
          <p:cNvPr id="77" name="Imagen 7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736" y="1189761"/>
            <a:ext cx="977412" cy="556660"/>
          </a:xfrm>
          <a:prstGeom prst="rect">
            <a:avLst/>
          </a:prstGeom>
        </p:spPr>
      </p:pic>
      <p:pic>
        <p:nvPicPr>
          <p:cNvPr id="78" name="Imagen 7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728" y="1189761"/>
            <a:ext cx="1098426" cy="556660"/>
          </a:xfrm>
          <a:prstGeom prst="rect">
            <a:avLst/>
          </a:prstGeom>
        </p:spPr>
      </p:pic>
      <p:sp>
        <p:nvSpPr>
          <p:cNvPr id="79" name="CuadroTexto 78"/>
          <p:cNvSpPr txBox="1"/>
          <p:nvPr/>
        </p:nvSpPr>
        <p:spPr>
          <a:xfrm>
            <a:off x="6694584" y="1819416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6’469,545</a:t>
            </a:r>
            <a:endParaRPr lang="es-PE" b="1" dirty="0"/>
          </a:p>
        </p:txBody>
      </p:sp>
      <p:sp>
        <p:nvSpPr>
          <p:cNvPr id="80" name="CuadroTexto 79"/>
          <p:cNvSpPr txBox="1"/>
          <p:nvPr/>
        </p:nvSpPr>
        <p:spPr>
          <a:xfrm>
            <a:off x="6694584" y="2231111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1,376,456</a:t>
            </a:r>
            <a:endParaRPr lang="es-PE" b="1" dirty="0"/>
          </a:p>
        </p:txBody>
      </p:sp>
      <p:sp>
        <p:nvSpPr>
          <p:cNvPr id="81" name="CuadroTexto 80"/>
          <p:cNvSpPr txBox="1"/>
          <p:nvPr/>
        </p:nvSpPr>
        <p:spPr>
          <a:xfrm>
            <a:off x="6694584" y="2642806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2’856,159</a:t>
            </a:r>
            <a:endParaRPr lang="es-PE" b="1" dirty="0"/>
          </a:p>
        </p:txBody>
      </p:sp>
      <p:sp>
        <p:nvSpPr>
          <p:cNvPr id="82" name="CuadroTexto 81"/>
          <p:cNvSpPr txBox="1"/>
          <p:nvPr/>
        </p:nvSpPr>
        <p:spPr>
          <a:xfrm>
            <a:off x="6694584" y="3054501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2’236,930</a:t>
            </a:r>
            <a:endParaRPr lang="es-PE" b="1" dirty="0"/>
          </a:p>
        </p:txBody>
      </p:sp>
      <p:sp>
        <p:nvSpPr>
          <p:cNvPr id="83" name="CuadroTexto 82"/>
          <p:cNvSpPr txBox="1"/>
          <p:nvPr/>
        </p:nvSpPr>
        <p:spPr>
          <a:xfrm>
            <a:off x="6694584" y="3537006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225,620</a:t>
            </a:r>
            <a:endParaRPr lang="es-PE" b="1" dirty="0"/>
          </a:p>
        </p:txBody>
      </p:sp>
      <p:sp>
        <p:nvSpPr>
          <p:cNvPr id="84" name="CuadroTexto 83"/>
          <p:cNvSpPr txBox="1"/>
          <p:nvPr/>
        </p:nvSpPr>
        <p:spPr>
          <a:xfrm>
            <a:off x="6694584" y="4105223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19,504</a:t>
            </a:r>
            <a:endParaRPr lang="es-PE" b="1" dirty="0"/>
          </a:p>
        </p:txBody>
      </p:sp>
      <p:sp>
        <p:nvSpPr>
          <p:cNvPr id="85" name="CuadroTexto 84"/>
          <p:cNvSpPr txBox="1"/>
          <p:nvPr/>
        </p:nvSpPr>
        <p:spPr>
          <a:xfrm>
            <a:off x="6694584" y="4656964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245,532</a:t>
            </a:r>
            <a:endParaRPr lang="es-PE" b="1" dirty="0"/>
          </a:p>
        </p:txBody>
      </p:sp>
      <p:sp>
        <p:nvSpPr>
          <p:cNvPr id="86" name="CuadroTexto 85"/>
          <p:cNvSpPr txBox="1"/>
          <p:nvPr/>
        </p:nvSpPr>
        <p:spPr>
          <a:xfrm>
            <a:off x="6694584" y="5200467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439,286</a:t>
            </a:r>
            <a:endParaRPr lang="es-PE" b="1" dirty="0"/>
          </a:p>
        </p:txBody>
      </p:sp>
      <p:sp>
        <p:nvSpPr>
          <p:cNvPr id="87" name="CuadroTexto 86"/>
          <p:cNvSpPr txBox="1"/>
          <p:nvPr/>
        </p:nvSpPr>
        <p:spPr>
          <a:xfrm>
            <a:off x="6694584" y="5614383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28,904</a:t>
            </a:r>
            <a:endParaRPr lang="es-PE" b="1" dirty="0"/>
          </a:p>
        </p:txBody>
      </p:sp>
      <p:sp>
        <p:nvSpPr>
          <p:cNvPr id="88" name="CuadroTexto 87"/>
          <p:cNvSpPr txBox="1"/>
          <p:nvPr/>
        </p:nvSpPr>
        <p:spPr>
          <a:xfrm>
            <a:off x="6694584" y="6026078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404,512</a:t>
            </a:r>
            <a:endParaRPr lang="es-PE" b="1" dirty="0"/>
          </a:p>
        </p:txBody>
      </p:sp>
      <p:sp>
        <p:nvSpPr>
          <p:cNvPr id="89" name="CuadroTexto 88"/>
          <p:cNvSpPr txBox="1"/>
          <p:nvPr/>
        </p:nvSpPr>
        <p:spPr>
          <a:xfrm>
            <a:off x="6694584" y="6437773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5,870</a:t>
            </a:r>
            <a:endParaRPr lang="es-PE" b="1" dirty="0"/>
          </a:p>
        </p:txBody>
      </p:sp>
      <p:sp>
        <p:nvSpPr>
          <p:cNvPr id="90" name="CuadroTexto 89"/>
          <p:cNvSpPr txBox="1"/>
          <p:nvPr/>
        </p:nvSpPr>
        <p:spPr>
          <a:xfrm>
            <a:off x="8863785" y="1819416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/>
              <a:t>1’260,391</a:t>
            </a:r>
            <a:endParaRPr lang="es-PE" b="1" dirty="0"/>
          </a:p>
        </p:txBody>
      </p:sp>
      <p:sp>
        <p:nvSpPr>
          <p:cNvPr id="91" name="CuadroTexto 90"/>
          <p:cNvSpPr txBox="1"/>
          <p:nvPr/>
        </p:nvSpPr>
        <p:spPr>
          <a:xfrm>
            <a:off x="8863785" y="2231111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308,655</a:t>
            </a:r>
            <a:endParaRPr lang="es-PE" b="1" dirty="0"/>
          </a:p>
        </p:txBody>
      </p:sp>
      <p:sp>
        <p:nvSpPr>
          <p:cNvPr id="92" name="CuadroTexto 91"/>
          <p:cNvSpPr txBox="1"/>
          <p:nvPr/>
        </p:nvSpPr>
        <p:spPr>
          <a:xfrm>
            <a:off x="8863785" y="2642806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672,604</a:t>
            </a:r>
            <a:endParaRPr lang="es-PE" b="1" dirty="0"/>
          </a:p>
        </p:txBody>
      </p:sp>
      <p:sp>
        <p:nvSpPr>
          <p:cNvPr id="93" name="CuadroTexto 92"/>
          <p:cNvSpPr txBox="1"/>
          <p:nvPr/>
        </p:nvSpPr>
        <p:spPr>
          <a:xfrm>
            <a:off x="8863785" y="3054501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279,132</a:t>
            </a:r>
            <a:endParaRPr lang="es-PE" b="1" dirty="0"/>
          </a:p>
        </p:txBody>
      </p:sp>
      <p:sp>
        <p:nvSpPr>
          <p:cNvPr id="94" name="CuadroTexto 93"/>
          <p:cNvSpPr txBox="1"/>
          <p:nvPr/>
        </p:nvSpPr>
        <p:spPr>
          <a:xfrm>
            <a:off x="8863785" y="3537006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921</a:t>
            </a:r>
            <a:endParaRPr lang="es-PE" b="1" dirty="0"/>
          </a:p>
        </p:txBody>
      </p:sp>
      <p:sp>
        <p:nvSpPr>
          <p:cNvPr id="95" name="CuadroTexto 94"/>
          <p:cNvSpPr txBox="1"/>
          <p:nvPr/>
        </p:nvSpPr>
        <p:spPr>
          <a:xfrm>
            <a:off x="8863785" y="4105223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65</a:t>
            </a:r>
            <a:endParaRPr lang="es-PE" b="1" dirty="0"/>
          </a:p>
        </p:txBody>
      </p:sp>
      <p:sp>
        <p:nvSpPr>
          <p:cNvPr id="96" name="CuadroTexto 95"/>
          <p:cNvSpPr txBox="1"/>
          <p:nvPr/>
        </p:nvSpPr>
        <p:spPr>
          <a:xfrm>
            <a:off x="8863785" y="4656964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2,934</a:t>
            </a:r>
            <a:endParaRPr lang="es-PE" b="1" dirty="0"/>
          </a:p>
        </p:txBody>
      </p:sp>
      <p:sp>
        <p:nvSpPr>
          <p:cNvPr id="97" name="CuadroTexto 96"/>
          <p:cNvSpPr txBox="1"/>
          <p:nvPr/>
        </p:nvSpPr>
        <p:spPr>
          <a:xfrm>
            <a:off x="8863785" y="5200467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4,812</a:t>
            </a:r>
            <a:endParaRPr lang="es-PE" b="1" dirty="0"/>
          </a:p>
        </p:txBody>
      </p:sp>
      <p:sp>
        <p:nvSpPr>
          <p:cNvPr id="98" name="CuadroTexto 97"/>
          <p:cNvSpPr txBox="1"/>
          <p:nvPr/>
        </p:nvSpPr>
        <p:spPr>
          <a:xfrm>
            <a:off x="8863785" y="5614383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889</a:t>
            </a:r>
            <a:endParaRPr lang="es-PE" b="1" dirty="0"/>
          </a:p>
        </p:txBody>
      </p:sp>
      <p:sp>
        <p:nvSpPr>
          <p:cNvPr id="99" name="CuadroTexto 98"/>
          <p:cNvSpPr txBox="1"/>
          <p:nvPr/>
        </p:nvSpPr>
        <p:spPr>
          <a:xfrm>
            <a:off x="8863785" y="6026078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3,807</a:t>
            </a:r>
            <a:endParaRPr lang="es-PE" b="1" dirty="0"/>
          </a:p>
        </p:txBody>
      </p:sp>
      <p:sp>
        <p:nvSpPr>
          <p:cNvPr id="100" name="CuadroTexto 99"/>
          <p:cNvSpPr txBox="1"/>
          <p:nvPr/>
        </p:nvSpPr>
        <p:spPr>
          <a:xfrm>
            <a:off x="8863785" y="6437773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116</a:t>
            </a:r>
            <a:endParaRPr lang="es-PE" b="1" dirty="0"/>
          </a:p>
        </p:txBody>
      </p:sp>
      <p:cxnSp>
        <p:nvCxnSpPr>
          <p:cNvPr id="101" name="Conector recto 100"/>
          <p:cNvCxnSpPr/>
          <p:nvPr/>
        </p:nvCxnSpPr>
        <p:spPr>
          <a:xfrm>
            <a:off x="8811678" y="1206237"/>
            <a:ext cx="0" cy="551767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ector recto 101"/>
          <p:cNvCxnSpPr/>
          <p:nvPr/>
        </p:nvCxnSpPr>
        <p:spPr>
          <a:xfrm>
            <a:off x="6831423" y="1819416"/>
            <a:ext cx="389424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ector recto 102"/>
          <p:cNvCxnSpPr/>
          <p:nvPr/>
        </p:nvCxnSpPr>
        <p:spPr>
          <a:xfrm>
            <a:off x="6864557" y="3423833"/>
            <a:ext cx="389424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ector recto 103"/>
          <p:cNvCxnSpPr/>
          <p:nvPr/>
        </p:nvCxnSpPr>
        <p:spPr>
          <a:xfrm>
            <a:off x="6864557" y="4000997"/>
            <a:ext cx="389424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ector recto 104"/>
          <p:cNvCxnSpPr/>
          <p:nvPr/>
        </p:nvCxnSpPr>
        <p:spPr>
          <a:xfrm>
            <a:off x="6864557" y="4583211"/>
            <a:ext cx="389424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ector recto 105"/>
          <p:cNvCxnSpPr/>
          <p:nvPr/>
        </p:nvCxnSpPr>
        <p:spPr>
          <a:xfrm>
            <a:off x="6916664" y="5126908"/>
            <a:ext cx="389424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524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70" y="-229660"/>
            <a:ext cx="1674286" cy="138939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251" y="191684"/>
            <a:ext cx="1932023" cy="78990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715066" y="798951"/>
            <a:ext cx="8568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bg2">
                    <a:lumMod val="50000"/>
                  </a:schemeClr>
                </a:solidFill>
              </a:rPr>
              <a:t>EVOLUCIÓN EN MATRÍCULA POR NIVELES (2014 – 2016)</a:t>
            </a:r>
            <a:endParaRPr lang="es-PE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725" y="1683517"/>
            <a:ext cx="7560761" cy="180860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083" y="5140790"/>
            <a:ext cx="1508357" cy="114696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352" y="4084847"/>
            <a:ext cx="7547504" cy="1808605"/>
          </a:xfrm>
          <a:prstGeom prst="rect">
            <a:avLst/>
          </a:prstGeom>
        </p:spPr>
      </p:pic>
      <p:cxnSp>
        <p:nvCxnSpPr>
          <p:cNvPr id="4" name="Conector recto 3"/>
          <p:cNvCxnSpPr/>
          <p:nvPr/>
        </p:nvCxnSpPr>
        <p:spPr>
          <a:xfrm>
            <a:off x="1229033" y="3805881"/>
            <a:ext cx="931539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98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70" y="-229660"/>
            <a:ext cx="1674286" cy="138939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251" y="191684"/>
            <a:ext cx="1932023" cy="78990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715066" y="798951"/>
            <a:ext cx="8568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bg2">
                    <a:lumMod val="50000"/>
                  </a:schemeClr>
                </a:solidFill>
              </a:rPr>
              <a:t>EVOLUCIÓN EN MATRÍCULA POR NIVELES (2014 – 2016)</a:t>
            </a:r>
            <a:endParaRPr lang="es-PE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083" y="5140790"/>
            <a:ext cx="1508357" cy="114696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53" y="1745390"/>
            <a:ext cx="5052725" cy="121078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087" y="1745390"/>
            <a:ext cx="5052725" cy="121078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53" y="3782381"/>
            <a:ext cx="5052724" cy="121078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087" y="3782381"/>
            <a:ext cx="5052724" cy="1210782"/>
          </a:xfrm>
          <a:prstGeom prst="rect">
            <a:avLst/>
          </a:prstGeom>
        </p:spPr>
      </p:pic>
      <p:cxnSp>
        <p:nvCxnSpPr>
          <p:cNvPr id="17" name="Conector recto 16"/>
          <p:cNvCxnSpPr/>
          <p:nvPr/>
        </p:nvCxnSpPr>
        <p:spPr>
          <a:xfrm>
            <a:off x="6038335" y="1367482"/>
            <a:ext cx="0" cy="42507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428368" y="3369276"/>
            <a:ext cx="1123641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07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70" y="-229660"/>
            <a:ext cx="1674286" cy="138939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251" y="191684"/>
            <a:ext cx="1932023" cy="78990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894" y="1573427"/>
            <a:ext cx="1895863" cy="144162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227805" y="2284202"/>
            <a:ext cx="4061254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 smtClean="0">
                <a:solidFill>
                  <a:srgbClr val="609EB5"/>
                </a:solidFill>
              </a:rPr>
              <a:t>DOCENTES</a:t>
            </a:r>
            <a:endParaRPr lang="es-PE" sz="5400" b="1" dirty="0">
              <a:solidFill>
                <a:srgbClr val="609EB5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894" y="1312498"/>
            <a:ext cx="4557957" cy="40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77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n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251" y="191684"/>
            <a:ext cx="1932023" cy="789902"/>
          </a:xfrm>
          <a:prstGeom prst="rect">
            <a:avLst/>
          </a:prstGeom>
        </p:spPr>
      </p:pic>
      <p:sp>
        <p:nvSpPr>
          <p:cNvPr id="41" name="CuadroTexto 40"/>
          <p:cNvSpPr txBox="1"/>
          <p:nvPr/>
        </p:nvSpPr>
        <p:spPr>
          <a:xfrm>
            <a:off x="2171940" y="636518"/>
            <a:ext cx="7891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bg2">
                    <a:lumMod val="50000"/>
                  </a:schemeClr>
                </a:solidFill>
              </a:rPr>
              <a:t>DOCENTES TOTALES 2016</a:t>
            </a:r>
            <a:endParaRPr lang="es-PE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2" name="Imagen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08" y="1244822"/>
            <a:ext cx="2849885" cy="2528520"/>
          </a:xfrm>
          <a:prstGeom prst="rect">
            <a:avLst/>
          </a:prstGeom>
        </p:spPr>
      </p:pic>
      <p:sp>
        <p:nvSpPr>
          <p:cNvPr id="43" name="CuadroTexto 42"/>
          <p:cNvSpPr txBox="1"/>
          <p:nvPr/>
        </p:nvSpPr>
        <p:spPr>
          <a:xfrm>
            <a:off x="743470" y="1128973"/>
            <a:ext cx="2067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/>
              <a:t>548,621</a:t>
            </a:r>
            <a:endParaRPr lang="es-PE" sz="2800" b="1" dirty="0"/>
          </a:p>
        </p:txBody>
      </p:sp>
      <p:sp>
        <p:nvSpPr>
          <p:cNvPr id="44" name="CuadroTexto 43"/>
          <p:cNvSpPr txBox="1"/>
          <p:nvPr/>
        </p:nvSpPr>
        <p:spPr>
          <a:xfrm>
            <a:off x="457673" y="1588350"/>
            <a:ext cx="2067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TOTAL</a:t>
            </a:r>
            <a:endParaRPr lang="es-PE" sz="2000" b="1" dirty="0"/>
          </a:p>
        </p:txBody>
      </p:sp>
      <p:sp>
        <p:nvSpPr>
          <p:cNvPr id="45" name="CuadroTexto 44"/>
          <p:cNvSpPr txBox="1"/>
          <p:nvPr/>
        </p:nvSpPr>
        <p:spPr>
          <a:xfrm>
            <a:off x="4542629" y="2429883"/>
            <a:ext cx="2067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/>
              <a:t>493,766</a:t>
            </a:r>
            <a:endParaRPr lang="es-PE" sz="2800" b="1" dirty="0"/>
          </a:p>
        </p:txBody>
      </p:sp>
      <p:sp>
        <p:nvSpPr>
          <p:cNvPr id="46" name="CuadroTexto 45"/>
          <p:cNvSpPr txBox="1"/>
          <p:nvPr/>
        </p:nvSpPr>
        <p:spPr>
          <a:xfrm>
            <a:off x="5959428" y="2569897"/>
            <a:ext cx="2067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/>
              <a:t>93,938</a:t>
            </a:r>
            <a:endParaRPr lang="es-PE" sz="1600" b="1" dirty="0"/>
          </a:p>
        </p:txBody>
      </p:sp>
      <p:sp>
        <p:nvSpPr>
          <p:cNvPr id="47" name="CuadroTexto 46"/>
          <p:cNvSpPr txBox="1"/>
          <p:nvPr/>
        </p:nvSpPr>
        <p:spPr>
          <a:xfrm>
            <a:off x="6951352" y="2569897"/>
            <a:ext cx="2067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/>
              <a:t>204,444</a:t>
            </a:r>
            <a:endParaRPr lang="es-PE" sz="1600" b="1" dirty="0"/>
          </a:p>
        </p:txBody>
      </p:sp>
      <p:sp>
        <p:nvSpPr>
          <p:cNvPr id="48" name="CuadroTexto 47"/>
          <p:cNvSpPr txBox="1"/>
          <p:nvPr/>
        </p:nvSpPr>
        <p:spPr>
          <a:xfrm>
            <a:off x="8055958" y="2569897"/>
            <a:ext cx="2067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/>
              <a:t>195,384</a:t>
            </a:r>
            <a:endParaRPr lang="es-PE" sz="1600" b="1" dirty="0"/>
          </a:p>
        </p:txBody>
      </p:sp>
      <p:cxnSp>
        <p:nvCxnSpPr>
          <p:cNvPr id="49" name="Conector recto 48"/>
          <p:cNvCxnSpPr/>
          <p:nvPr/>
        </p:nvCxnSpPr>
        <p:spPr>
          <a:xfrm>
            <a:off x="7483429" y="2520871"/>
            <a:ext cx="0" cy="4366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49"/>
          <p:cNvCxnSpPr/>
          <p:nvPr/>
        </p:nvCxnSpPr>
        <p:spPr>
          <a:xfrm>
            <a:off x="8533751" y="2516497"/>
            <a:ext cx="0" cy="4366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Imagen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322" y="3377430"/>
            <a:ext cx="1694691" cy="408433"/>
          </a:xfrm>
          <a:prstGeom prst="rect">
            <a:avLst/>
          </a:prstGeom>
        </p:spPr>
      </p:pic>
      <p:sp>
        <p:nvSpPr>
          <p:cNvPr id="52" name="CuadroTexto 51"/>
          <p:cNvSpPr txBox="1"/>
          <p:nvPr/>
        </p:nvSpPr>
        <p:spPr>
          <a:xfrm>
            <a:off x="4542629" y="3835322"/>
            <a:ext cx="2067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/>
              <a:t>12,956</a:t>
            </a:r>
            <a:endParaRPr lang="es-PE" sz="2800" b="1" dirty="0"/>
          </a:p>
        </p:txBody>
      </p:sp>
      <p:pic>
        <p:nvPicPr>
          <p:cNvPr id="53" name="Imagen 5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103" y="3377429"/>
            <a:ext cx="1694691" cy="408433"/>
          </a:xfrm>
          <a:prstGeom prst="rect">
            <a:avLst/>
          </a:prstGeom>
        </p:spPr>
      </p:pic>
      <p:sp>
        <p:nvSpPr>
          <p:cNvPr id="54" name="CuadroTexto 53"/>
          <p:cNvSpPr txBox="1"/>
          <p:nvPr/>
        </p:nvSpPr>
        <p:spPr>
          <a:xfrm>
            <a:off x="6502461" y="3835322"/>
            <a:ext cx="2067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/>
              <a:t>3,886</a:t>
            </a:r>
            <a:endParaRPr lang="es-PE" sz="2800" b="1" dirty="0"/>
          </a:p>
        </p:txBody>
      </p:sp>
      <p:pic>
        <p:nvPicPr>
          <p:cNvPr id="55" name="Imagen 5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014" y="3377428"/>
            <a:ext cx="1694691" cy="408433"/>
          </a:xfrm>
          <a:prstGeom prst="rect">
            <a:avLst/>
          </a:prstGeom>
        </p:spPr>
      </p:pic>
      <p:sp>
        <p:nvSpPr>
          <p:cNvPr id="56" name="CuadroTexto 55"/>
          <p:cNvSpPr txBox="1"/>
          <p:nvPr/>
        </p:nvSpPr>
        <p:spPr>
          <a:xfrm>
            <a:off x="8603079" y="3835322"/>
            <a:ext cx="2067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/>
              <a:t>10,552</a:t>
            </a:r>
            <a:endParaRPr lang="es-PE" sz="2800" b="1" dirty="0"/>
          </a:p>
        </p:txBody>
      </p:sp>
      <p:pic>
        <p:nvPicPr>
          <p:cNvPr id="57" name="Imagen 5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322" y="1581335"/>
            <a:ext cx="4709170" cy="813818"/>
          </a:xfrm>
          <a:prstGeom prst="rect">
            <a:avLst/>
          </a:prstGeom>
        </p:spPr>
      </p:pic>
      <p:pic>
        <p:nvPicPr>
          <p:cNvPr id="58" name="Imagen 5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205" y="4528488"/>
            <a:ext cx="4962154" cy="777242"/>
          </a:xfrm>
          <a:prstGeom prst="rect">
            <a:avLst/>
          </a:prstGeom>
        </p:spPr>
      </p:pic>
      <p:sp>
        <p:nvSpPr>
          <p:cNvPr id="59" name="CuadroTexto 58"/>
          <p:cNvSpPr txBox="1"/>
          <p:nvPr/>
        </p:nvSpPr>
        <p:spPr>
          <a:xfrm>
            <a:off x="4600834" y="5402268"/>
            <a:ext cx="2067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/>
              <a:t>27,461</a:t>
            </a:r>
            <a:endParaRPr lang="es-PE" sz="2800" b="1" dirty="0"/>
          </a:p>
        </p:txBody>
      </p:sp>
      <p:sp>
        <p:nvSpPr>
          <p:cNvPr id="60" name="CuadroTexto 59"/>
          <p:cNvSpPr txBox="1"/>
          <p:nvPr/>
        </p:nvSpPr>
        <p:spPr>
          <a:xfrm>
            <a:off x="6141026" y="5494601"/>
            <a:ext cx="2067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/>
              <a:t>3,353</a:t>
            </a:r>
            <a:endParaRPr lang="es-PE" sz="1600" b="1" dirty="0"/>
          </a:p>
        </p:txBody>
      </p:sp>
      <p:sp>
        <p:nvSpPr>
          <p:cNvPr id="61" name="CuadroTexto 60"/>
          <p:cNvSpPr txBox="1"/>
          <p:nvPr/>
        </p:nvSpPr>
        <p:spPr>
          <a:xfrm>
            <a:off x="7319294" y="5494601"/>
            <a:ext cx="2067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/>
              <a:t>23,074</a:t>
            </a:r>
            <a:endParaRPr lang="es-PE" sz="1600" b="1" dirty="0"/>
          </a:p>
        </p:txBody>
      </p:sp>
      <p:sp>
        <p:nvSpPr>
          <p:cNvPr id="62" name="CuadroTexto 61"/>
          <p:cNvSpPr txBox="1"/>
          <p:nvPr/>
        </p:nvSpPr>
        <p:spPr>
          <a:xfrm>
            <a:off x="8328413" y="5498965"/>
            <a:ext cx="2067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/>
              <a:t>1,034</a:t>
            </a:r>
            <a:endParaRPr lang="es-PE" sz="1600" b="1" dirty="0"/>
          </a:p>
        </p:txBody>
      </p:sp>
      <p:cxnSp>
        <p:nvCxnSpPr>
          <p:cNvPr id="63" name="Conector recto 62"/>
          <p:cNvCxnSpPr/>
          <p:nvPr/>
        </p:nvCxnSpPr>
        <p:spPr>
          <a:xfrm>
            <a:off x="7775873" y="5449949"/>
            <a:ext cx="0" cy="4366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cto 63"/>
          <p:cNvCxnSpPr/>
          <p:nvPr/>
        </p:nvCxnSpPr>
        <p:spPr>
          <a:xfrm>
            <a:off x="8867385" y="5445575"/>
            <a:ext cx="0" cy="4366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Imagen 6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844" y="4306489"/>
            <a:ext cx="1863734" cy="1417190"/>
          </a:xfrm>
          <a:prstGeom prst="rect">
            <a:avLst/>
          </a:prstGeom>
        </p:spPr>
      </p:pic>
      <p:pic>
        <p:nvPicPr>
          <p:cNvPr id="66" name="Imagen 6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70" y="-229660"/>
            <a:ext cx="1674286" cy="138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36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n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70" y="-229660"/>
            <a:ext cx="1674286" cy="1389398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251" y="191684"/>
            <a:ext cx="1932023" cy="789902"/>
          </a:xfrm>
          <a:prstGeom prst="rect">
            <a:avLst/>
          </a:prstGeom>
        </p:spPr>
      </p:pic>
      <p:sp>
        <p:nvSpPr>
          <p:cNvPr id="71" name="CuadroTexto 70"/>
          <p:cNvSpPr txBox="1"/>
          <p:nvPr/>
        </p:nvSpPr>
        <p:spPr>
          <a:xfrm>
            <a:off x="2171940" y="636518"/>
            <a:ext cx="7891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bg2">
                    <a:lumMod val="50000"/>
                  </a:schemeClr>
                </a:solidFill>
              </a:rPr>
              <a:t>DOCENTES SEGÚN GESTIÓN 2016</a:t>
            </a:r>
            <a:endParaRPr lang="es-PE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2" name="CuadroTexto 71"/>
          <p:cNvSpPr txBox="1"/>
          <p:nvPr/>
        </p:nvSpPr>
        <p:spPr>
          <a:xfrm>
            <a:off x="247575" y="1454776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TOTAL PÚBLICA</a:t>
            </a:r>
            <a:endParaRPr lang="es-PE" b="1" dirty="0"/>
          </a:p>
        </p:txBody>
      </p:sp>
      <p:pic>
        <p:nvPicPr>
          <p:cNvPr id="73" name="Imagen 7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844" y="4306489"/>
            <a:ext cx="1863734" cy="1417190"/>
          </a:xfrm>
          <a:prstGeom prst="rect">
            <a:avLst/>
          </a:prstGeom>
        </p:spPr>
      </p:pic>
      <p:sp>
        <p:nvSpPr>
          <p:cNvPr id="74" name="CuadroTexto 73"/>
          <p:cNvSpPr txBox="1"/>
          <p:nvPr/>
        </p:nvSpPr>
        <p:spPr>
          <a:xfrm>
            <a:off x="-90178" y="1139868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371,299</a:t>
            </a:r>
            <a:endParaRPr lang="es-PE" b="1" dirty="0"/>
          </a:p>
        </p:txBody>
      </p:sp>
      <p:sp>
        <p:nvSpPr>
          <p:cNvPr id="75" name="CuadroTexto 74"/>
          <p:cNvSpPr txBox="1"/>
          <p:nvPr/>
        </p:nvSpPr>
        <p:spPr>
          <a:xfrm>
            <a:off x="247575" y="2176687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TOTAL PRIVADA</a:t>
            </a:r>
            <a:endParaRPr lang="es-PE" b="1" dirty="0"/>
          </a:p>
        </p:txBody>
      </p:sp>
      <p:sp>
        <p:nvSpPr>
          <p:cNvPr id="76" name="CuadroTexto 75"/>
          <p:cNvSpPr txBox="1"/>
          <p:nvPr/>
        </p:nvSpPr>
        <p:spPr>
          <a:xfrm>
            <a:off x="-106654" y="1861779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177,322</a:t>
            </a:r>
            <a:endParaRPr lang="es-PE" b="1" dirty="0"/>
          </a:p>
        </p:txBody>
      </p:sp>
      <p:pic>
        <p:nvPicPr>
          <p:cNvPr id="77" name="Imagen 7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595" y="1861779"/>
            <a:ext cx="1427828" cy="4862131"/>
          </a:xfrm>
          <a:prstGeom prst="rect">
            <a:avLst/>
          </a:prstGeom>
        </p:spPr>
      </p:pic>
      <p:pic>
        <p:nvPicPr>
          <p:cNvPr id="78" name="Imagen 7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474" y="1189761"/>
            <a:ext cx="1131937" cy="556660"/>
          </a:xfrm>
          <a:prstGeom prst="rect">
            <a:avLst/>
          </a:prstGeom>
        </p:spPr>
      </p:pic>
      <p:pic>
        <p:nvPicPr>
          <p:cNvPr id="79" name="Imagen 7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074" y="1189761"/>
            <a:ext cx="1107735" cy="556660"/>
          </a:xfrm>
          <a:prstGeom prst="rect">
            <a:avLst/>
          </a:prstGeom>
        </p:spPr>
      </p:pic>
      <p:sp>
        <p:nvSpPr>
          <p:cNvPr id="80" name="CuadroTexto 79"/>
          <p:cNvSpPr txBox="1"/>
          <p:nvPr/>
        </p:nvSpPr>
        <p:spPr>
          <a:xfrm>
            <a:off x="6727541" y="1819416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342,346</a:t>
            </a:r>
            <a:endParaRPr lang="es-PE" b="1" dirty="0"/>
          </a:p>
        </p:txBody>
      </p:sp>
      <p:sp>
        <p:nvSpPr>
          <p:cNvPr id="81" name="CuadroTexto 80"/>
          <p:cNvSpPr txBox="1"/>
          <p:nvPr/>
        </p:nvSpPr>
        <p:spPr>
          <a:xfrm>
            <a:off x="6727541" y="2231111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57,190</a:t>
            </a:r>
            <a:endParaRPr lang="es-PE" b="1" dirty="0"/>
          </a:p>
        </p:txBody>
      </p:sp>
      <p:sp>
        <p:nvSpPr>
          <p:cNvPr id="82" name="CuadroTexto 81"/>
          <p:cNvSpPr txBox="1"/>
          <p:nvPr/>
        </p:nvSpPr>
        <p:spPr>
          <a:xfrm>
            <a:off x="6727541" y="2642806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143,538</a:t>
            </a:r>
            <a:endParaRPr lang="es-PE" b="1" dirty="0"/>
          </a:p>
        </p:txBody>
      </p:sp>
      <p:sp>
        <p:nvSpPr>
          <p:cNvPr id="83" name="CuadroTexto 82"/>
          <p:cNvSpPr txBox="1"/>
          <p:nvPr/>
        </p:nvSpPr>
        <p:spPr>
          <a:xfrm>
            <a:off x="6727541" y="3054501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141,618</a:t>
            </a:r>
            <a:endParaRPr lang="es-PE" b="1" dirty="0"/>
          </a:p>
        </p:txBody>
      </p:sp>
      <p:sp>
        <p:nvSpPr>
          <p:cNvPr id="84" name="CuadroTexto 83"/>
          <p:cNvSpPr txBox="1"/>
          <p:nvPr/>
        </p:nvSpPr>
        <p:spPr>
          <a:xfrm>
            <a:off x="6727541" y="3537006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8,166</a:t>
            </a:r>
            <a:endParaRPr lang="es-PE" b="1" dirty="0"/>
          </a:p>
        </p:txBody>
      </p:sp>
      <p:sp>
        <p:nvSpPr>
          <p:cNvPr id="85" name="CuadroTexto 84"/>
          <p:cNvSpPr txBox="1"/>
          <p:nvPr/>
        </p:nvSpPr>
        <p:spPr>
          <a:xfrm>
            <a:off x="6727541" y="4105223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3,361</a:t>
            </a:r>
            <a:endParaRPr lang="es-PE" b="1" dirty="0"/>
          </a:p>
        </p:txBody>
      </p:sp>
      <p:sp>
        <p:nvSpPr>
          <p:cNvPr id="86" name="CuadroTexto 85"/>
          <p:cNvSpPr txBox="1"/>
          <p:nvPr/>
        </p:nvSpPr>
        <p:spPr>
          <a:xfrm>
            <a:off x="6727541" y="4656964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5,579</a:t>
            </a:r>
            <a:endParaRPr lang="es-PE" b="1" dirty="0"/>
          </a:p>
        </p:txBody>
      </p:sp>
      <p:sp>
        <p:nvSpPr>
          <p:cNvPr id="87" name="CuadroTexto 86"/>
          <p:cNvSpPr txBox="1"/>
          <p:nvPr/>
        </p:nvSpPr>
        <p:spPr>
          <a:xfrm>
            <a:off x="6727541" y="5200467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11,847</a:t>
            </a:r>
            <a:endParaRPr lang="es-PE" b="1" dirty="0"/>
          </a:p>
        </p:txBody>
      </p:sp>
      <p:sp>
        <p:nvSpPr>
          <p:cNvPr id="88" name="CuadroTexto 87"/>
          <p:cNvSpPr txBox="1"/>
          <p:nvPr/>
        </p:nvSpPr>
        <p:spPr>
          <a:xfrm>
            <a:off x="6727541" y="5614383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2,356</a:t>
            </a:r>
            <a:endParaRPr lang="es-PE" b="1" dirty="0"/>
          </a:p>
        </p:txBody>
      </p:sp>
      <p:sp>
        <p:nvSpPr>
          <p:cNvPr id="89" name="CuadroTexto 88"/>
          <p:cNvSpPr txBox="1"/>
          <p:nvPr/>
        </p:nvSpPr>
        <p:spPr>
          <a:xfrm>
            <a:off x="6727541" y="6026078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8,502</a:t>
            </a:r>
            <a:endParaRPr lang="es-PE" b="1" dirty="0"/>
          </a:p>
        </p:txBody>
      </p:sp>
      <p:sp>
        <p:nvSpPr>
          <p:cNvPr id="90" name="CuadroTexto 89"/>
          <p:cNvSpPr txBox="1"/>
          <p:nvPr/>
        </p:nvSpPr>
        <p:spPr>
          <a:xfrm>
            <a:off x="6727541" y="6437773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989</a:t>
            </a:r>
            <a:endParaRPr lang="es-PE" b="1" dirty="0"/>
          </a:p>
        </p:txBody>
      </p:sp>
      <p:sp>
        <p:nvSpPr>
          <p:cNvPr id="91" name="CuadroTexto 90"/>
          <p:cNvSpPr txBox="1"/>
          <p:nvPr/>
        </p:nvSpPr>
        <p:spPr>
          <a:xfrm>
            <a:off x="9003831" y="1819416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/>
              <a:t>151,420</a:t>
            </a:r>
            <a:endParaRPr lang="es-PE" b="1" dirty="0"/>
          </a:p>
        </p:txBody>
      </p:sp>
      <p:sp>
        <p:nvSpPr>
          <p:cNvPr id="92" name="CuadroTexto 91"/>
          <p:cNvSpPr txBox="1"/>
          <p:nvPr/>
        </p:nvSpPr>
        <p:spPr>
          <a:xfrm>
            <a:off x="9003831" y="2231111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36,748</a:t>
            </a:r>
            <a:endParaRPr lang="es-PE" b="1" dirty="0"/>
          </a:p>
        </p:txBody>
      </p:sp>
      <p:sp>
        <p:nvSpPr>
          <p:cNvPr id="93" name="CuadroTexto 92"/>
          <p:cNvSpPr txBox="1"/>
          <p:nvPr/>
        </p:nvSpPr>
        <p:spPr>
          <a:xfrm>
            <a:off x="9003831" y="2642806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60,906</a:t>
            </a:r>
            <a:endParaRPr lang="es-PE" b="1" dirty="0"/>
          </a:p>
        </p:txBody>
      </p:sp>
      <p:sp>
        <p:nvSpPr>
          <p:cNvPr id="94" name="CuadroTexto 93"/>
          <p:cNvSpPr txBox="1"/>
          <p:nvPr/>
        </p:nvSpPr>
        <p:spPr>
          <a:xfrm>
            <a:off x="9003831" y="3054501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53,766</a:t>
            </a:r>
            <a:endParaRPr lang="es-PE" b="1" dirty="0"/>
          </a:p>
        </p:txBody>
      </p:sp>
      <p:sp>
        <p:nvSpPr>
          <p:cNvPr id="95" name="CuadroTexto 94"/>
          <p:cNvSpPr txBox="1"/>
          <p:nvPr/>
        </p:nvSpPr>
        <p:spPr>
          <a:xfrm>
            <a:off x="9003831" y="3537006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4,790</a:t>
            </a:r>
            <a:endParaRPr lang="es-PE" b="1" dirty="0"/>
          </a:p>
        </p:txBody>
      </p:sp>
      <p:sp>
        <p:nvSpPr>
          <p:cNvPr id="96" name="CuadroTexto 95"/>
          <p:cNvSpPr txBox="1"/>
          <p:nvPr/>
        </p:nvSpPr>
        <p:spPr>
          <a:xfrm>
            <a:off x="9003831" y="4105223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525</a:t>
            </a:r>
            <a:endParaRPr lang="es-PE" b="1" dirty="0"/>
          </a:p>
        </p:txBody>
      </p:sp>
      <p:sp>
        <p:nvSpPr>
          <p:cNvPr id="97" name="CuadroTexto 96"/>
          <p:cNvSpPr txBox="1"/>
          <p:nvPr/>
        </p:nvSpPr>
        <p:spPr>
          <a:xfrm>
            <a:off x="9003831" y="4656964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4,973</a:t>
            </a:r>
            <a:endParaRPr lang="es-PE" b="1" dirty="0"/>
          </a:p>
        </p:txBody>
      </p:sp>
      <p:sp>
        <p:nvSpPr>
          <p:cNvPr id="98" name="CuadroTexto 97"/>
          <p:cNvSpPr txBox="1"/>
          <p:nvPr/>
        </p:nvSpPr>
        <p:spPr>
          <a:xfrm>
            <a:off x="9003831" y="5200467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15,614</a:t>
            </a:r>
            <a:endParaRPr lang="es-PE" b="1" dirty="0"/>
          </a:p>
        </p:txBody>
      </p:sp>
      <p:sp>
        <p:nvSpPr>
          <p:cNvPr id="99" name="CuadroTexto 98"/>
          <p:cNvSpPr txBox="1"/>
          <p:nvPr/>
        </p:nvSpPr>
        <p:spPr>
          <a:xfrm>
            <a:off x="9003831" y="5614383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997</a:t>
            </a:r>
            <a:endParaRPr lang="es-PE" b="1" dirty="0"/>
          </a:p>
        </p:txBody>
      </p:sp>
      <p:sp>
        <p:nvSpPr>
          <p:cNvPr id="100" name="CuadroTexto 99"/>
          <p:cNvSpPr txBox="1"/>
          <p:nvPr/>
        </p:nvSpPr>
        <p:spPr>
          <a:xfrm>
            <a:off x="9003831" y="6026078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14,572</a:t>
            </a:r>
            <a:endParaRPr lang="es-PE" b="1" dirty="0"/>
          </a:p>
        </p:txBody>
      </p:sp>
      <p:sp>
        <p:nvSpPr>
          <p:cNvPr id="101" name="CuadroTexto 100"/>
          <p:cNvSpPr txBox="1"/>
          <p:nvPr/>
        </p:nvSpPr>
        <p:spPr>
          <a:xfrm>
            <a:off x="9003831" y="6437773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45</a:t>
            </a:r>
            <a:endParaRPr lang="es-PE" b="1" dirty="0"/>
          </a:p>
        </p:txBody>
      </p:sp>
      <p:cxnSp>
        <p:nvCxnSpPr>
          <p:cNvPr id="102" name="Conector recto 101"/>
          <p:cNvCxnSpPr/>
          <p:nvPr/>
        </p:nvCxnSpPr>
        <p:spPr>
          <a:xfrm>
            <a:off x="8811678" y="1206237"/>
            <a:ext cx="0" cy="551767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ector recto 102"/>
          <p:cNvCxnSpPr/>
          <p:nvPr/>
        </p:nvCxnSpPr>
        <p:spPr>
          <a:xfrm>
            <a:off x="6831423" y="1819416"/>
            <a:ext cx="442146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ector recto 103"/>
          <p:cNvCxnSpPr/>
          <p:nvPr/>
        </p:nvCxnSpPr>
        <p:spPr>
          <a:xfrm>
            <a:off x="6864557" y="3423833"/>
            <a:ext cx="4388329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ector recto 104"/>
          <p:cNvCxnSpPr/>
          <p:nvPr/>
        </p:nvCxnSpPr>
        <p:spPr>
          <a:xfrm>
            <a:off x="6864557" y="4000997"/>
            <a:ext cx="4388329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ector recto 105"/>
          <p:cNvCxnSpPr/>
          <p:nvPr/>
        </p:nvCxnSpPr>
        <p:spPr>
          <a:xfrm>
            <a:off x="6864557" y="4583211"/>
            <a:ext cx="4388329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ector recto 106"/>
          <p:cNvCxnSpPr/>
          <p:nvPr/>
        </p:nvCxnSpPr>
        <p:spPr>
          <a:xfrm>
            <a:off x="6916664" y="5126908"/>
            <a:ext cx="433622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8" name="Imagen 10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08" y="1244822"/>
            <a:ext cx="2849885" cy="252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81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n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70" y="-229660"/>
            <a:ext cx="1674286" cy="1389398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251" y="191684"/>
            <a:ext cx="1932023" cy="789902"/>
          </a:xfrm>
          <a:prstGeom prst="rect">
            <a:avLst/>
          </a:prstGeom>
        </p:spPr>
      </p:pic>
      <p:sp>
        <p:nvSpPr>
          <p:cNvPr id="45" name="CuadroTexto 44"/>
          <p:cNvSpPr txBox="1"/>
          <p:nvPr/>
        </p:nvSpPr>
        <p:spPr>
          <a:xfrm>
            <a:off x="2171940" y="636518"/>
            <a:ext cx="7891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bg2">
                    <a:lumMod val="50000"/>
                  </a:schemeClr>
                </a:solidFill>
              </a:rPr>
              <a:t>DOCENTES SEGÚN ÁREA 2016</a:t>
            </a:r>
            <a:endParaRPr lang="es-PE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7" name="CuadroTexto 46"/>
          <p:cNvSpPr txBox="1"/>
          <p:nvPr/>
        </p:nvSpPr>
        <p:spPr>
          <a:xfrm>
            <a:off x="247575" y="1454776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TOTAL URBANA</a:t>
            </a:r>
            <a:endParaRPr lang="es-PE" b="1" dirty="0"/>
          </a:p>
        </p:txBody>
      </p:sp>
      <p:pic>
        <p:nvPicPr>
          <p:cNvPr id="48" name="Imagen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844" y="4306489"/>
            <a:ext cx="1863734" cy="1417190"/>
          </a:xfrm>
          <a:prstGeom prst="rect">
            <a:avLst/>
          </a:prstGeom>
        </p:spPr>
      </p:pic>
      <p:sp>
        <p:nvSpPr>
          <p:cNvPr id="49" name="CuadroTexto 48"/>
          <p:cNvSpPr txBox="1"/>
          <p:nvPr/>
        </p:nvSpPr>
        <p:spPr>
          <a:xfrm>
            <a:off x="-90178" y="1139868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448,702</a:t>
            </a:r>
            <a:endParaRPr lang="es-PE" b="1" dirty="0"/>
          </a:p>
        </p:txBody>
      </p:sp>
      <p:sp>
        <p:nvSpPr>
          <p:cNvPr id="50" name="CuadroTexto 49"/>
          <p:cNvSpPr txBox="1"/>
          <p:nvPr/>
        </p:nvSpPr>
        <p:spPr>
          <a:xfrm>
            <a:off x="156957" y="2176687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TOTAL RURAL</a:t>
            </a:r>
            <a:endParaRPr lang="es-PE" b="1" dirty="0"/>
          </a:p>
        </p:txBody>
      </p:sp>
      <p:sp>
        <p:nvSpPr>
          <p:cNvPr id="51" name="CuadroTexto 50"/>
          <p:cNvSpPr txBox="1"/>
          <p:nvPr/>
        </p:nvSpPr>
        <p:spPr>
          <a:xfrm>
            <a:off x="-139606" y="1861779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99,919</a:t>
            </a:r>
            <a:endParaRPr lang="es-PE" b="1" dirty="0"/>
          </a:p>
        </p:txBody>
      </p:sp>
      <p:pic>
        <p:nvPicPr>
          <p:cNvPr id="52" name="Imagen 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595" y="1861779"/>
            <a:ext cx="1427828" cy="4862131"/>
          </a:xfrm>
          <a:prstGeom prst="rect">
            <a:avLst/>
          </a:prstGeom>
        </p:spPr>
      </p:pic>
      <p:pic>
        <p:nvPicPr>
          <p:cNvPr id="53" name="Imagen 5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736" y="1189761"/>
            <a:ext cx="977412" cy="556660"/>
          </a:xfrm>
          <a:prstGeom prst="rect">
            <a:avLst/>
          </a:prstGeom>
        </p:spPr>
      </p:pic>
      <p:pic>
        <p:nvPicPr>
          <p:cNvPr id="54" name="Imagen 5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728" y="1189761"/>
            <a:ext cx="1098426" cy="556660"/>
          </a:xfrm>
          <a:prstGeom prst="rect">
            <a:avLst/>
          </a:prstGeom>
        </p:spPr>
      </p:pic>
      <p:sp>
        <p:nvSpPr>
          <p:cNvPr id="55" name="CuadroTexto 54"/>
          <p:cNvSpPr txBox="1"/>
          <p:nvPr/>
        </p:nvSpPr>
        <p:spPr>
          <a:xfrm>
            <a:off x="6694584" y="1819416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394,520</a:t>
            </a:r>
            <a:endParaRPr lang="es-PE" b="1" dirty="0"/>
          </a:p>
        </p:txBody>
      </p:sp>
      <p:sp>
        <p:nvSpPr>
          <p:cNvPr id="56" name="CuadroTexto 55"/>
          <p:cNvSpPr txBox="1"/>
          <p:nvPr/>
        </p:nvSpPr>
        <p:spPr>
          <a:xfrm>
            <a:off x="6694584" y="2231111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75,027</a:t>
            </a:r>
            <a:endParaRPr lang="es-PE" b="1" dirty="0"/>
          </a:p>
        </p:txBody>
      </p:sp>
      <p:sp>
        <p:nvSpPr>
          <p:cNvPr id="57" name="CuadroTexto 56"/>
          <p:cNvSpPr txBox="1"/>
          <p:nvPr/>
        </p:nvSpPr>
        <p:spPr>
          <a:xfrm>
            <a:off x="6694584" y="2642806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154,727</a:t>
            </a:r>
            <a:endParaRPr lang="es-PE" b="1" dirty="0"/>
          </a:p>
        </p:txBody>
      </p:sp>
      <p:sp>
        <p:nvSpPr>
          <p:cNvPr id="58" name="CuadroTexto 57"/>
          <p:cNvSpPr txBox="1"/>
          <p:nvPr/>
        </p:nvSpPr>
        <p:spPr>
          <a:xfrm>
            <a:off x="6694584" y="3054501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164,766</a:t>
            </a:r>
            <a:endParaRPr lang="es-PE" b="1" dirty="0"/>
          </a:p>
        </p:txBody>
      </p:sp>
      <p:sp>
        <p:nvSpPr>
          <p:cNvPr id="59" name="CuadroTexto 58"/>
          <p:cNvSpPr txBox="1"/>
          <p:nvPr/>
        </p:nvSpPr>
        <p:spPr>
          <a:xfrm>
            <a:off x="6694584" y="3537006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12,871</a:t>
            </a:r>
            <a:endParaRPr lang="es-PE" b="1" dirty="0"/>
          </a:p>
        </p:txBody>
      </p:sp>
      <p:sp>
        <p:nvSpPr>
          <p:cNvPr id="60" name="CuadroTexto 59"/>
          <p:cNvSpPr txBox="1"/>
          <p:nvPr/>
        </p:nvSpPr>
        <p:spPr>
          <a:xfrm>
            <a:off x="6694584" y="4105223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3,868</a:t>
            </a:r>
            <a:endParaRPr lang="es-PE" b="1" dirty="0"/>
          </a:p>
        </p:txBody>
      </p:sp>
      <p:sp>
        <p:nvSpPr>
          <p:cNvPr id="61" name="CuadroTexto 60"/>
          <p:cNvSpPr txBox="1"/>
          <p:nvPr/>
        </p:nvSpPr>
        <p:spPr>
          <a:xfrm>
            <a:off x="6694584" y="4656964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10,389</a:t>
            </a:r>
            <a:endParaRPr lang="es-PE" b="1" dirty="0"/>
          </a:p>
        </p:txBody>
      </p:sp>
      <p:sp>
        <p:nvSpPr>
          <p:cNvPr id="62" name="CuadroTexto 61"/>
          <p:cNvSpPr txBox="1"/>
          <p:nvPr/>
        </p:nvSpPr>
        <p:spPr>
          <a:xfrm>
            <a:off x="6694584" y="5200467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27,054</a:t>
            </a:r>
            <a:endParaRPr lang="es-PE" b="1" dirty="0"/>
          </a:p>
        </p:txBody>
      </p:sp>
      <p:sp>
        <p:nvSpPr>
          <p:cNvPr id="63" name="CuadroTexto 62"/>
          <p:cNvSpPr txBox="1"/>
          <p:nvPr/>
        </p:nvSpPr>
        <p:spPr>
          <a:xfrm>
            <a:off x="6694584" y="5614383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3,275</a:t>
            </a:r>
            <a:endParaRPr lang="es-PE" b="1" dirty="0"/>
          </a:p>
        </p:txBody>
      </p:sp>
      <p:sp>
        <p:nvSpPr>
          <p:cNvPr id="64" name="CuadroTexto 63"/>
          <p:cNvSpPr txBox="1"/>
          <p:nvPr/>
        </p:nvSpPr>
        <p:spPr>
          <a:xfrm>
            <a:off x="6694584" y="6026078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22,766</a:t>
            </a:r>
            <a:endParaRPr lang="es-PE" b="1" dirty="0"/>
          </a:p>
        </p:txBody>
      </p:sp>
      <p:sp>
        <p:nvSpPr>
          <p:cNvPr id="65" name="CuadroTexto 64"/>
          <p:cNvSpPr txBox="1"/>
          <p:nvPr/>
        </p:nvSpPr>
        <p:spPr>
          <a:xfrm>
            <a:off x="6694584" y="6437773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1,013</a:t>
            </a:r>
            <a:endParaRPr lang="es-PE" b="1" dirty="0"/>
          </a:p>
        </p:txBody>
      </p:sp>
      <p:sp>
        <p:nvSpPr>
          <p:cNvPr id="66" name="CuadroTexto 65"/>
          <p:cNvSpPr txBox="1"/>
          <p:nvPr/>
        </p:nvSpPr>
        <p:spPr>
          <a:xfrm>
            <a:off x="8863785" y="1819416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/>
              <a:t>99,246</a:t>
            </a:r>
            <a:endParaRPr lang="es-PE" b="1" dirty="0"/>
          </a:p>
        </p:txBody>
      </p:sp>
      <p:sp>
        <p:nvSpPr>
          <p:cNvPr id="67" name="CuadroTexto 66"/>
          <p:cNvSpPr txBox="1"/>
          <p:nvPr/>
        </p:nvSpPr>
        <p:spPr>
          <a:xfrm>
            <a:off x="8863785" y="2231111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18,911</a:t>
            </a:r>
            <a:endParaRPr lang="es-PE" b="1" dirty="0"/>
          </a:p>
        </p:txBody>
      </p:sp>
      <p:sp>
        <p:nvSpPr>
          <p:cNvPr id="68" name="CuadroTexto 67"/>
          <p:cNvSpPr txBox="1"/>
          <p:nvPr/>
        </p:nvSpPr>
        <p:spPr>
          <a:xfrm>
            <a:off x="8863785" y="2642806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49,717</a:t>
            </a:r>
            <a:endParaRPr lang="es-PE" b="1" dirty="0"/>
          </a:p>
        </p:txBody>
      </p:sp>
      <p:sp>
        <p:nvSpPr>
          <p:cNvPr id="69" name="CuadroTexto 68"/>
          <p:cNvSpPr txBox="1"/>
          <p:nvPr/>
        </p:nvSpPr>
        <p:spPr>
          <a:xfrm>
            <a:off x="8863785" y="3054501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30,618</a:t>
            </a:r>
            <a:endParaRPr lang="es-PE" b="1" dirty="0"/>
          </a:p>
        </p:txBody>
      </p:sp>
      <p:sp>
        <p:nvSpPr>
          <p:cNvPr id="70" name="CuadroTexto 69"/>
          <p:cNvSpPr txBox="1"/>
          <p:nvPr/>
        </p:nvSpPr>
        <p:spPr>
          <a:xfrm>
            <a:off x="8863785" y="3537006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85</a:t>
            </a:r>
            <a:endParaRPr lang="es-PE" b="1" dirty="0"/>
          </a:p>
        </p:txBody>
      </p:sp>
      <p:sp>
        <p:nvSpPr>
          <p:cNvPr id="107" name="CuadroTexto 106"/>
          <p:cNvSpPr txBox="1"/>
          <p:nvPr/>
        </p:nvSpPr>
        <p:spPr>
          <a:xfrm>
            <a:off x="8863785" y="4105223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18</a:t>
            </a:r>
            <a:endParaRPr lang="es-PE" b="1" dirty="0"/>
          </a:p>
        </p:txBody>
      </p:sp>
      <p:sp>
        <p:nvSpPr>
          <p:cNvPr id="108" name="CuadroTexto 107"/>
          <p:cNvSpPr txBox="1"/>
          <p:nvPr/>
        </p:nvSpPr>
        <p:spPr>
          <a:xfrm>
            <a:off x="8863785" y="4656964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163</a:t>
            </a:r>
            <a:endParaRPr lang="es-PE" b="1" dirty="0"/>
          </a:p>
        </p:txBody>
      </p:sp>
      <p:sp>
        <p:nvSpPr>
          <p:cNvPr id="109" name="CuadroTexto 108"/>
          <p:cNvSpPr txBox="1"/>
          <p:nvPr/>
        </p:nvSpPr>
        <p:spPr>
          <a:xfrm>
            <a:off x="8863785" y="5200467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407</a:t>
            </a:r>
            <a:endParaRPr lang="es-PE" b="1" dirty="0"/>
          </a:p>
        </p:txBody>
      </p:sp>
      <p:sp>
        <p:nvSpPr>
          <p:cNvPr id="110" name="CuadroTexto 109"/>
          <p:cNvSpPr txBox="1"/>
          <p:nvPr/>
        </p:nvSpPr>
        <p:spPr>
          <a:xfrm>
            <a:off x="8863785" y="5614383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78</a:t>
            </a:r>
            <a:endParaRPr lang="es-PE" b="1" dirty="0"/>
          </a:p>
        </p:txBody>
      </p:sp>
      <p:sp>
        <p:nvSpPr>
          <p:cNvPr id="111" name="CuadroTexto 110"/>
          <p:cNvSpPr txBox="1"/>
          <p:nvPr/>
        </p:nvSpPr>
        <p:spPr>
          <a:xfrm>
            <a:off x="8863785" y="6026078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308</a:t>
            </a:r>
            <a:endParaRPr lang="es-PE" b="1" dirty="0"/>
          </a:p>
        </p:txBody>
      </p:sp>
      <p:sp>
        <p:nvSpPr>
          <p:cNvPr id="112" name="CuadroTexto 111"/>
          <p:cNvSpPr txBox="1"/>
          <p:nvPr/>
        </p:nvSpPr>
        <p:spPr>
          <a:xfrm>
            <a:off x="8863785" y="6437773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21</a:t>
            </a:r>
            <a:endParaRPr lang="es-PE" b="1" dirty="0"/>
          </a:p>
        </p:txBody>
      </p:sp>
      <p:cxnSp>
        <p:nvCxnSpPr>
          <p:cNvPr id="113" name="Conector recto 112"/>
          <p:cNvCxnSpPr/>
          <p:nvPr/>
        </p:nvCxnSpPr>
        <p:spPr>
          <a:xfrm>
            <a:off x="8811678" y="1206237"/>
            <a:ext cx="0" cy="551767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ector recto 113"/>
          <p:cNvCxnSpPr/>
          <p:nvPr/>
        </p:nvCxnSpPr>
        <p:spPr>
          <a:xfrm>
            <a:off x="6831423" y="1819416"/>
            <a:ext cx="389424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ector recto 114"/>
          <p:cNvCxnSpPr/>
          <p:nvPr/>
        </p:nvCxnSpPr>
        <p:spPr>
          <a:xfrm>
            <a:off x="6864557" y="3423833"/>
            <a:ext cx="389424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ector recto 115"/>
          <p:cNvCxnSpPr/>
          <p:nvPr/>
        </p:nvCxnSpPr>
        <p:spPr>
          <a:xfrm>
            <a:off x="6864557" y="4000997"/>
            <a:ext cx="389424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ector recto 116"/>
          <p:cNvCxnSpPr/>
          <p:nvPr/>
        </p:nvCxnSpPr>
        <p:spPr>
          <a:xfrm>
            <a:off x="6864557" y="4583211"/>
            <a:ext cx="389424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ector recto 117"/>
          <p:cNvCxnSpPr/>
          <p:nvPr/>
        </p:nvCxnSpPr>
        <p:spPr>
          <a:xfrm>
            <a:off x="6916664" y="5126908"/>
            <a:ext cx="389424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" name="Imagen 1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08" y="1244822"/>
            <a:ext cx="2849885" cy="252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1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70" y="-229660"/>
            <a:ext cx="1674286" cy="138939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251" y="191684"/>
            <a:ext cx="1932023" cy="78990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715066" y="798951"/>
            <a:ext cx="8568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bg2">
                    <a:lumMod val="50000"/>
                  </a:schemeClr>
                </a:solidFill>
              </a:rPr>
              <a:t>EVOLUCIÓN EN DOCENTES POR NIVELES (2014 – 2016)</a:t>
            </a:r>
            <a:endParaRPr lang="es-PE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725" y="1683517"/>
            <a:ext cx="7560760" cy="180860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083" y="5140790"/>
            <a:ext cx="1508357" cy="114696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352" y="4084847"/>
            <a:ext cx="7547504" cy="1808604"/>
          </a:xfrm>
          <a:prstGeom prst="rect">
            <a:avLst/>
          </a:prstGeom>
        </p:spPr>
      </p:pic>
      <p:cxnSp>
        <p:nvCxnSpPr>
          <p:cNvPr id="4" name="Conector recto 3"/>
          <p:cNvCxnSpPr/>
          <p:nvPr/>
        </p:nvCxnSpPr>
        <p:spPr>
          <a:xfrm>
            <a:off x="1229033" y="3805881"/>
            <a:ext cx="931539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28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48" y="-206365"/>
            <a:ext cx="1674286" cy="138939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718" y="93383"/>
            <a:ext cx="1932023" cy="78990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411" y="1795516"/>
            <a:ext cx="4611875" cy="304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11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70" y="-229660"/>
            <a:ext cx="1674286" cy="138939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251" y="191684"/>
            <a:ext cx="1932023" cy="78990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715066" y="798951"/>
            <a:ext cx="8568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bg2">
                    <a:lumMod val="50000"/>
                  </a:schemeClr>
                </a:solidFill>
              </a:rPr>
              <a:t>EVOLUCIÓN EN DOCENTES POR NIVELES (2014 – 2016)</a:t>
            </a:r>
            <a:endParaRPr lang="es-PE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083" y="5140790"/>
            <a:ext cx="1508357" cy="114696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98" y="1745390"/>
            <a:ext cx="4977435" cy="121078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53" y="3789450"/>
            <a:ext cx="5052724" cy="119664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087" y="3782381"/>
            <a:ext cx="5052724" cy="1210781"/>
          </a:xfrm>
          <a:prstGeom prst="rect">
            <a:avLst/>
          </a:prstGeom>
        </p:spPr>
      </p:pic>
      <p:cxnSp>
        <p:nvCxnSpPr>
          <p:cNvPr id="17" name="Conector recto 16"/>
          <p:cNvCxnSpPr/>
          <p:nvPr/>
        </p:nvCxnSpPr>
        <p:spPr>
          <a:xfrm>
            <a:off x="6038335" y="1367482"/>
            <a:ext cx="0" cy="42507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428368" y="3369276"/>
            <a:ext cx="1123641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n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376" y="1754411"/>
            <a:ext cx="4977434" cy="11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0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70" y="-229660"/>
            <a:ext cx="1674286" cy="138939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251" y="191684"/>
            <a:ext cx="1932023" cy="78990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894" y="1573427"/>
            <a:ext cx="1895863" cy="144162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227805" y="2284202"/>
            <a:ext cx="4061254" cy="17543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 smtClean="0">
                <a:solidFill>
                  <a:srgbClr val="EAA66E"/>
                </a:solidFill>
              </a:rPr>
              <a:t>SERVICIOS</a:t>
            </a:r>
          </a:p>
          <a:p>
            <a:pPr algn="ctr"/>
            <a:r>
              <a:rPr lang="es-MX" sz="5400" b="1" dirty="0" smtClean="0">
                <a:solidFill>
                  <a:srgbClr val="EAA66E"/>
                </a:solidFill>
              </a:rPr>
              <a:t>EDUCATIVOS</a:t>
            </a:r>
            <a:endParaRPr lang="es-PE" sz="5400" b="1" dirty="0">
              <a:solidFill>
                <a:srgbClr val="EAA66E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894" y="1427828"/>
            <a:ext cx="4102029" cy="530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23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n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251" y="191684"/>
            <a:ext cx="1932023" cy="789902"/>
          </a:xfrm>
          <a:prstGeom prst="rect">
            <a:avLst/>
          </a:prstGeom>
        </p:spPr>
      </p:pic>
      <p:sp>
        <p:nvSpPr>
          <p:cNvPr id="41" name="CuadroTexto 40"/>
          <p:cNvSpPr txBox="1"/>
          <p:nvPr/>
        </p:nvSpPr>
        <p:spPr>
          <a:xfrm>
            <a:off x="2171940" y="636518"/>
            <a:ext cx="7891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bg2">
                    <a:lumMod val="50000"/>
                  </a:schemeClr>
                </a:solidFill>
              </a:rPr>
              <a:t>SERVICIOS EDUCATIVOS TOTALES 2016</a:t>
            </a:r>
            <a:endParaRPr lang="es-PE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4" name="CuadroTexto 43"/>
          <p:cNvSpPr txBox="1"/>
          <p:nvPr/>
        </p:nvSpPr>
        <p:spPr>
          <a:xfrm>
            <a:off x="457673" y="1588350"/>
            <a:ext cx="2067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TOTAL</a:t>
            </a:r>
            <a:endParaRPr lang="es-PE" sz="2000" b="1" dirty="0"/>
          </a:p>
        </p:txBody>
      </p:sp>
      <p:sp>
        <p:nvSpPr>
          <p:cNvPr id="45" name="CuadroTexto 44"/>
          <p:cNvSpPr txBox="1"/>
          <p:nvPr/>
        </p:nvSpPr>
        <p:spPr>
          <a:xfrm>
            <a:off x="4542629" y="2429883"/>
            <a:ext cx="2067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/>
              <a:t>105,597</a:t>
            </a:r>
            <a:endParaRPr lang="es-PE" sz="2800" b="1" dirty="0"/>
          </a:p>
        </p:txBody>
      </p:sp>
      <p:sp>
        <p:nvSpPr>
          <p:cNvPr id="46" name="CuadroTexto 45"/>
          <p:cNvSpPr txBox="1"/>
          <p:nvPr/>
        </p:nvSpPr>
        <p:spPr>
          <a:xfrm>
            <a:off x="5959428" y="2569897"/>
            <a:ext cx="2067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/>
              <a:t>53,105</a:t>
            </a:r>
            <a:endParaRPr lang="es-PE" sz="1600" b="1" dirty="0"/>
          </a:p>
        </p:txBody>
      </p:sp>
      <p:sp>
        <p:nvSpPr>
          <p:cNvPr id="47" name="CuadroTexto 46"/>
          <p:cNvSpPr txBox="1"/>
          <p:nvPr/>
        </p:nvSpPr>
        <p:spPr>
          <a:xfrm>
            <a:off x="6951352" y="2569897"/>
            <a:ext cx="2067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/>
              <a:t>38,221</a:t>
            </a:r>
            <a:endParaRPr lang="es-PE" sz="1600" b="1" dirty="0"/>
          </a:p>
        </p:txBody>
      </p:sp>
      <p:sp>
        <p:nvSpPr>
          <p:cNvPr id="48" name="CuadroTexto 47"/>
          <p:cNvSpPr txBox="1"/>
          <p:nvPr/>
        </p:nvSpPr>
        <p:spPr>
          <a:xfrm>
            <a:off x="8055958" y="2569897"/>
            <a:ext cx="2067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/>
              <a:t>14,271</a:t>
            </a:r>
            <a:endParaRPr lang="es-PE" sz="1600" b="1" dirty="0"/>
          </a:p>
        </p:txBody>
      </p:sp>
      <p:cxnSp>
        <p:nvCxnSpPr>
          <p:cNvPr id="49" name="Conector recto 48"/>
          <p:cNvCxnSpPr/>
          <p:nvPr/>
        </p:nvCxnSpPr>
        <p:spPr>
          <a:xfrm>
            <a:off x="7483429" y="2520871"/>
            <a:ext cx="0" cy="4366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49"/>
          <p:cNvCxnSpPr/>
          <p:nvPr/>
        </p:nvCxnSpPr>
        <p:spPr>
          <a:xfrm>
            <a:off x="8533751" y="2516497"/>
            <a:ext cx="0" cy="4366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Imagen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322" y="3377430"/>
            <a:ext cx="1694691" cy="408433"/>
          </a:xfrm>
          <a:prstGeom prst="rect">
            <a:avLst/>
          </a:prstGeom>
        </p:spPr>
      </p:pic>
      <p:sp>
        <p:nvSpPr>
          <p:cNvPr id="52" name="CuadroTexto 51"/>
          <p:cNvSpPr txBox="1"/>
          <p:nvPr/>
        </p:nvSpPr>
        <p:spPr>
          <a:xfrm>
            <a:off x="4542629" y="3835322"/>
            <a:ext cx="2067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/>
              <a:t>2,334</a:t>
            </a:r>
            <a:endParaRPr lang="es-PE" sz="2800" b="1" dirty="0"/>
          </a:p>
        </p:txBody>
      </p:sp>
      <p:pic>
        <p:nvPicPr>
          <p:cNvPr id="53" name="Imagen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103" y="3377429"/>
            <a:ext cx="1694691" cy="408433"/>
          </a:xfrm>
          <a:prstGeom prst="rect">
            <a:avLst/>
          </a:prstGeom>
        </p:spPr>
      </p:pic>
      <p:sp>
        <p:nvSpPr>
          <p:cNvPr id="54" name="CuadroTexto 53"/>
          <p:cNvSpPr txBox="1"/>
          <p:nvPr/>
        </p:nvSpPr>
        <p:spPr>
          <a:xfrm>
            <a:off x="6502461" y="3835322"/>
            <a:ext cx="2067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/>
              <a:t>500</a:t>
            </a:r>
            <a:endParaRPr lang="es-PE" sz="2800" b="1" dirty="0"/>
          </a:p>
        </p:txBody>
      </p:sp>
      <p:pic>
        <p:nvPicPr>
          <p:cNvPr id="55" name="Imagen 5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014" y="3377428"/>
            <a:ext cx="1694691" cy="408433"/>
          </a:xfrm>
          <a:prstGeom prst="rect">
            <a:avLst/>
          </a:prstGeom>
        </p:spPr>
      </p:pic>
      <p:sp>
        <p:nvSpPr>
          <p:cNvPr id="56" name="CuadroTexto 55"/>
          <p:cNvSpPr txBox="1"/>
          <p:nvPr/>
        </p:nvSpPr>
        <p:spPr>
          <a:xfrm>
            <a:off x="8603079" y="3835322"/>
            <a:ext cx="2067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/>
              <a:t>1,808</a:t>
            </a:r>
            <a:endParaRPr lang="es-PE" sz="2800" b="1" dirty="0"/>
          </a:p>
        </p:txBody>
      </p:sp>
      <p:pic>
        <p:nvPicPr>
          <p:cNvPr id="57" name="Imagen 5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322" y="1581335"/>
            <a:ext cx="4709170" cy="813818"/>
          </a:xfrm>
          <a:prstGeom prst="rect">
            <a:avLst/>
          </a:prstGeom>
        </p:spPr>
      </p:pic>
      <p:pic>
        <p:nvPicPr>
          <p:cNvPr id="58" name="Imagen 5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205" y="4528488"/>
            <a:ext cx="4962154" cy="777242"/>
          </a:xfrm>
          <a:prstGeom prst="rect">
            <a:avLst/>
          </a:prstGeom>
        </p:spPr>
      </p:pic>
      <p:sp>
        <p:nvSpPr>
          <p:cNvPr id="59" name="CuadroTexto 58"/>
          <p:cNvSpPr txBox="1"/>
          <p:nvPr/>
        </p:nvSpPr>
        <p:spPr>
          <a:xfrm>
            <a:off x="4600834" y="5402268"/>
            <a:ext cx="2067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/>
              <a:t>1,042</a:t>
            </a:r>
            <a:endParaRPr lang="es-PE" sz="2800" b="1" dirty="0"/>
          </a:p>
        </p:txBody>
      </p:sp>
      <p:sp>
        <p:nvSpPr>
          <p:cNvPr id="60" name="CuadroTexto 59"/>
          <p:cNvSpPr txBox="1"/>
          <p:nvPr/>
        </p:nvSpPr>
        <p:spPr>
          <a:xfrm>
            <a:off x="6141026" y="5494601"/>
            <a:ext cx="2067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/>
              <a:t>199</a:t>
            </a:r>
            <a:endParaRPr lang="es-PE" sz="1600" b="1" dirty="0"/>
          </a:p>
        </p:txBody>
      </p:sp>
      <p:sp>
        <p:nvSpPr>
          <p:cNvPr id="61" name="CuadroTexto 60"/>
          <p:cNvSpPr txBox="1"/>
          <p:nvPr/>
        </p:nvSpPr>
        <p:spPr>
          <a:xfrm>
            <a:off x="7319294" y="5494601"/>
            <a:ext cx="2067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/>
              <a:t>806</a:t>
            </a:r>
            <a:endParaRPr lang="es-PE" sz="1600" b="1" dirty="0"/>
          </a:p>
        </p:txBody>
      </p:sp>
      <p:sp>
        <p:nvSpPr>
          <p:cNvPr id="62" name="CuadroTexto 61"/>
          <p:cNvSpPr txBox="1"/>
          <p:nvPr/>
        </p:nvSpPr>
        <p:spPr>
          <a:xfrm>
            <a:off x="8328413" y="5498965"/>
            <a:ext cx="2067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/>
              <a:t>37</a:t>
            </a:r>
            <a:endParaRPr lang="es-PE" sz="1600" b="1" dirty="0"/>
          </a:p>
        </p:txBody>
      </p:sp>
      <p:cxnSp>
        <p:nvCxnSpPr>
          <p:cNvPr id="63" name="Conector recto 62"/>
          <p:cNvCxnSpPr/>
          <p:nvPr/>
        </p:nvCxnSpPr>
        <p:spPr>
          <a:xfrm>
            <a:off x="7775873" y="5449949"/>
            <a:ext cx="0" cy="4366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cto 63"/>
          <p:cNvCxnSpPr/>
          <p:nvPr/>
        </p:nvCxnSpPr>
        <p:spPr>
          <a:xfrm>
            <a:off x="8867385" y="5445575"/>
            <a:ext cx="0" cy="4366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Imagen 6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844" y="4306489"/>
            <a:ext cx="1863734" cy="1417190"/>
          </a:xfrm>
          <a:prstGeom prst="rect">
            <a:avLst/>
          </a:prstGeom>
        </p:spPr>
      </p:pic>
      <p:pic>
        <p:nvPicPr>
          <p:cNvPr id="66" name="Imagen 6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70" y="-229660"/>
            <a:ext cx="1674286" cy="1389398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333" y="1159738"/>
            <a:ext cx="2546826" cy="3292153"/>
          </a:xfrm>
          <a:prstGeom prst="rect">
            <a:avLst/>
          </a:prstGeom>
        </p:spPr>
      </p:pic>
      <p:sp>
        <p:nvSpPr>
          <p:cNvPr id="28" name="CuadroTexto 27"/>
          <p:cNvSpPr txBox="1"/>
          <p:nvPr/>
        </p:nvSpPr>
        <p:spPr>
          <a:xfrm>
            <a:off x="743470" y="1128973"/>
            <a:ext cx="2067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 smtClean="0"/>
              <a:t>111,281</a:t>
            </a:r>
            <a:endParaRPr lang="es-PE" sz="2800" b="1" dirty="0"/>
          </a:p>
        </p:txBody>
      </p:sp>
    </p:spTree>
    <p:extLst>
      <p:ext uri="{BB962C8B-B14F-4D97-AF65-F5344CB8AC3E}">
        <p14:creationId xmlns:p14="http://schemas.microsoft.com/office/powerpoint/2010/main" val="91247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70" y="-229660"/>
            <a:ext cx="1674286" cy="138939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251" y="191684"/>
            <a:ext cx="1932023" cy="78990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02508" y="798951"/>
            <a:ext cx="10272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bg2">
                    <a:lumMod val="50000"/>
                  </a:schemeClr>
                </a:solidFill>
              </a:rPr>
              <a:t>EVOLUCIÓN EN SERVICIOS EDUCATIVOS POR NIVELES (2014 – 2016)</a:t>
            </a:r>
            <a:endParaRPr lang="es-PE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725" y="1683517"/>
            <a:ext cx="7560760" cy="180860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083" y="5140790"/>
            <a:ext cx="1508357" cy="114696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354" y="4084847"/>
            <a:ext cx="7547500" cy="1808604"/>
          </a:xfrm>
          <a:prstGeom prst="rect">
            <a:avLst/>
          </a:prstGeom>
        </p:spPr>
      </p:pic>
      <p:cxnSp>
        <p:nvCxnSpPr>
          <p:cNvPr id="4" name="Conector recto 3"/>
          <p:cNvCxnSpPr/>
          <p:nvPr/>
        </p:nvCxnSpPr>
        <p:spPr>
          <a:xfrm>
            <a:off x="1229033" y="3805881"/>
            <a:ext cx="931539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21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70" y="-229660"/>
            <a:ext cx="1674286" cy="138939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251" y="191684"/>
            <a:ext cx="1932023" cy="78990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083" y="5140790"/>
            <a:ext cx="1508357" cy="114696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98" y="1808535"/>
            <a:ext cx="4977435" cy="108449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53" y="3807818"/>
            <a:ext cx="5052724" cy="115990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089" y="3782381"/>
            <a:ext cx="5052720" cy="1210781"/>
          </a:xfrm>
          <a:prstGeom prst="rect">
            <a:avLst/>
          </a:prstGeom>
        </p:spPr>
      </p:pic>
      <p:cxnSp>
        <p:nvCxnSpPr>
          <p:cNvPr id="17" name="Conector recto 16"/>
          <p:cNvCxnSpPr/>
          <p:nvPr/>
        </p:nvCxnSpPr>
        <p:spPr>
          <a:xfrm>
            <a:off x="6038335" y="1367482"/>
            <a:ext cx="0" cy="42507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428368" y="3369276"/>
            <a:ext cx="1123641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n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276" y="1735275"/>
            <a:ext cx="4803535" cy="1151068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502508" y="798951"/>
            <a:ext cx="10272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bg2">
                    <a:lumMod val="50000"/>
                  </a:schemeClr>
                </a:solidFill>
              </a:rPr>
              <a:t>EVOLUCIÓN EN SERVICIOS EDUCATIVOS POR NIVELES (2014 – 2016)</a:t>
            </a:r>
            <a:endParaRPr lang="es-PE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87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n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70" y="-229660"/>
            <a:ext cx="1674286" cy="1389398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251" y="191684"/>
            <a:ext cx="1932023" cy="789902"/>
          </a:xfrm>
          <a:prstGeom prst="rect">
            <a:avLst/>
          </a:prstGeom>
        </p:spPr>
      </p:pic>
      <p:sp>
        <p:nvSpPr>
          <p:cNvPr id="71" name="CuadroTexto 70"/>
          <p:cNvSpPr txBox="1"/>
          <p:nvPr/>
        </p:nvSpPr>
        <p:spPr>
          <a:xfrm>
            <a:off x="2171940" y="636518"/>
            <a:ext cx="7891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bg2">
                    <a:lumMod val="50000"/>
                  </a:schemeClr>
                </a:solidFill>
              </a:rPr>
              <a:t>SERVICIOS EDUCATIVOS SEGÚN GESTIÓN 2016</a:t>
            </a:r>
            <a:endParaRPr lang="es-PE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2" name="CuadroTexto 71"/>
          <p:cNvSpPr txBox="1"/>
          <p:nvPr/>
        </p:nvSpPr>
        <p:spPr>
          <a:xfrm>
            <a:off x="247575" y="1454776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TOTAL PÚBLICA</a:t>
            </a:r>
            <a:endParaRPr lang="es-PE" b="1" dirty="0"/>
          </a:p>
        </p:txBody>
      </p:sp>
      <p:pic>
        <p:nvPicPr>
          <p:cNvPr id="73" name="Imagen 7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844" y="4306489"/>
            <a:ext cx="1863734" cy="1417190"/>
          </a:xfrm>
          <a:prstGeom prst="rect">
            <a:avLst/>
          </a:prstGeom>
        </p:spPr>
      </p:pic>
      <p:sp>
        <p:nvSpPr>
          <p:cNvPr id="74" name="CuadroTexto 73"/>
          <p:cNvSpPr txBox="1"/>
          <p:nvPr/>
        </p:nvSpPr>
        <p:spPr>
          <a:xfrm>
            <a:off x="-147844" y="1139868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84,269</a:t>
            </a:r>
            <a:endParaRPr lang="es-PE" b="1" dirty="0"/>
          </a:p>
        </p:txBody>
      </p:sp>
      <p:sp>
        <p:nvSpPr>
          <p:cNvPr id="75" name="CuadroTexto 74"/>
          <p:cNvSpPr txBox="1"/>
          <p:nvPr/>
        </p:nvSpPr>
        <p:spPr>
          <a:xfrm>
            <a:off x="247575" y="2176687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TOTAL PRIVADA</a:t>
            </a:r>
            <a:endParaRPr lang="es-PE" b="1" dirty="0"/>
          </a:p>
        </p:txBody>
      </p:sp>
      <p:sp>
        <p:nvSpPr>
          <p:cNvPr id="76" name="CuadroTexto 75"/>
          <p:cNvSpPr txBox="1"/>
          <p:nvPr/>
        </p:nvSpPr>
        <p:spPr>
          <a:xfrm>
            <a:off x="-164320" y="1861779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27,012</a:t>
            </a:r>
            <a:endParaRPr lang="es-PE" b="1" dirty="0"/>
          </a:p>
        </p:txBody>
      </p:sp>
      <p:pic>
        <p:nvPicPr>
          <p:cNvPr id="77" name="Imagen 7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595" y="1861779"/>
            <a:ext cx="1427828" cy="4862131"/>
          </a:xfrm>
          <a:prstGeom prst="rect">
            <a:avLst/>
          </a:prstGeom>
        </p:spPr>
      </p:pic>
      <p:pic>
        <p:nvPicPr>
          <p:cNvPr id="78" name="Imagen 7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474" y="1189761"/>
            <a:ext cx="1131937" cy="556660"/>
          </a:xfrm>
          <a:prstGeom prst="rect">
            <a:avLst/>
          </a:prstGeom>
        </p:spPr>
      </p:pic>
      <p:pic>
        <p:nvPicPr>
          <p:cNvPr id="79" name="Imagen 7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074" y="1189761"/>
            <a:ext cx="1107735" cy="556660"/>
          </a:xfrm>
          <a:prstGeom prst="rect">
            <a:avLst/>
          </a:prstGeom>
        </p:spPr>
      </p:pic>
      <p:sp>
        <p:nvSpPr>
          <p:cNvPr id="80" name="CuadroTexto 79"/>
          <p:cNvSpPr txBox="1"/>
          <p:nvPr/>
        </p:nvSpPr>
        <p:spPr>
          <a:xfrm>
            <a:off x="6694584" y="1819416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81,208</a:t>
            </a:r>
            <a:endParaRPr lang="es-PE" b="1" dirty="0"/>
          </a:p>
        </p:txBody>
      </p:sp>
      <p:sp>
        <p:nvSpPr>
          <p:cNvPr id="81" name="CuadroTexto 80"/>
          <p:cNvSpPr txBox="1"/>
          <p:nvPr/>
        </p:nvSpPr>
        <p:spPr>
          <a:xfrm>
            <a:off x="6694584" y="2231111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42,508</a:t>
            </a:r>
            <a:endParaRPr lang="es-PE" b="1" dirty="0"/>
          </a:p>
        </p:txBody>
      </p:sp>
      <p:sp>
        <p:nvSpPr>
          <p:cNvPr id="82" name="CuadroTexto 81"/>
          <p:cNvSpPr txBox="1"/>
          <p:nvPr/>
        </p:nvSpPr>
        <p:spPr>
          <a:xfrm>
            <a:off x="6694584" y="2642806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29,565</a:t>
            </a:r>
            <a:endParaRPr lang="es-PE" b="1" dirty="0"/>
          </a:p>
        </p:txBody>
      </p:sp>
      <p:sp>
        <p:nvSpPr>
          <p:cNvPr id="83" name="CuadroTexto 82"/>
          <p:cNvSpPr txBox="1"/>
          <p:nvPr/>
        </p:nvSpPr>
        <p:spPr>
          <a:xfrm>
            <a:off x="6694584" y="3054501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9,135</a:t>
            </a:r>
            <a:endParaRPr lang="es-PE" b="1" dirty="0"/>
          </a:p>
        </p:txBody>
      </p:sp>
      <p:sp>
        <p:nvSpPr>
          <p:cNvPr id="84" name="CuadroTexto 83"/>
          <p:cNvSpPr txBox="1"/>
          <p:nvPr/>
        </p:nvSpPr>
        <p:spPr>
          <a:xfrm>
            <a:off x="6694584" y="3537006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1,339</a:t>
            </a:r>
            <a:endParaRPr lang="es-PE" b="1" dirty="0"/>
          </a:p>
        </p:txBody>
      </p:sp>
      <p:sp>
        <p:nvSpPr>
          <p:cNvPr id="85" name="CuadroTexto 84"/>
          <p:cNvSpPr txBox="1"/>
          <p:nvPr/>
        </p:nvSpPr>
        <p:spPr>
          <a:xfrm>
            <a:off x="6694584" y="4105223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440</a:t>
            </a:r>
            <a:endParaRPr lang="es-PE" b="1" dirty="0"/>
          </a:p>
        </p:txBody>
      </p:sp>
      <p:sp>
        <p:nvSpPr>
          <p:cNvPr id="86" name="CuadroTexto 85"/>
          <p:cNvSpPr txBox="1"/>
          <p:nvPr/>
        </p:nvSpPr>
        <p:spPr>
          <a:xfrm>
            <a:off x="6694584" y="4656964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791</a:t>
            </a:r>
            <a:endParaRPr lang="es-PE" b="1" dirty="0"/>
          </a:p>
        </p:txBody>
      </p:sp>
      <p:sp>
        <p:nvSpPr>
          <p:cNvPr id="87" name="CuadroTexto 86"/>
          <p:cNvSpPr txBox="1"/>
          <p:nvPr/>
        </p:nvSpPr>
        <p:spPr>
          <a:xfrm>
            <a:off x="6694584" y="5200467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491</a:t>
            </a:r>
            <a:endParaRPr lang="es-PE" b="1" dirty="0"/>
          </a:p>
        </p:txBody>
      </p:sp>
      <p:sp>
        <p:nvSpPr>
          <p:cNvPr id="88" name="CuadroTexto 87"/>
          <p:cNvSpPr txBox="1"/>
          <p:nvPr/>
        </p:nvSpPr>
        <p:spPr>
          <a:xfrm>
            <a:off x="6694584" y="5614383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113</a:t>
            </a:r>
            <a:endParaRPr lang="es-PE" b="1" dirty="0"/>
          </a:p>
        </p:txBody>
      </p:sp>
      <p:sp>
        <p:nvSpPr>
          <p:cNvPr id="89" name="CuadroTexto 88"/>
          <p:cNvSpPr txBox="1"/>
          <p:nvPr/>
        </p:nvSpPr>
        <p:spPr>
          <a:xfrm>
            <a:off x="6694584" y="6026078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345</a:t>
            </a:r>
            <a:endParaRPr lang="es-PE" b="1" dirty="0"/>
          </a:p>
        </p:txBody>
      </p:sp>
      <p:sp>
        <p:nvSpPr>
          <p:cNvPr id="90" name="CuadroTexto 89"/>
          <p:cNvSpPr txBox="1"/>
          <p:nvPr/>
        </p:nvSpPr>
        <p:spPr>
          <a:xfrm>
            <a:off x="6694584" y="6437773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33</a:t>
            </a:r>
            <a:endParaRPr lang="es-PE" b="1" dirty="0"/>
          </a:p>
        </p:txBody>
      </p:sp>
      <p:sp>
        <p:nvSpPr>
          <p:cNvPr id="91" name="CuadroTexto 90"/>
          <p:cNvSpPr txBox="1"/>
          <p:nvPr/>
        </p:nvSpPr>
        <p:spPr>
          <a:xfrm>
            <a:off x="8863785" y="1819416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/>
              <a:t>24,389</a:t>
            </a:r>
            <a:endParaRPr lang="es-PE" b="1" dirty="0"/>
          </a:p>
        </p:txBody>
      </p:sp>
      <p:sp>
        <p:nvSpPr>
          <p:cNvPr id="92" name="CuadroTexto 91"/>
          <p:cNvSpPr txBox="1"/>
          <p:nvPr/>
        </p:nvSpPr>
        <p:spPr>
          <a:xfrm>
            <a:off x="8863785" y="2231111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10,597</a:t>
            </a:r>
            <a:endParaRPr lang="es-PE" b="1" dirty="0"/>
          </a:p>
        </p:txBody>
      </p:sp>
      <p:sp>
        <p:nvSpPr>
          <p:cNvPr id="93" name="CuadroTexto 92"/>
          <p:cNvSpPr txBox="1"/>
          <p:nvPr/>
        </p:nvSpPr>
        <p:spPr>
          <a:xfrm>
            <a:off x="8863785" y="2642806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8,656</a:t>
            </a:r>
            <a:endParaRPr lang="es-PE" b="1" dirty="0"/>
          </a:p>
        </p:txBody>
      </p:sp>
      <p:sp>
        <p:nvSpPr>
          <p:cNvPr id="94" name="CuadroTexto 93"/>
          <p:cNvSpPr txBox="1"/>
          <p:nvPr/>
        </p:nvSpPr>
        <p:spPr>
          <a:xfrm>
            <a:off x="8863785" y="3054501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5,136</a:t>
            </a:r>
            <a:endParaRPr lang="es-PE" b="1" dirty="0"/>
          </a:p>
        </p:txBody>
      </p:sp>
      <p:sp>
        <p:nvSpPr>
          <p:cNvPr id="95" name="CuadroTexto 94"/>
          <p:cNvSpPr txBox="1"/>
          <p:nvPr/>
        </p:nvSpPr>
        <p:spPr>
          <a:xfrm>
            <a:off x="8863785" y="3537006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995</a:t>
            </a:r>
            <a:endParaRPr lang="es-PE" b="1" dirty="0"/>
          </a:p>
        </p:txBody>
      </p:sp>
      <p:sp>
        <p:nvSpPr>
          <p:cNvPr id="96" name="CuadroTexto 95"/>
          <p:cNvSpPr txBox="1"/>
          <p:nvPr/>
        </p:nvSpPr>
        <p:spPr>
          <a:xfrm>
            <a:off x="8863785" y="4105223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60</a:t>
            </a:r>
            <a:endParaRPr lang="es-PE" b="1" dirty="0"/>
          </a:p>
        </p:txBody>
      </p:sp>
      <p:sp>
        <p:nvSpPr>
          <p:cNvPr id="97" name="CuadroTexto 96"/>
          <p:cNvSpPr txBox="1"/>
          <p:nvPr/>
        </p:nvSpPr>
        <p:spPr>
          <a:xfrm>
            <a:off x="8863785" y="4656964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1,017</a:t>
            </a:r>
            <a:endParaRPr lang="es-PE" b="1" dirty="0"/>
          </a:p>
        </p:txBody>
      </p:sp>
      <p:sp>
        <p:nvSpPr>
          <p:cNvPr id="98" name="CuadroTexto 97"/>
          <p:cNvSpPr txBox="1"/>
          <p:nvPr/>
        </p:nvSpPr>
        <p:spPr>
          <a:xfrm>
            <a:off x="8863785" y="5200467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551</a:t>
            </a:r>
            <a:endParaRPr lang="es-PE" b="1" dirty="0"/>
          </a:p>
        </p:txBody>
      </p:sp>
      <p:sp>
        <p:nvSpPr>
          <p:cNvPr id="99" name="CuadroTexto 98"/>
          <p:cNvSpPr txBox="1"/>
          <p:nvPr/>
        </p:nvSpPr>
        <p:spPr>
          <a:xfrm>
            <a:off x="8863785" y="5614383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86</a:t>
            </a:r>
            <a:endParaRPr lang="es-PE" b="1" dirty="0"/>
          </a:p>
        </p:txBody>
      </p:sp>
      <p:sp>
        <p:nvSpPr>
          <p:cNvPr id="100" name="CuadroTexto 99"/>
          <p:cNvSpPr txBox="1"/>
          <p:nvPr/>
        </p:nvSpPr>
        <p:spPr>
          <a:xfrm>
            <a:off x="8863785" y="6026078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461</a:t>
            </a:r>
            <a:endParaRPr lang="es-PE" b="1" dirty="0"/>
          </a:p>
        </p:txBody>
      </p:sp>
      <p:sp>
        <p:nvSpPr>
          <p:cNvPr id="101" name="CuadroTexto 100"/>
          <p:cNvSpPr txBox="1"/>
          <p:nvPr/>
        </p:nvSpPr>
        <p:spPr>
          <a:xfrm>
            <a:off x="8863785" y="6437773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4</a:t>
            </a:r>
            <a:endParaRPr lang="es-PE" b="1" dirty="0"/>
          </a:p>
        </p:txBody>
      </p:sp>
      <p:cxnSp>
        <p:nvCxnSpPr>
          <p:cNvPr id="102" name="Conector recto 101"/>
          <p:cNvCxnSpPr/>
          <p:nvPr/>
        </p:nvCxnSpPr>
        <p:spPr>
          <a:xfrm>
            <a:off x="8811678" y="1206237"/>
            <a:ext cx="0" cy="551767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ector recto 102"/>
          <p:cNvCxnSpPr/>
          <p:nvPr/>
        </p:nvCxnSpPr>
        <p:spPr>
          <a:xfrm>
            <a:off x="6831423" y="1819416"/>
            <a:ext cx="389424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ector recto 103"/>
          <p:cNvCxnSpPr/>
          <p:nvPr/>
        </p:nvCxnSpPr>
        <p:spPr>
          <a:xfrm>
            <a:off x="6864557" y="3423833"/>
            <a:ext cx="389424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ector recto 104"/>
          <p:cNvCxnSpPr/>
          <p:nvPr/>
        </p:nvCxnSpPr>
        <p:spPr>
          <a:xfrm>
            <a:off x="6864557" y="4000997"/>
            <a:ext cx="389424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ector recto 105"/>
          <p:cNvCxnSpPr/>
          <p:nvPr/>
        </p:nvCxnSpPr>
        <p:spPr>
          <a:xfrm>
            <a:off x="6864557" y="4583211"/>
            <a:ext cx="389424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ector recto 106"/>
          <p:cNvCxnSpPr/>
          <p:nvPr/>
        </p:nvCxnSpPr>
        <p:spPr>
          <a:xfrm>
            <a:off x="6916664" y="5126908"/>
            <a:ext cx="389424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Imagen 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08" y="1159738"/>
            <a:ext cx="2546826" cy="32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77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n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70" y="-229660"/>
            <a:ext cx="1674286" cy="1389398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251" y="191684"/>
            <a:ext cx="1932023" cy="789902"/>
          </a:xfrm>
          <a:prstGeom prst="rect">
            <a:avLst/>
          </a:prstGeom>
        </p:spPr>
      </p:pic>
      <p:sp>
        <p:nvSpPr>
          <p:cNvPr id="45" name="CuadroTexto 44"/>
          <p:cNvSpPr txBox="1"/>
          <p:nvPr/>
        </p:nvSpPr>
        <p:spPr>
          <a:xfrm>
            <a:off x="2171940" y="636518"/>
            <a:ext cx="7891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bg2">
                    <a:lumMod val="50000"/>
                  </a:schemeClr>
                </a:solidFill>
              </a:rPr>
              <a:t>SERVICIOS EDUCATIVOS SEGÚN ÁREA 2016</a:t>
            </a:r>
            <a:endParaRPr lang="es-PE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7" name="CuadroTexto 46"/>
          <p:cNvSpPr txBox="1"/>
          <p:nvPr/>
        </p:nvSpPr>
        <p:spPr>
          <a:xfrm>
            <a:off x="247575" y="1454776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TOTAL URBANA</a:t>
            </a:r>
            <a:endParaRPr lang="es-PE" b="1" dirty="0"/>
          </a:p>
        </p:txBody>
      </p:sp>
      <p:pic>
        <p:nvPicPr>
          <p:cNvPr id="48" name="Imagen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844" y="4306489"/>
            <a:ext cx="1863734" cy="1417190"/>
          </a:xfrm>
          <a:prstGeom prst="rect">
            <a:avLst/>
          </a:prstGeom>
        </p:spPr>
      </p:pic>
      <p:sp>
        <p:nvSpPr>
          <p:cNvPr id="49" name="CuadroTexto 48"/>
          <p:cNvSpPr txBox="1"/>
          <p:nvPr/>
        </p:nvSpPr>
        <p:spPr>
          <a:xfrm>
            <a:off x="-139606" y="1139868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60,381</a:t>
            </a:r>
            <a:endParaRPr lang="es-PE" b="1" dirty="0"/>
          </a:p>
        </p:txBody>
      </p:sp>
      <p:sp>
        <p:nvSpPr>
          <p:cNvPr id="50" name="CuadroTexto 49"/>
          <p:cNvSpPr txBox="1"/>
          <p:nvPr/>
        </p:nvSpPr>
        <p:spPr>
          <a:xfrm>
            <a:off x="156957" y="2176687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TOTAL RURAL</a:t>
            </a:r>
            <a:endParaRPr lang="es-PE" b="1" dirty="0"/>
          </a:p>
        </p:txBody>
      </p:sp>
      <p:sp>
        <p:nvSpPr>
          <p:cNvPr id="51" name="CuadroTexto 50"/>
          <p:cNvSpPr txBox="1"/>
          <p:nvPr/>
        </p:nvSpPr>
        <p:spPr>
          <a:xfrm>
            <a:off x="-172558" y="1861779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50,900</a:t>
            </a:r>
            <a:endParaRPr lang="es-PE" b="1" dirty="0"/>
          </a:p>
        </p:txBody>
      </p:sp>
      <p:pic>
        <p:nvPicPr>
          <p:cNvPr id="52" name="Imagen 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595" y="1861779"/>
            <a:ext cx="1427828" cy="4862131"/>
          </a:xfrm>
          <a:prstGeom prst="rect">
            <a:avLst/>
          </a:prstGeom>
        </p:spPr>
      </p:pic>
      <p:pic>
        <p:nvPicPr>
          <p:cNvPr id="53" name="Imagen 5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736" y="1189761"/>
            <a:ext cx="977412" cy="556660"/>
          </a:xfrm>
          <a:prstGeom prst="rect">
            <a:avLst/>
          </a:prstGeom>
        </p:spPr>
      </p:pic>
      <p:pic>
        <p:nvPicPr>
          <p:cNvPr id="54" name="Imagen 5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728" y="1189761"/>
            <a:ext cx="1098426" cy="556660"/>
          </a:xfrm>
          <a:prstGeom prst="rect">
            <a:avLst/>
          </a:prstGeom>
        </p:spPr>
      </p:pic>
      <p:sp>
        <p:nvSpPr>
          <p:cNvPr id="55" name="CuadroTexto 54"/>
          <p:cNvSpPr txBox="1"/>
          <p:nvPr/>
        </p:nvSpPr>
        <p:spPr>
          <a:xfrm>
            <a:off x="6694584" y="1819416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54,795</a:t>
            </a:r>
            <a:endParaRPr lang="es-PE" b="1" dirty="0"/>
          </a:p>
        </p:txBody>
      </p:sp>
      <p:sp>
        <p:nvSpPr>
          <p:cNvPr id="56" name="CuadroTexto 55"/>
          <p:cNvSpPr txBox="1"/>
          <p:nvPr/>
        </p:nvSpPr>
        <p:spPr>
          <a:xfrm>
            <a:off x="6694584" y="2231111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28,843</a:t>
            </a:r>
            <a:endParaRPr lang="es-PE" b="1" dirty="0"/>
          </a:p>
        </p:txBody>
      </p:sp>
      <p:sp>
        <p:nvSpPr>
          <p:cNvPr id="57" name="CuadroTexto 56"/>
          <p:cNvSpPr txBox="1"/>
          <p:nvPr/>
        </p:nvSpPr>
        <p:spPr>
          <a:xfrm>
            <a:off x="6694584" y="2642806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15,835</a:t>
            </a:r>
            <a:endParaRPr lang="es-PE" b="1" dirty="0"/>
          </a:p>
        </p:txBody>
      </p:sp>
      <p:sp>
        <p:nvSpPr>
          <p:cNvPr id="58" name="CuadroTexto 57"/>
          <p:cNvSpPr txBox="1"/>
          <p:nvPr/>
        </p:nvSpPr>
        <p:spPr>
          <a:xfrm>
            <a:off x="6694584" y="3054501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10,117</a:t>
            </a:r>
            <a:endParaRPr lang="es-PE" b="1" dirty="0"/>
          </a:p>
        </p:txBody>
      </p:sp>
      <p:sp>
        <p:nvSpPr>
          <p:cNvPr id="59" name="CuadroTexto 58"/>
          <p:cNvSpPr txBox="1"/>
          <p:nvPr/>
        </p:nvSpPr>
        <p:spPr>
          <a:xfrm>
            <a:off x="6694584" y="3537006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2,314</a:t>
            </a:r>
            <a:endParaRPr lang="es-PE" b="1" dirty="0"/>
          </a:p>
        </p:txBody>
      </p:sp>
      <p:sp>
        <p:nvSpPr>
          <p:cNvPr id="60" name="CuadroTexto 59"/>
          <p:cNvSpPr txBox="1"/>
          <p:nvPr/>
        </p:nvSpPr>
        <p:spPr>
          <a:xfrm>
            <a:off x="6694584" y="4105223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492</a:t>
            </a:r>
            <a:endParaRPr lang="es-PE" b="1" dirty="0"/>
          </a:p>
        </p:txBody>
      </p:sp>
      <p:sp>
        <p:nvSpPr>
          <p:cNvPr id="61" name="CuadroTexto 60"/>
          <p:cNvSpPr txBox="1"/>
          <p:nvPr/>
        </p:nvSpPr>
        <p:spPr>
          <a:xfrm>
            <a:off x="6694584" y="4656964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1,764</a:t>
            </a:r>
            <a:endParaRPr lang="es-PE" b="1" dirty="0"/>
          </a:p>
        </p:txBody>
      </p:sp>
      <p:sp>
        <p:nvSpPr>
          <p:cNvPr id="62" name="CuadroTexto 61"/>
          <p:cNvSpPr txBox="1"/>
          <p:nvPr/>
        </p:nvSpPr>
        <p:spPr>
          <a:xfrm>
            <a:off x="6694584" y="5200467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1,016</a:t>
            </a:r>
            <a:endParaRPr lang="es-PE" b="1" dirty="0"/>
          </a:p>
        </p:txBody>
      </p:sp>
      <p:sp>
        <p:nvSpPr>
          <p:cNvPr id="63" name="CuadroTexto 62"/>
          <p:cNvSpPr txBox="1"/>
          <p:nvPr/>
        </p:nvSpPr>
        <p:spPr>
          <a:xfrm>
            <a:off x="6694584" y="5614383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195</a:t>
            </a:r>
            <a:endParaRPr lang="es-PE" b="1" dirty="0"/>
          </a:p>
        </p:txBody>
      </p:sp>
      <p:sp>
        <p:nvSpPr>
          <p:cNvPr id="64" name="CuadroTexto 63"/>
          <p:cNvSpPr txBox="1"/>
          <p:nvPr/>
        </p:nvSpPr>
        <p:spPr>
          <a:xfrm>
            <a:off x="6694584" y="6026078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785</a:t>
            </a:r>
            <a:endParaRPr lang="es-PE" b="1" dirty="0"/>
          </a:p>
        </p:txBody>
      </p:sp>
      <p:sp>
        <p:nvSpPr>
          <p:cNvPr id="65" name="CuadroTexto 64"/>
          <p:cNvSpPr txBox="1"/>
          <p:nvPr/>
        </p:nvSpPr>
        <p:spPr>
          <a:xfrm>
            <a:off x="6694584" y="6437773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36</a:t>
            </a:r>
            <a:endParaRPr lang="es-PE" b="1" dirty="0"/>
          </a:p>
        </p:txBody>
      </p:sp>
      <p:sp>
        <p:nvSpPr>
          <p:cNvPr id="66" name="CuadroTexto 65"/>
          <p:cNvSpPr txBox="1"/>
          <p:nvPr/>
        </p:nvSpPr>
        <p:spPr>
          <a:xfrm>
            <a:off x="8863785" y="1819416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/>
              <a:t>50,802</a:t>
            </a:r>
            <a:endParaRPr lang="es-PE" b="1" dirty="0"/>
          </a:p>
        </p:txBody>
      </p:sp>
      <p:sp>
        <p:nvSpPr>
          <p:cNvPr id="67" name="CuadroTexto 66"/>
          <p:cNvSpPr txBox="1"/>
          <p:nvPr/>
        </p:nvSpPr>
        <p:spPr>
          <a:xfrm>
            <a:off x="8863785" y="2231111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24,262</a:t>
            </a:r>
            <a:endParaRPr lang="es-PE" b="1" dirty="0"/>
          </a:p>
        </p:txBody>
      </p:sp>
      <p:sp>
        <p:nvSpPr>
          <p:cNvPr id="68" name="CuadroTexto 67"/>
          <p:cNvSpPr txBox="1"/>
          <p:nvPr/>
        </p:nvSpPr>
        <p:spPr>
          <a:xfrm>
            <a:off x="8863785" y="2642806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22,386</a:t>
            </a:r>
            <a:endParaRPr lang="es-PE" b="1" dirty="0"/>
          </a:p>
        </p:txBody>
      </p:sp>
      <p:sp>
        <p:nvSpPr>
          <p:cNvPr id="69" name="CuadroTexto 68"/>
          <p:cNvSpPr txBox="1"/>
          <p:nvPr/>
        </p:nvSpPr>
        <p:spPr>
          <a:xfrm>
            <a:off x="8863785" y="3054501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4,154</a:t>
            </a:r>
            <a:endParaRPr lang="es-PE" b="1" dirty="0"/>
          </a:p>
        </p:txBody>
      </p:sp>
      <p:sp>
        <p:nvSpPr>
          <p:cNvPr id="70" name="CuadroTexto 69"/>
          <p:cNvSpPr txBox="1"/>
          <p:nvPr/>
        </p:nvSpPr>
        <p:spPr>
          <a:xfrm>
            <a:off x="8863785" y="3537006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20</a:t>
            </a:r>
            <a:endParaRPr lang="es-PE" b="1" dirty="0"/>
          </a:p>
        </p:txBody>
      </p:sp>
      <p:sp>
        <p:nvSpPr>
          <p:cNvPr id="107" name="CuadroTexto 106"/>
          <p:cNvSpPr txBox="1"/>
          <p:nvPr/>
        </p:nvSpPr>
        <p:spPr>
          <a:xfrm>
            <a:off x="8863785" y="4105223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8</a:t>
            </a:r>
            <a:endParaRPr lang="es-PE" b="1" dirty="0"/>
          </a:p>
        </p:txBody>
      </p:sp>
      <p:sp>
        <p:nvSpPr>
          <p:cNvPr id="108" name="CuadroTexto 107"/>
          <p:cNvSpPr txBox="1"/>
          <p:nvPr/>
        </p:nvSpPr>
        <p:spPr>
          <a:xfrm>
            <a:off x="8863785" y="4656964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44</a:t>
            </a:r>
            <a:endParaRPr lang="es-PE" b="1" dirty="0"/>
          </a:p>
        </p:txBody>
      </p:sp>
      <p:sp>
        <p:nvSpPr>
          <p:cNvPr id="109" name="CuadroTexto 108"/>
          <p:cNvSpPr txBox="1"/>
          <p:nvPr/>
        </p:nvSpPr>
        <p:spPr>
          <a:xfrm>
            <a:off x="8863785" y="5200467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26</a:t>
            </a:r>
            <a:endParaRPr lang="es-PE" b="1" dirty="0"/>
          </a:p>
        </p:txBody>
      </p:sp>
      <p:sp>
        <p:nvSpPr>
          <p:cNvPr id="110" name="CuadroTexto 109"/>
          <p:cNvSpPr txBox="1"/>
          <p:nvPr/>
        </p:nvSpPr>
        <p:spPr>
          <a:xfrm>
            <a:off x="8863785" y="5614383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4</a:t>
            </a:r>
            <a:endParaRPr lang="es-PE" b="1" dirty="0"/>
          </a:p>
        </p:txBody>
      </p:sp>
      <p:sp>
        <p:nvSpPr>
          <p:cNvPr id="111" name="CuadroTexto 110"/>
          <p:cNvSpPr txBox="1"/>
          <p:nvPr/>
        </p:nvSpPr>
        <p:spPr>
          <a:xfrm>
            <a:off x="8863785" y="6026078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21</a:t>
            </a:r>
            <a:endParaRPr lang="es-PE" b="1" dirty="0"/>
          </a:p>
        </p:txBody>
      </p:sp>
      <p:sp>
        <p:nvSpPr>
          <p:cNvPr id="112" name="CuadroTexto 111"/>
          <p:cNvSpPr txBox="1"/>
          <p:nvPr/>
        </p:nvSpPr>
        <p:spPr>
          <a:xfrm>
            <a:off x="8863785" y="6437773"/>
            <a:ext cx="20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1</a:t>
            </a:r>
            <a:endParaRPr lang="es-PE" b="1" dirty="0"/>
          </a:p>
        </p:txBody>
      </p:sp>
      <p:cxnSp>
        <p:nvCxnSpPr>
          <p:cNvPr id="113" name="Conector recto 112"/>
          <p:cNvCxnSpPr/>
          <p:nvPr/>
        </p:nvCxnSpPr>
        <p:spPr>
          <a:xfrm>
            <a:off x="8811678" y="1206237"/>
            <a:ext cx="0" cy="551767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ector recto 113"/>
          <p:cNvCxnSpPr/>
          <p:nvPr/>
        </p:nvCxnSpPr>
        <p:spPr>
          <a:xfrm>
            <a:off x="6831423" y="1819416"/>
            <a:ext cx="389424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ector recto 114"/>
          <p:cNvCxnSpPr/>
          <p:nvPr/>
        </p:nvCxnSpPr>
        <p:spPr>
          <a:xfrm>
            <a:off x="6864557" y="3423833"/>
            <a:ext cx="389424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ector recto 115"/>
          <p:cNvCxnSpPr/>
          <p:nvPr/>
        </p:nvCxnSpPr>
        <p:spPr>
          <a:xfrm>
            <a:off x="6864557" y="4000997"/>
            <a:ext cx="389424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ector recto 116"/>
          <p:cNvCxnSpPr/>
          <p:nvPr/>
        </p:nvCxnSpPr>
        <p:spPr>
          <a:xfrm>
            <a:off x="6864557" y="4583211"/>
            <a:ext cx="389424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ector recto 117"/>
          <p:cNvCxnSpPr/>
          <p:nvPr/>
        </p:nvCxnSpPr>
        <p:spPr>
          <a:xfrm>
            <a:off x="6916664" y="5126908"/>
            <a:ext cx="389424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Imagen 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08" y="1159738"/>
            <a:ext cx="2546826" cy="32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1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70" y="-229660"/>
            <a:ext cx="1674286" cy="138939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251" y="191684"/>
            <a:ext cx="1932023" cy="78990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724930" y="817754"/>
            <a:ext cx="10000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bg2">
                    <a:lumMod val="50000"/>
                  </a:schemeClr>
                </a:solidFill>
              </a:rPr>
              <a:t>EVOLUCIÓN TOTAL DE SERVICIOS EDUCATIVOS SEGÚN ÁREA 2016</a:t>
            </a:r>
            <a:endParaRPr lang="es-PE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633" y="1613912"/>
            <a:ext cx="1798324" cy="91135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283" y="1896594"/>
            <a:ext cx="7556007" cy="180746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283" y="4600840"/>
            <a:ext cx="7556007" cy="180746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633" y="4284549"/>
            <a:ext cx="1600202" cy="911354"/>
          </a:xfrm>
          <a:prstGeom prst="rect">
            <a:avLst/>
          </a:prstGeom>
        </p:spPr>
      </p:pic>
      <p:cxnSp>
        <p:nvCxnSpPr>
          <p:cNvPr id="17" name="Conector recto 16"/>
          <p:cNvCxnSpPr/>
          <p:nvPr/>
        </p:nvCxnSpPr>
        <p:spPr>
          <a:xfrm>
            <a:off x="873211" y="3860584"/>
            <a:ext cx="996105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43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70" y="-229660"/>
            <a:ext cx="1674286" cy="138939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251" y="191684"/>
            <a:ext cx="1932023" cy="78990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724930" y="817754"/>
            <a:ext cx="10000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bg2">
                    <a:lumMod val="50000"/>
                  </a:schemeClr>
                </a:solidFill>
              </a:rPr>
              <a:t>EVOLUCIÓN EBR DE SERVICIOS EDUCATIVOS SEGÚN ÁREA 2016</a:t>
            </a:r>
            <a:endParaRPr lang="es-PE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633" y="1613912"/>
            <a:ext cx="1798324" cy="91135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283" y="1896594"/>
            <a:ext cx="7556007" cy="180746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283" y="4600840"/>
            <a:ext cx="7556007" cy="180746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633" y="4284549"/>
            <a:ext cx="1600202" cy="911354"/>
          </a:xfrm>
          <a:prstGeom prst="rect">
            <a:avLst/>
          </a:prstGeom>
        </p:spPr>
      </p:pic>
      <p:cxnSp>
        <p:nvCxnSpPr>
          <p:cNvPr id="17" name="Conector recto 16"/>
          <p:cNvCxnSpPr/>
          <p:nvPr/>
        </p:nvCxnSpPr>
        <p:spPr>
          <a:xfrm>
            <a:off x="873211" y="3860584"/>
            <a:ext cx="996105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73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70" y="-229660"/>
            <a:ext cx="1674286" cy="138939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251" y="191684"/>
            <a:ext cx="1932023" cy="78990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724930" y="817754"/>
            <a:ext cx="10000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bg2">
                    <a:lumMod val="50000"/>
                  </a:schemeClr>
                </a:solidFill>
              </a:rPr>
              <a:t>EVOLUCIÓN EBA DE SERVICIOS EDUCATIVOS SEGÚN ÁREA 2016</a:t>
            </a:r>
            <a:endParaRPr lang="es-PE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633" y="1613912"/>
            <a:ext cx="1798324" cy="91135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284" y="1820394"/>
            <a:ext cx="7559500" cy="196077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283" y="4621427"/>
            <a:ext cx="7572319" cy="1762497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633" y="4284549"/>
            <a:ext cx="1600202" cy="911354"/>
          </a:xfrm>
          <a:prstGeom prst="rect">
            <a:avLst/>
          </a:prstGeom>
        </p:spPr>
      </p:pic>
      <p:cxnSp>
        <p:nvCxnSpPr>
          <p:cNvPr id="17" name="Conector recto 16"/>
          <p:cNvCxnSpPr/>
          <p:nvPr/>
        </p:nvCxnSpPr>
        <p:spPr>
          <a:xfrm>
            <a:off x="873211" y="3860584"/>
            <a:ext cx="996105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06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>
            <a:off x="1120346" y="3698789"/>
            <a:ext cx="9803027" cy="2578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48" y="-206365"/>
            <a:ext cx="1674286" cy="138939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718" y="93383"/>
            <a:ext cx="1932023" cy="78990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96678" y="1939916"/>
            <a:ext cx="57512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600" dirty="0" smtClean="0"/>
              <a:t>El Censo ESCOLAR es un proceso que realiza anualmente y recoge información que es reportada por los Directores de Instituciones Educativas en todas la modalidades y niveles. Esta información es procesada por el personal estadístico de las DRE/UGEL y posteriormente validad por la Unidad de Estadística.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5779" y="4315276"/>
            <a:ext cx="1279134" cy="106831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640" y="4315277"/>
            <a:ext cx="667209" cy="109825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869" y="4272237"/>
            <a:ext cx="689383" cy="113838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65544" y="3936758"/>
            <a:ext cx="1500215" cy="1502299"/>
          </a:xfrm>
          <a:prstGeom prst="rect">
            <a:avLst/>
          </a:prstGeom>
        </p:spPr>
      </p:pic>
      <p:sp>
        <p:nvSpPr>
          <p:cNvPr id="10" name="Flecha derecha 9"/>
          <p:cNvSpPr/>
          <p:nvPr/>
        </p:nvSpPr>
        <p:spPr>
          <a:xfrm>
            <a:off x="3883075" y="4834787"/>
            <a:ext cx="791301" cy="252443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Flecha derecha 10"/>
          <p:cNvSpPr/>
          <p:nvPr/>
        </p:nvSpPr>
        <p:spPr>
          <a:xfrm>
            <a:off x="7190567" y="4834786"/>
            <a:ext cx="791301" cy="252443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852212" y="5589043"/>
            <a:ext cx="1813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600" b="1" dirty="0" smtClean="0">
                <a:solidFill>
                  <a:schemeClr val="bg1"/>
                </a:solidFill>
              </a:rPr>
              <a:t>DIRECTOR DE I.E.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4962750" y="5589043"/>
            <a:ext cx="2201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b="1" dirty="0" smtClean="0">
                <a:solidFill>
                  <a:schemeClr val="bg1"/>
                </a:solidFill>
              </a:rPr>
              <a:t>ESTADÍSTICOS/AS DE</a:t>
            </a:r>
          </a:p>
          <a:p>
            <a:pPr algn="ctr"/>
            <a:r>
              <a:rPr lang="es-PE" sz="1600" b="1" dirty="0" smtClean="0">
                <a:solidFill>
                  <a:schemeClr val="bg1"/>
                </a:solidFill>
              </a:rPr>
              <a:t>DRE/UGEL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8154864" y="5589043"/>
            <a:ext cx="2570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b="1" dirty="0" smtClean="0">
                <a:solidFill>
                  <a:schemeClr val="bg1"/>
                </a:solidFill>
              </a:rPr>
              <a:t>UNIDAD DE ESTADÍSTICA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544407" y="1145177"/>
            <a:ext cx="6595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solidFill>
                  <a:srgbClr val="BD0512"/>
                </a:solidFill>
              </a:rPr>
              <a:t>¿Qué es el Censo ESCOLAR?</a:t>
            </a:r>
            <a:endParaRPr lang="es-PE" sz="4000" b="1" dirty="0">
              <a:solidFill>
                <a:srgbClr val="BD0512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868" y="1121254"/>
            <a:ext cx="2858233" cy="188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5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70" y="-229660"/>
            <a:ext cx="1674286" cy="138939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251" y="191684"/>
            <a:ext cx="1932023" cy="78990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724930" y="817754"/>
            <a:ext cx="10000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bg2">
                    <a:lumMod val="50000"/>
                  </a:schemeClr>
                </a:solidFill>
              </a:rPr>
              <a:t>EVOLUCIÓN EBE DE SERVICIOS EDUCATIVOS SEGÚN ÁREA 2016</a:t>
            </a:r>
            <a:endParaRPr lang="es-PE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633" y="1613912"/>
            <a:ext cx="1798324" cy="91135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285" y="1896629"/>
            <a:ext cx="7559497" cy="180830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113" y="4621427"/>
            <a:ext cx="7504137" cy="177992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633" y="4284549"/>
            <a:ext cx="1600202" cy="911354"/>
          </a:xfrm>
          <a:prstGeom prst="rect">
            <a:avLst/>
          </a:prstGeom>
        </p:spPr>
      </p:pic>
      <p:cxnSp>
        <p:nvCxnSpPr>
          <p:cNvPr id="17" name="Conector recto 16"/>
          <p:cNvCxnSpPr/>
          <p:nvPr/>
        </p:nvCxnSpPr>
        <p:spPr>
          <a:xfrm>
            <a:off x="873211" y="3860584"/>
            <a:ext cx="996105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17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70" y="-229660"/>
            <a:ext cx="1674286" cy="138939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251" y="191684"/>
            <a:ext cx="1932023" cy="78990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724930" y="817754"/>
            <a:ext cx="10000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bg2">
                    <a:lumMod val="50000"/>
                  </a:schemeClr>
                </a:solidFill>
              </a:rPr>
              <a:t>EVOLUCIÓN ETP DE SERVICIOS EDUCATIVOS SEGÚN ÁREA 2016</a:t>
            </a:r>
            <a:endParaRPr lang="es-PE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633" y="1613912"/>
            <a:ext cx="1798324" cy="91135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284" y="1896629"/>
            <a:ext cx="7559499" cy="180830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284" y="4612948"/>
            <a:ext cx="7574967" cy="1780237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633" y="4284549"/>
            <a:ext cx="1600202" cy="911354"/>
          </a:xfrm>
          <a:prstGeom prst="rect">
            <a:avLst/>
          </a:prstGeom>
        </p:spPr>
      </p:pic>
      <p:cxnSp>
        <p:nvCxnSpPr>
          <p:cNvPr id="17" name="Conector recto 16"/>
          <p:cNvCxnSpPr/>
          <p:nvPr/>
        </p:nvCxnSpPr>
        <p:spPr>
          <a:xfrm>
            <a:off x="873211" y="3860584"/>
            <a:ext cx="996105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33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70" y="-229660"/>
            <a:ext cx="1674286" cy="138939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251" y="191684"/>
            <a:ext cx="1932023" cy="78990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724930" y="817754"/>
            <a:ext cx="10000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bg2">
                    <a:lumMod val="50000"/>
                  </a:schemeClr>
                </a:solidFill>
              </a:rPr>
              <a:t>EVOLUCIÓN SNU DE SERVICIOS EDUCATIVOS SEGÚN ÁREA 2016</a:t>
            </a:r>
            <a:endParaRPr lang="es-PE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633" y="1613912"/>
            <a:ext cx="1798324" cy="91135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285" y="1896629"/>
            <a:ext cx="7559497" cy="180830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284" y="4791479"/>
            <a:ext cx="7574967" cy="142317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633" y="4284549"/>
            <a:ext cx="1600202" cy="911354"/>
          </a:xfrm>
          <a:prstGeom prst="rect">
            <a:avLst/>
          </a:prstGeom>
        </p:spPr>
      </p:pic>
      <p:cxnSp>
        <p:nvCxnSpPr>
          <p:cNvPr id="17" name="Conector recto 16"/>
          <p:cNvCxnSpPr/>
          <p:nvPr/>
        </p:nvCxnSpPr>
        <p:spPr>
          <a:xfrm>
            <a:off x="873211" y="3860584"/>
            <a:ext cx="996105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08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70" y="-229660"/>
            <a:ext cx="1674286" cy="138939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251" y="191684"/>
            <a:ext cx="1932023" cy="78990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501916" y="808982"/>
            <a:ext cx="8552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bg2">
                    <a:lumMod val="50000"/>
                  </a:schemeClr>
                </a:solidFill>
              </a:rPr>
              <a:t>SERVICIOS EDUCATIVOS SEGÚN ÁREA POR NIVELES 2016</a:t>
            </a:r>
            <a:endParaRPr lang="es-PE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916" y="1356239"/>
            <a:ext cx="8994379" cy="4270733"/>
          </a:xfrm>
          <a:prstGeom prst="rect">
            <a:avLst/>
          </a:prstGeom>
        </p:spPr>
      </p:pic>
      <p:sp>
        <p:nvSpPr>
          <p:cNvPr id="6" name="1 CuadroTexto"/>
          <p:cNvSpPr txBox="1">
            <a:spLocks noChangeArrowheads="1"/>
          </p:cNvSpPr>
          <p:nvPr/>
        </p:nvSpPr>
        <p:spPr bwMode="auto">
          <a:xfrm>
            <a:off x="1837228" y="5847736"/>
            <a:ext cx="86742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/>
            <a:r>
              <a:rPr lang="es-MX" altLang="es-PE" sz="1400" dirty="0" smtClean="0">
                <a:latin typeface="Myriad Pro" panose="020B0503030403020204" pitchFamily="34" charset="0"/>
              </a:rPr>
              <a:t>Existen más instituciones educativas urbanas que de ámbito rural en todos los niveles educativos, aunque en </a:t>
            </a:r>
            <a:r>
              <a:rPr lang="es-MX" altLang="es-PE" sz="1400" dirty="0" err="1" smtClean="0">
                <a:latin typeface="Myriad Pro" panose="020B0503030403020204" pitchFamily="34" charset="0"/>
              </a:rPr>
              <a:t>EBR</a:t>
            </a:r>
            <a:r>
              <a:rPr lang="es-MX" altLang="es-PE" sz="1400" dirty="0" smtClean="0">
                <a:latin typeface="Myriad Pro" panose="020B0503030403020204" pitchFamily="34" charset="0"/>
              </a:rPr>
              <a:t> la diferencia no es sustancial.</a:t>
            </a:r>
            <a:endParaRPr lang="es-PE" altLang="es-PE" sz="14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07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70" y="-229660"/>
            <a:ext cx="1674286" cy="138939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251" y="191684"/>
            <a:ext cx="1932023" cy="789902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1947467" y="1159738"/>
            <a:ext cx="78911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dirty="0" smtClean="0">
                <a:solidFill>
                  <a:srgbClr val="BD0512"/>
                </a:solidFill>
              </a:rPr>
              <a:t>INDICADORES 2016</a:t>
            </a:r>
            <a:endParaRPr lang="es-PE" sz="6000" dirty="0">
              <a:solidFill>
                <a:srgbClr val="BD0512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408" y="2627870"/>
            <a:ext cx="3611259" cy="274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6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70" y="-229660"/>
            <a:ext cx="1674286" cy="138939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251" y="191684"/>
            <a:ext cx="1932023" cy="78990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163702" y="586635"/>
            <a:ext cx="7891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BD0512"/>
                </a:solidFill>
              </a:rPr>
              <a:t>PORCENTAJE DE ATRASO ESCOLAR PERÚ 2016</a:t>
            </a:r>
            <a:endParaRPr lang="es-PE" sz="2800" b="1" dirty="0">
              <a:solidFill>
                <a:srgbClr val="BD0512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326" y="1083933"/>
            <a:ext cx="3521504" cy="497195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377" y="1072977"/>
            <a:ext cx="3535774" cy="4992100"/>
          </a:xfrm>
          <a:prstGeom prst="rect">
            <a:avLst/>
          </a:prstGeom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190754"/>
              </p:ext>
            </p:extLst>
          </p:nvPr>
        </p:nvGraphicFramePr>
        <p:xfrm>
          <a:off x="9707698" y="1326647"/>
          <a:ext cx="1947742" cy="4484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6122"/>
                <a:gridCol w="621620"/>
              </a:tblGrid>
              <a:tr h="15823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u="none" strike="noStrike" dirty="0">
                          <a:effectLst/>
                        </a:rPr>
                        <a:t>PERÚ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1" u="none" strike="noStrike" dirty="0">
                          <a:effectLst/>
                        </a:rPr>
                        <a:t>9,3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ctr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Región</a:t>
                      </a:r>
                      <a:endParaRPr lang="es-ES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Amazonas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17,9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Ancash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13,9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1867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Apurímac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12,7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Arequipa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4,3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Ayacucho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15,6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Cajamarca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15,1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Callao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4,9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Cusco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11,9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Huancavelica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19,8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Huánuco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20,1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Ica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5,4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Junín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9,8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La Libertad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9,9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Lambayeque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6,7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Lima Metropolitana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4,3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Lima Provincias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6,2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Loreto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20,1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Madre de Dios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10,1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Moquegua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6,4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Pasco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12,6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Piura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9,1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Puno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8,5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San Martín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11,9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Tacna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5,1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Tumbes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5,7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Ucayali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14,9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17316"/>
              </p:ext>
            </p:extLst>
          </p:nvPr>
        </p:nvGraphicFramePr>
        <p:xfrm>
          <a:off x="331449" y="1182626"/>
          <a:ext cx="1947742" cy="4484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6122"/>
                <a:gridCol w="621620"/>
              </a:tblGrid>
              <a:tr h="15540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u="none" strike="noStrike" dirty="0">
                          <a:effectLst/>
                        </a:rPr>
                        <a:t>PERÚ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1" u="none" strike="noStrike" dirty="0">
                          <a:effectLst/>
                        </a:rPr>
                        <a:t>5,4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ctr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Región</a:t>
                      </a:r>
                      <a:endParaRPr lang="es-ES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Amazonas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11,4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Ancash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6,4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Apurímac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5,2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Arequipa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1,8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Ayacucho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6,2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Cajamarca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7,3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Callao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3,0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Cusco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5,7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Huancavelica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8,0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Huánuco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11,5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Ica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3,0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Junín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5,9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La Libertad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5,9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Lambayeque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4,7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Lima Metropolitana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2,1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Lima Provincias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3,0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Loreto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15,6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Madre de Dios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4,4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Moquegua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1,6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Pasco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7,4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Piura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5,6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Puno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2,7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San Martín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7,5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Tacna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1,6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Tumbes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3,9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Ucayali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11,3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</a:tbl>
          </a:graphicData>
        </a:graphic>
      </p:graphicFrame>
      <p:sp>
        <p:nvSpPr>
          <p:cNvPr id="16" name="CuadroTexto 15"/>
          <p:cNvSpPr txBox="1"/>
          <p:nvPr/>
        </p:nvSpPr>
        <p:spPr>
          <a:xfrm>
            <a:off x="1938818" y="1135933"/>
            <a:ext cx="2498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BD0512"/>
                </a:solidFill>
              </a:rPr>
              <a:t>PRIMARIA</a:t>
            </a:r>
            <a:endParaRPr lang="es-PE" sz="2000" b="1" dirty="0">
              <a:solidFill>
                <a:srgbClr val="BD0512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5692345" y="1135933"/>
            <a:ext cx="2277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BD0512"/>
                </a:solidFill>
              </a:rPr>
              <a:t>SECUNDARIA</a:t>
            </a:r>
            <a:endParaRPr lang="es-PE" sz="2000" b="1" dirty="0">
              <a:solidFill>
                <a:srgbClr val="BD0512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73544" y="6172199"/>
            <a:ext cx="118790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 smtClean="0"/>
              <a:t>El numerador del indicador es el número de alumnos de primaria </a:t>
            </a:r>
            <a:r>
              <a:rPr lang="es-PE" dirty="0"/>
              <a:t>o </a:t>
            </a:r>
            <a:r>
              <a:rPr lang="es-PE" dirty="0" smtClean="0"/>
              <a:t>secundaria </a:t>
            </a:r>
            <a:r>
              <a:rPr lang="es-PE" dirty="0"/>
              <a:t>con edad mayor </a:t>
            </a:r>
            <a:r>
              <a:rPr lang="es-PE" dirty="0" smtClean="0"/>
              <a:t>a </a:t>
            </a:r>
            <a:r>
              <a:rPr lang="es-PE" dirty="0"/>
              <a:t>dos o más años a la edad </a:t>
            </a:r>
            <a:r>
              <a:rPr lang="es-PE" dirty="0" smtClean="0"/>
              <a:t>oficial de cada grado. Su denominador es el número total de alumnos en el mismo nivel sin tomar en cuenta su edad.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09420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70" y="-229660"/>
            <a:ext cx="1674286" cy="138939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251" y="191684"/>
            <a:ext cx="1932023" cy="78990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948601" y="820841"/>
            <a:ext cx="7891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BD0512"/>
                </a:solidFill>
              </a:rPr>
              <a:t>ATRASO ESCOLAR PRIMARIA</a:t>
            </a:r>
            <a:endParaRPr lang="es-PE" sz="2800" b="1" dirty="0">
              <a:solidFill>
                <a:srgbClr val="BD0512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835013" y="6148528"/>
            <a:ext cx="8752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 smtClean="0"/>
              <a:t>Atraso escolar: porcentaje </a:t>
            </a:r>
            <a:r>
              <a:rPr lang="es-PE" dirty="0"/>
              <a:t>de matriculados en Primaria o Secundaria con edad mayor en dos o más años a la edad establecida para el grado en curso.</a:t>
            </a: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0882451"/>
              </p:ext>
            </p:extLst>
          </p:nvPr>
        </p:nvGraphicFramePr>
        <p:xfrm>
          <a:off x="1194195" y="1305213"/>
          <a:ext cx="10033910" cy="4697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435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70" y="-229660"/>
            <a:ext cx="1674286" cy="138939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251" y="191684"/>
            <a:ext cx="1932023" cy="78990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858034" y="881652"/>
            <a:ext cx="7891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BD0512"/>
                </a:solidFill>
              </a:rPr>
              <a:t>ATRASO ESCOLAR SECUNDARIA</a:t>
            </a:r>
            <a:endParaRPr lang="es-PE" sz="2800" b="1" dirty="0">
              <a:solidFill>
                <a:srgbClr val="BD0512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033156" y="6211669"/>
            <a:ext cx="91110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/>
              <a:t>Porcentaje de matriculados en Primaria o Secundaria con edad mayor en dos o más años a la edad establecida para el grado en curso.</a:t>
            </a: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8522457"/>
              </p:ext>
            </p:extLst>
          </p:nvPr>
        </p:nvGraphicFramePr>
        <p:xfrm>
          <a:off x="1110340" y="1369957"/>
          <a:ext cx="10033910" cy="4809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7340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70" y="-229660"/>
            <a:ext cx="1674286" cy="138939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251" y="191684"/>
            <a:ext cx="1932023" cy="78990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796494" y="650232"/>
            <a:ext cx="8308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BD0512"/>
                </a:solidFill>
              </a:rPr>
              <a:t>ALUMNOS POR DOCENTES PERÚ 2016</a:t>
            </a:r>
            <a:endParaRPr lang="es-PE" sz="2800" b="1" dirty="0">
              <a:solidFill>
                <a:srgbClr val="BD0512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168" y="1173452"/>
            <a:ext cx="3478724" cy="5099831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4780872" y="1391306"/>
            <a:ext cx="2498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BD0512"/>
                </a:solidFill>
              </a:rPr>
              <a:t>INICIAL</a:t>
            </a:r>
            <a:endParaRPr lang="es-PE" sz="2000" b="1" dirty="0">
              <a:solidFill>
                <a:srgbClr val="BD0512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854609"/>
              </p:ext>
            </p:extLst>
          </p:nvPr>
        </p:nvGraphicFramePr>
        <p:xfrm>
          <a:off x="2572968" y="1391306"/>
          <a:ext cx="2302360" cy="47363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9270"/>
                <a:gridCol w="743090"/>
              </a:tblGrid>
              <a:tr h="15531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1" u="none" strike="noStrike" dirty="0">
                          <a:effectLst/>
                        </a:rPr>
                        <a:t>PERÚ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50" b="1" u="none" strike="noStrike" dirty="0">
                          <a:effectLst/>
                        </a:rPr>
                        <a:t>15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0" anchor="ctr"/>
                </a:tc>
              </a:tr>
              <a:tr h="155318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Región</a:t>
                      </a:r>
                      <a:endParaRPr lang="es-ES" sz="105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0" anchor="b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05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0" anchor="b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155318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1" u="none" strike="noStrike" dirty="0">
                          <a:effectLst/>
                        </a:rPr>
                        <a:t>Amazonas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b="1" u="none" strike="noStrike" dirty="0">
                          <a:effectLst/>
                        </a:rPr>
                        <a:t>15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0" anchor="b"/>
                </a:tc>
              </a:tr>
              <a:tr h="155318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1" u="none" strike="noStrike" dirty="0">
                          <a:effectLst/>
                        </a:rPr>
                        <a:t>Ancash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b="1" u="none" strike="noStrike" dirty="0">
                          <a:effectLst/>
                        </a:rPr>
                        <a:t>13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0" anchor="b"/>
                </a:tc>
              </a:tr>
              <a:tr h="155318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1" u="none" strike="noStrike" dirty="0">
                          <a:effectLst/>
                        </a:rPr>
                        <a:t>Apurímac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b="1" u="none" strike="noStrike" dirty="0">
                          <a:effectLst/>
                        </a:rPr>
                        <a:t>12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0" anchor="b"/>
                </a:tc>
              </a:tr>
              <a:tr h="155318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1" u="none" strike="noStrike" dirty="0">
                          <a:effectLst/>
                        </a:rPr>
                        <a:t>Arequipa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b="1" u="none" strike="noStrike" dirty="0">
                          <a:effectLst/>
                        </a:rPr>
                        <a:t>13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0" anchor="b"/>
                </a:tc>
              </a:tr>
              <a:tr h="155318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1" u="none" strike="noStrike" dirty="0">
                          <a:effectLst/>
                        </a:rPr>
                        <a:t>Ayacucho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b="1" u="none" strike="noStrike" dirty="0">
                          <a:effectLst/>
                        </a:rPr>
                        <a:t>12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0" anchor="b"/>
                </a:tc>
              </a:tr>
              <a:tr h="155318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1" u="none" strike="noStrike" dirty="0">
                          <a:effectLst/>
                        </a:rPr>
                        <a:t>Cajamarca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b="1" u="none" strike="noStrike" dirty="0">
                          <a:effectLst/>
                        </a:rPr>
                        <a:t>15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0" anchor="b"/>
                </a:tc>
              </a:tr>
              <a:tr h="155318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1" u="none" strike="noStrike" dirty="0">
                          <a:effectLst/>
                        </a:rPr>
                        <a:t>Callao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b="1" u="none" strike="noStrike" dirty="0">
                          <a:effectLst/>
                        </a:rPr>
                        <a:t>16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0" anchor="b"/>
                </a:tc>
              </a:tr>
              <a:tr h="155318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1" u="none" strike="noStrike" dirty="0">
                          <a:effectLst/>
                        </a:rPr>
                        <a:t>Cusco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b="1" u="none" strike="noStrike" dirty="0">
                          <a:effectLst/>
                        </a:rPr>
                        <a:t>15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0" anchor="b"/>
                </a:tc>
              </a:tr>
              <a:tr h="155318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1" u="none" strike="noStrike" dirty="0">
                          <a:effectLst/>
                        </a:rPr>
                        <a:t>Huancavelica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b="1" u="none" strike="noStrike" dirty="0">
                          <a:effectLst/>
                        </a:rPr>
                        <a:t>11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0" anchor="b"/>
                </a:tc>
              </a:tr>
              <a:tr h="155318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1" u="none" strike="noStrike" dirty="0">
                          <a:effectLst/>
                        </a:rPr>
                        <a:t>Huánuco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b="1" u="none" strike="noStrike" dirty="0">
                          <a:effectLst/>
                        </a:rPr>
                        <a:t>14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0" anchor="b"/>
                </a:tc>
              </a:tr>
              <a:tr h="155318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1" u="none" strike="noStrike" dirty="0">
                          <a:effectLst/>
                        </a:rPr>
                        <a:t>Ica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b="1" u="none" strike="noStrike" dirty="0">
                          <a:effectLst/>
                        </a:rPr>
                        <a:t>15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0" anchor="b"/>
                </a:tc>
              </a:tr>
              <a:tr h="155318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1" u="none" strike="noStrike" dirty="0">
                          <a:effectLst/>
                        </a:rPr>
                        <a:t>Junín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b="1" u="none" strike="noStrike" dirty="0">
                          <a:effectLst/>
                        </a:rPr>
                        <a:t>14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0" anchor="b"/>
                </a:tc>
              </a:tr>
              <a:tr h="155318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1" u="none" strike="noStrike" dirty="0">
                          <a:effectLst/>
                        </a:rPr>
                        <a:t>La Libertad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b="1" u="none" strike="noStrike" dirty="0">
                          <a:effectLst/>
                        </a:rPr>
                        <a:t>15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0" anchor="b"/>
                </a:tc>
              </a:tr>
              <a:tr h="155318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1" u="none" strike="noStrike" dirty="0">
                          <a:effectLst/>
                        </a:rPr>
                        <a:t>Lambayeque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b="1" u="none" strike="noStrike" dirty="0">
                          <a:effectLst/>
                        </a:rPr>
                        <a:t>17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0" anchor="b"/>
                </a:tc>
              </a:tr>
              <a:tr h="155318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1" u="none" strike="noStrike" dirty="0">
                          <a:effectLst/>
                        </a:rPr>
                        <a:t>Lima Metropolitana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b="1" u="none" strike="noStrike" dirty="0">
                          <a:effectLst/>
                        </a:rPr>
                        <a:t>15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0" anchor="b"/>
                </a:tc>
              </a:tr>
              <a:tr h="155318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1" u="none" strike="noStrike" dirty="0">
                          <a:effectLst/>
                        </a:rPr>
                        <a:t>Lima Provincias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b="1" u="none" strike="noStrike" dirty="0">
                          <a:effectLst/>
                        </a:rPr>
                        <a:t>15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0" anchor="b"/>
                </a:tc>
              </a:tr>
              <a:tr h="155318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1" u="none" strike="noStrike" dirty="0">
                          <a:effectLst/>
                        </a:rPr>
                        <a:t>Loreto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b="1" u="none" strike="noStrike" dirty="0">
                          <a:effectLst/>
                        </a:rPr>
                        <a:t>17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0" anchor="b"/>
                </a:tc>
              </a:tr>
              <a:tr h="155318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1" u="none" strike="noStrike" dirty="0">
                          <a:effectLst/>
                        </a:rPr>
                        <a:t>Madre de Dios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b="1" u="none" strike="noStrike" dirty="0">
                          <a:effectLst/>
                        </a:rPr>
                        <a:t>16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0" anchor="b"/>
                </a:tc>
              </a:tr>
              <a:tr h="155318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1" u="none" strike="noStrike" dirty="0">
                          <a:effectLst/>
                        </a:rPr>
                        <a:t>Moquegua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b="1" u="none" strike="noStrike" dirty="0">
                          <a:effectLst/>
                        </a:rPr>
                        <a:t>12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0" anchor="b"/>
                </a:tc>
              </a:tr>
              <a:tr h="155318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1" u="none" strike="noStrike" dirty="0">
                          <a:effectLst/>
                        </a:rPr>
                        <a:t>Pasco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b="1" u="none" strike="noStrike" dirty="0">
                          <a:effectLst/>
                        </a:rPr>
                        <a:t>14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0" anchor="b"/>
                </a:tc>
              </a:tr>
              <a:tr h="155318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1" u="none" strike="noStrike" dirty="0">
                          <a:effectLst/>
                        </a:rPr>
                        <a:t>Piura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b="1" u="none" strike="noStrike" dirty="0">
                          <a:effectLst/>
                        </a:rPr>
                        <a:t>18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0" anchor="b"/>
                </a:tc>
              </a:tr>
              <a:tr h="155318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1" u="none" strike="noStrike" dirty="0">
                          <a:effectLst/>
                        </a:rPr>
                        <a:t>Puno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b="1" u="none" strike="noStrike" dirty="0">
                          <a:effectLst/>
                        </a:rPr>
                        <a:t>13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0" anchor="b"/>
                </a:tc>
              </a:tr>
              <a:tr h="155318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1" u="none" strike="noStrike" dirty="0">
                          <a:effectLst/>
                        </a:rPr>
                        <a:t>San Martín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b="1" u="none" strike="noStrike" dirty="0">
                          <a:effectLst/>
                        </a:rPr>
                        <a:t>18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0" anchor="b"/>
                </a:tc>
              </a:tr>
              <a:tr h="155318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1" u="none" strike="noStrike" dirty="0">
                          <a:effectLst/>
                        </a:rPr>
                        <a:t>Tacna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b="1" u="none" strike="noStrike" dirty="0">
                          <a:effectLst/>
                        </a:rPr>
                        <a:t>14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0" anchor="b"/>
                </a:tc>
              </a:tr>
              <a:tr h="155318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1" u="none" strike="noStrike" dirty="0">
                          <a:effectLst/>
                        </a:rPr>
                        <a:t>Tumbes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b="1" u="none" strike="noStrike" dirty="0">
                          <a:effectLst/>
                        </a:rPr>
                        <a:t>16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0" anchor="b"/>
                </a:tc>
              </a:tr>
              <a:tr h="157754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1" u="none" strike="noStrike" dirty="0">
                          <a:effectLst/>
                        </a:rPr>
                        <a:t>Ucayali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b="1" u="none" strike="noStrike" dirty="0">
                          <a:effectLst/>
                        </a:rPr>
                        <a:t>19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729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70" y="-229660"/>
            <a:ext cx="1674286" cy="138939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251" y="191684"/>
            <a:ext cx="1932023" cy="78990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796494" y="650232"/>
            <a:ext cx="8308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BD0512"/>
                </a:solidFill>
              </a:rPr>
              <a:t>ALUMNOS POR DOCENTES PERÚ 2016</a:t>
            </a:r>
            <a:endParaRPr lang="es-PE" sz="2800" b="1" dirty="0">
              <a:solidFill>
                <a:srgbClr val="BD0512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531" y="1360544"/>
            <a:ext cx="3473762" cy="490454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752" y="1360544"/>
            <a:ext cx="3473762" cy="4904546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370196"/>
              </p:ext>
            </p:extLst>
          </p:nvPr>
        </p:nvGraphicFramePr>
        <p:xfrm>
          <a:off x="442940" y="1512820"/>
          <a:ext cx="1947742" cy="4484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6122"/>
                <a:gridCol w="621620"/>
              </a:tblGrid>
              <a:tr h="15540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u="none" strike="noStrike" dirty="0">
                          <a:effectLst/>
                        </a:rPr>
                        <a:t>PERÚ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1" u="none" strike="noStrike" dirty="0">
                          <a:effectLst/>
                        </a:rPr>
                        <a:t>14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ctr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Región</a:t>
                      </a:r>
                      <a:endParaRPr lang="es-ES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Amazonas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15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Ancash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12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Apurímac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11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Arequipa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12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Ayacucho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10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Cajamarca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13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Callao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16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Cusco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13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Huancavelica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10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Huánuco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14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Ica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14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Junín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13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La Libertad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15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Lambayeque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16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Lima Metropolitana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16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Lima Provincias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13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Loreto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19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Madre de Dios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16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Moquegua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8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Pasco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12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Piura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18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Puno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10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San Martín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17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Tacna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12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Tumbes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13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Ucayali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19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749880"/>
              </p:ext>
            </p:extLst>
          </p:nvPr>
        </p:nvGraphicFramePr>
        <p:xfrm>
          <a:off x="9673973" y="1554917"/>
          <a:ext cx="1947742" cy="4484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6122"/>
                <a:gridCol w="621620"/>
              </a:tblGrid>
              <a:tr h="15540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u="none" strike="noStrike" dirty="0">
                          <a:effectLst/>
                        </a:rPr>
                        <a:t>PERÚ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1" u="none" strike="noStrike" dirty="0">
                          <a:effectLst/>
                        </a:rPr>
                        <a:t>11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ctr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Región</a:t>
                      </a:r>
                      <a:endParaRPr lang="es-ES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Amazonas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12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Ancash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9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Apurímac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10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Arequipa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10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Ayacucho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9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Cajamarca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11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Callao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14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Cusco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12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Huancavelica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10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Huánuco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12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Ica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10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Junín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10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La Libertad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11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Lambayeque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11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Lima Metropolitana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13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Lima Provincias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9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Loreto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12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Madre de Dios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11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Moquegua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6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Pasco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8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Piura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14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Puno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10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San Martín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13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Tacna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9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Tumbes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11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Ucayali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10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</a:tbl>
          </a:graphicData>
        </a:graphic>
      </p:graphicFrame>
      <p:sp>
        <p:nvSpPr>
          <p:cNvPr id="14" name="CuadroTexto 13"/>
          <p:cNvSpPr txBox="1"/>
          <p:nvPr/>
        </p:nvSpPr>
        <p:spPr>
          <a:xfrm>
            <a:off x="1988245" y="1407782"/>
            <a:ext cx="2498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BD0512"/>
                </a:solidFill>
              </a:rPr>
              <a:t>PRIMARIA</a:t>
            </a:r>
            <a:endParaRPr lang="es-PE" sz="2000" b="1" dirty="0">
              <a:solidFill>
                <a:srgbClr val="BD0512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5741772" y="1407782"/>
            <a:ext cx="2277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BD0512"/>
                </a:solidFill>
              </a:rPr>
              <a:t>SECUNDARIA</a:t>
            </a:r>
            <a:endParaRPr lang="es-PE" sz="2000" b="1" dirty="0">
              <a:solidFill>
                <a:srgbClr val="BD05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33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48" y="-206365"/>
            <a:ext cx="1674286" cy="138939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718" y="93383"/>
            <a:ext cx="1932023" cy="789902"/>
          </a:xfrm>
          <a:prstGeom prst="rect">
            <a:avLst/>
          </a:prstGeom>
        </p:spPr>
      </p:pic>
      <p:grpSp>
        <p:nvGrpSpPr>
          <p:cNvPr id="18" name="Grupo 17"/>
          <p:cNvGrpSpPr/>
          <p:nvPr/>
        </p:nvGrpSpPr>
        <p:grpSpPr>
          <a:xfrm>
            <a:off x="952212" y="1489864"/>
            <a:ext cx="10003010" cy="1584808"/>
            <a:chOff x="952212" y="1489864"/>
            <a:chExt cx="10003010" cy="1584808"/>
          </a:xfrm>
        </p:grpSpPr>
        <p:sp>
          <p:nvSpPr>
            <p:cNvPr id="19" name="Rectángulo 18"/>
            <p:cNvSpPr/>
            <p:nvPr/>
          </p:nvSpPr>
          <p:spPr>
            <a:xfrm>
              <a:off x="952212" y="1489864"/>
              <a:ext cx="10003010" cy="158480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1252263" y="1750276"/>
              <a:ext cx="9579866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es-PE" sz="2200" dirty="0" smtClean="0">
                  <a:ln w="0"/>
                  <a:solidFill>
                    <a:srgbClr val="245A8C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Recolecta datos agregados de alumnos matriculados, según sexo, edad, lengua materna, necesidades educativas especiales; del personal docente, administrativo y auxiliares de educación, y los recursos de cada institución o programa educativo.</a:t>
              </a:r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911176" y="3676569"/>
            <a:ext cx="10044046" cy="1091338"/>
            <a:chOff x="911176" y="3676569"/>
            <a:chExt cx="10044046" cy="1091338"/>
          </a:xfrm>
        </p:grpSpPr>
        <p:sp>
          <p:nvSpPr>
            <p:cNvPr id="22" name="Rectángulo 21"/>
            <p:cNvSpPr/>
            <p:nvPr/>
          </p:nvSpPr>
          <p:spPr>
            <a:xfrm>
              <a:off x="911176" y="3676569"/>
              <a:ext cx="10044040" cy="109133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3" name="Rectángulo 22"/>
            <p:cNvSpPr/>
            <p:nvPr/>
          </p:nvSpPr>
          <p:spPr>
            <a:xfrm>
              <a:off x="1095130" y="3885280"/>
              <a:ext cx="9860092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es-PE" sz="2200" dirty="0" smtClean="0">
                  <a:ln w="0"/>
                  <a:solidFill>
                    <a:srgbClr val="245A8C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Recoge datos de infraestructura, mobiliario, ambientes educativos y administrativos, servicios higiénicos</a:t>
              </a:r>
              <a:r>
                <a:rPr lang="es-PE" sz="2200" dirty="0">
                  <a:ln w="0"/>
                  <a:solidFill>
                    <a:srgbClr val="245A8C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es-PE" sz="2200" dirty="0" smtClean="0">
                  <a:ln w="0"/>
                  <a:solidFill>
                    <a:srgbClr val="245A8C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y estado de conservación de las mismas.</a:t>
              </a:r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887730" y="5360672"/>
            <a:ext cx="10067486" cy="1091338"/>
            <a:chOff x="887730" y="5360672"/>
            <a:chExt cx="10067486" cy="1091338"/>
          </a:xfrm>
        </p:grpSpPr>
        <p:sp>
          <p:nvSpPr>
            <p:cNvPr id="25" name="Rectángulo 24"/>
            <p:cNvSpPr/>
            <p:nvPr/>
          </p:nvSpPr>
          <p:spPr>
            <a:xfrm>
              <a:off x="887730" y="5360672"/>
              <a:ext cx="10067486" cy="109133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6" name="Rectángulo 25"/>
            <p:cNvSpPr/>
            <p:nvPr/>
          </p:nvSpPr>
          <p:spPr>
            <a:xfrm>
              <a:off x="1054744" y="5569764"/>
              <a:ext cx="9640159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es-PE" sz="2200" dirty="0" smtClean="0">
                  <a:ln w="0"/>
                  <a:solidFill>
                    <a:srgbClr val="245A8C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Recoge datos de situación al finalizar el ejercicio educativo, alumnos aprobados, desaprobados, retirados, trasladados, pasan a recuperación, etc.</a:t>
              </a:r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1164772" y="1252966"/>
            <a:ext cx="6754799" cy="506635"/>
            <a:chOff x="1164772" y="1252966"/>
            <a:chExt cx="6754799" cy="506635"/>
          </a:xfrm>
          <a:solidFill>
            <a:srgbClr val="ED7263"/>
          </a:solidFill>
        </p:grpSpPr>
        <p:sp>
          <p:nvSpPr>
            <p:cNvPr id="28" name="Rectángulo redondeado 27"/>
            <p:cNvSpPr/>
            <p:nvPr/>
          </p:nvSpPr>
          <p:spPr>
            <a:xfrm>
              <a:off x="1164772" y="1262362"/>
              <a:ext cx="6754799" cy="49723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9" name="Rectángulo 28"/>
            <p:cNvSpPr/>
            <p:nvPr/>
          </p:nvSpPr>
          <p:spPr>
            <a:xfrm>
              <a:off x="1292371" y="1252966"/>
              <a:ext cx="6569942" cy="461665"/>
            </a:xfrm>
            <a:prstGeom prst="rect">
              <a:avLst/>
            </a:prstGeom>
            <a:grp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es-PE" sz="2400" dirty="0" smtClean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MÓDULO I: MATRÍCULA, DOCENTES Y RECURSOS</a:t>
              </a:r>
              <a:endParaRPr lang="es-PE" sz="26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1088567" y="3449066"/>
            <a:ext cx="6754799" cy="497239"/>
            <a:chOff x="1088567" y="3449066"/>
            <a:chExt cx="6754799" cy="497239"/>
          </a:xfrm>
          <a:solidFill>
            <a:srgbClr val="FFC000"/>
          </a:solidFill>
        </p:grpSpPr>
        <p:sp>
          <p:nvSpPr>
            <p:cNvPr id="31" name="Rectángulo redondeado 30"/>
            <p:cNvSpPr/>
            <p:nvPr/>
          </p:nvSpPr>
          <p:spPr>
            <a:xfrm>
              <a:off x="1088567" y="3449066"/>
              <a:ext cx="6754799" cy="497239"/>
            </a:xfrm>
            <a:prstGeom prst="round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2" name="Rectángulo 31"/>
            <p:cNvSpPr/>
            <p:nvPr/>
          </p:nvSpPr>
          <p:spPr>
            <a:xfrm>
              <a:off x="1172347" y="3481132"/>
              <a:ext cx="4195096" cy="461665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es-PE" sz="2400" dirty="0" smtClean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MÓDULO II: LOCAL ESCOLAR</a:t>
              </a:r>
              <a:endParaRPr lang="es-PE" sz="26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1065122" y="5119521"/>
            <a:ext cx="7117936" cy="497239"/>
            <a:chOff x="1065122" y="5119521"/>
            <a:chExt cx="7117936" cy="497239"/>
          </a:xfrm>
          <a:solidFill>
            <a:srgbClr val="0070C0"/>
          </a:solidFill>
        </p:grpSpPr>
        <p:sp>
          <p:nvSpPr>
            <p:cNvPr id="34" name="Rectángulo redondeado 33"/>
            <p:cNvSpPr/>
            <p:nvPr/>
          </p:nvSpPr>
          <p:spPr>
            <a:xfrm>
              <a:off x="1065122" y="5119521"/>
              <a:ext cx="6754799" cy="497239"/>
            </a:xfrm>
            <a:prstGeom prst="round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5" name="Rectángulo 34"/>
            <p:cNvSpPr/>
            <p:nvPr/>
          </p:nvSpPr>
          <p:spPr>
            <a:xfrm>
              <a:off x="1105799" y="5128809"/>
              <a:ext cx="707725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es-PE" sz="2400" dirty="0" smtClean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MÓDULO III: RESULTADO DEL EJERCICIO EDUCATIVO</a:t>
              </a:r>
              <a:endParaRPr lang="es-PE" sz="26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52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70" y="-229660"/>
            <a:ext cx="1674286" cy="138939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251" y="191684"/>
            <a:ext cx="1932023" cy="78990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359869" y="586635"/>
            <a:ext cx="8649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BD0512"/>
                </a:solidFill>
              </a:rPr>
              <a:t>PORCENTAJE DE REPETIDORES PERÚ 2016</a:t>
            </a:r>
            <a:endParaRPr lang="es-PE" sz="2800" b="1" dirty="0">
              <a:solidFill>
                <a:srgbClr val="BD0512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096" y="1283120"/>
            <a:ext cx="3552263" cy="5022536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4563762" y="1309199"/>
            <a:ext cx="2277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BD0512"/>
                </a:solidFill>
              </a:rPr>
              <a:t>PRIMARIA</a:t>
            </a:r>
            <a:endParaRPr lang="es-PE" sz="2000" b="1" dirty="0">
              <a:solidFill>
                <a:srgbClr val="BD0512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640619"/>
              </p:ext>
            </p:extLst>
          </p:nvPr>
        </p:nvGraphicFramePr>
        <p:xfrm>
          <a:off x="2830960" y="1536768"/>
          <a:ext cx="1823418" cy="4515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6122"/>
                <a:gridCol w="497296"/>
              </a:tblGrid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>
                          <a:effectLst/>
                        </a:rPr>
                        <a:t>PERÚ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u="none" strike="noStrike">
                          <a:effectLst/>
                        </a:rPr>
                        <a:t>2,9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>
                          <a:solidFill>
                            <a:schemeClr val="bg1"/>
                          </a:solidFill>
                          <a:effectLst/>
                        </a:rPr>
                        <a:t>Región</a:t>
                      </a:r>
                      <a:endParaRPr lang="es-ES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>
                          <a:effectLst/>
                        </a:rPr>
                        <a:t>Amazonas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>
                          <a:effectLst/>
                        </a:rPr>
                        <a:t>6,1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>
                          <a:effectLst/>
                        </a:rPr>
                        <a:t>Ancash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>
                          <a:effectLst/>
                        </a:rPr>
                        <a:t>3,8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>
                          <a:effectLst/>
                        </a:rPr>
                        <a:t>Apurímac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>
                          <a:effectLst/>
                        </a:rPr>
                        <a:t>3,0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>
                          <a:effectLst/>
                        </a:rPr>
                        <a:t>Arequipa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>
                          <a:effectLst/>
                        </a:rPr>
                        <a:t>1,0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>
                          <a:effectLst/>
                        </a:rPr>
                        <a:t>Ayacucho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>
                          <a:effectLst/>
                        </a:rPr>
                        <a:t>2,2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>
                          <a:effectLst/>
                        </a:rPr>
                        <a:t>Cajamarca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>
                          <a:effectLst/>
                        </a:rPr>
                        <a:t>4,2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>
                          <a:effectLst/>
                        </a:rPr>
                        <a:t>Callao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>
                          <a:effectLst/>
                        </a:rPr>
                        <a:t>1,9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>
                          <a:effectLst/>
                        </a:rPr>
                        <a:t>Cusco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>
                          <a:effectLst/>
                        </a:rPr>
                        <a:t>2,7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>
                          <a:effectLst/>
                        </a:rPr>
                        <a:t>Huancavelica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>
                          <a:effectLst/>
                        </a:rPr>
                        <a:t>3,4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>
                          <a:effectLst/>
                        </a:rPr>
                        <a:t>Huánuco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>
                          <a:effectLst/>
                        </a:rPr>
                        <a:t>5,2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>
                          <a:effectLst/>
                        </a:rPr>
                        <a:t>Ica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>
                          <a:effectLst/>
                        </a:rPr>
                        <a:t>1,9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>
                          <a:effectLst/>
                        </a:rPr>
                        <a:t>Junín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>
                          <a:effectLst/>
                        </a:rPr>
                        <a:t>3,1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>
                          <a:effectLst/>
                        </a:rPr>
                        <a:t>La Libertad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>
                          <a:effectLst/>
                        </a:rPr>
                        <a:t>3,3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>
                          <a:effectLst/>
                        </a:rPr>
                        <a:t>Lambayeque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>
                          <a:effectLst/>
                        </a:rPr>
                        <a:t>2,6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>
                          <a:effectLst/>
                        </a:rPr>
                        <a:t>Lima Metropolitana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>
                          <a:effectLst/>
                        </a:rPr>
                        <a:t>1,4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>
                          <a:effectLst/>
                        </a:rPr>
                        <a:t>Lima Provincias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>
                          <a:effectLst/>
                        </a:rPr>
                        <a:t>1,9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>
                          <a:effectLst/>
                        </a:rPr>
                        <a:t>Loreto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>
                          <a:effectLst/>
                        </a:rPr>
                        <a:t>8,6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>
                          <a:effectLst/>
                        </a:rPr>
                        <a:t>Madre de Dios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>
                          <a:effectLst/>
                        </a:rPr>
                        <a:t>2,6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>
                          <a:effectLst/>
                        </a:rPr>
                        <a:t>Moquegua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>
                          <a:effectLst/>
                        </a:rPr>
                        <a:t>1,5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>
                          <a:effectLst/>
                        </a:rPr>
                        <a:t>Pasco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>
                          <a:effectLst/>
                        </a:rPr>
                        <a:t>3,0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>
                          <a:effectLst/>
                        </a:rPr>
                        <a:t>Piura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>
                          <a:effectLst/>
                        </a:rPr>
                        <a:t>3,3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>
                          <a:effectLst/>
                        </a:rPr>
                        <a:t>Puno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>
                          <a:effectLst/>
                        </a:rPr>
                        <a:t>0,9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>
                          <a:effectLst/>
                        </a:rPr>
                        <a:t>San Martín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>
                          <a:effectLst/>
                        </a:rPr>
                        <a:t>3,5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>
                          <a:effectLst/>
                        </a:rPr>
                        <a:t>Tacna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>
                          <a:effectLst/>
                        </a:rPr>
                        <a:t>1,0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>
                          <a:effectLst/>
                        </a:rPr>
                        <a:t>Tumbes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>
                          <a:effectLst/>
                        </a:rPr>
                        <a:t>2,2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>
                          <a:effectLst/>
                        </a:rPr>
                        <a:t>Ucayali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6,1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753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70" y="-229660"/>
            <a:ext cx="1674286" cy="138939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251" y="191684"/>
            <a:ext cx="1932023" cy="78990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359869" y="586635"/>
            <a:ext cx="8649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BD0512"/>
                </a:solidFill>
              </a:rPr>
              <a:t>PORCENTAJE DE REPETIDORES PERÚ 2016</a:t>
            </a:r>
            <a:endParaRPr lang="es-PE" sz="2800" b="1" dirty="0">
              <a:solidFill>
                <a:srgbClr val="BD0512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712" y="1310634"/>
            <a:ext cx="3552264" cy="5022536"/>
          </a:xfrm>
          <a:prstGeom prst="rect">
            <a:avLst/>
          </a:prstGeom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170972"/>
              </p:ext>
            </p:extLst>
          </p:nvPr>
        </p:nvGraphicFramePr>
        <p:xfrm>
          <a:off x="2930128" y="1571902"/>
          <a:ext cx="1823418" cy="450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6122"/>
                <a:gridCol w="497296"/>
              </a:tblGrid>
              <a:tr h="15540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u="none" strike="noStrike" dirty="0" smtClean="0">
                          <a:effectLst/>
                        </a:rPr>
                        <a:t>PERÚ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3,1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Región</a:t>
                      </a:r>
                      <a:endParaRPr lang="es-ES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 smtClean="0">
                          <a:effectLst/>
                        </a:rPr>
                        <a:t>Amazonas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3,6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 smtClean="0">
                          <a:effectLst/>
                        </a:rPr>
                        <a:t>Ancash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3,6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 smtClean="0">
                          <a:effectLst/>
                        </a:rPr>
                        <a:t>Apurímac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2,5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 smtClean="0">
                          <a:effectLst/>
                        </a:rPr>
                        <a:t>Arequipa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1,6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 smtClean="0">
                          <a:effectLst/>
                        </a:rPr>
                        <a:t>Ayacucho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2,5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 smtClean="0">
                          <a:effectLst/>
                        </a:rPr>
                        <a:t>Cajamarca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3,5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 smtClean="0">
                          <a:effectLst/>
                        </a:rPr>
                        <a:t>Callao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3,6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 smtClean="0">
                          <a:effectLst/>
                        </a:rPr>
                        <a:t>Cusco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2,0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 smtClean="0">
                          <a:effectLst/>
                        </a:rPr>
                        <a:t>Huancavelica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3,0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 smtClean="0">
                          <a:effectLst/>
                        </a:rPr>
                        <a:t>Huánuco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3,8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 smtClean="0">
                          <a:effectLst/>
                        </a:rPr>
                        <a:t>Ica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2,6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 smtClean="0">
                          <a:effectLst/>
                        </a:rPr>
                        <a:t>Junín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3,1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 smtClean="0">
                          <a:effectLst/>
                        </a:rPr>
                        <a:t>La Libertad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3,5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 smtClean="0">
                          <a:effectLst/>
                        </a:rPr>
                        <a:t>Lambayeque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2,7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 smtClean="0">
                          <a:effectLst/>
                        </a:rPr>
                        <a:t>Lima Metropolitana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2,8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 smtClean="0">
                          <a:effectLst/>
                        </a:rPr>
                        <a:t>Lima Provincias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3,0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 smtClean="0">
                          <a:effectLst/>
                        </a:rPr>
                        <a:t>Loreto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7,2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 smtClean="0">
                          <a:effectLst/>
                        </a:rPr>
                        <a:t>Madre de Dios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4,0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 smtClean="0">
                          <a:effectLst/>
                        </a:rPr>
                        <a:t>Moquegua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4,1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 smtClean="0">
                          <a:effectLst/>
                        </a:rPr>
                        <a:t>Pasco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2,6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 smtClean="0">
                          <a:effectLst/>
                        </a:rPr>
                        <a:t>Piura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2,0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 smtClean="0">
                          <a:effectLst/>
                        </a:rPr>
                        <a:t>Puno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2,5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 smtClean="0">
                          <a:effectLst/>
                        </a:rPr>
                        <a:t>San Martín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3,4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 smtClean="0">
                          <a:effectLst/>
                        </a:rPr>
                        <a:t>Tacna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2,2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 smtClean="0">
                          <a:effectLst/>
                        </a:rPr>
                        <a:t>Tumbes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2,6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 smtClean="0">
                          <a:effectLst/>
                        </a:rPr>
                        <a:t>Ucayali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6,4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</a:tr>
            </a:tbl>
          </a:graphicData>
        </a:graphic>
      </p:graphicFrame>
      <p:sp>
        <p:nvSpPr>
          <p:cNvPr id="15" name="CuadroTexto 14"/>
          <p:cNvSpPr txBox="1"/>
          <p:nvPr/>
        </p:nvSpPr>
        <p:spPr>
          <a:xfrm>
            <a:off x="4654378" y="1336713"/>
            <a:ext cx="2277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BD0512"/>
                </a:solidFill>
              </a:rPr>
              <a:t>SECUNDARIA</a:t>
            </a:r>
            <a:endParaRPr lang="es-PE" sz="2000" b="1" dirty="0">
              <a:solidFill>
                <a:srgbClr val="BD05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52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70" y="-229660"/>
            <a:ext cx="1674286" cy="138939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251" y="191684"/>
            <a:ext cx="1932023" cy="78990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367793" y="612713"/>
            <a:ext cx="8649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BD0512"/>
                </a:solidFill>
              </a:rPr>
              <a:t>NÚMERO DE ALUMNOS POR COMPUTADORA PERÚ 2016</a:t>
            </a:r>
            <a:endParaRPr lang="es-PE" sz="2800" b="1" dirty="0">
              <a:solidFill>
                <a:srgbClr val="BD0512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965" y="1393011"/>
            <a:ext cx="3428080" cy="484695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852" y="1402615"/>
            <a:ext cx="3428080" cy="4846953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79518"/>
              </p:ext>
            </p:extLst>
          </p:nvPr>
        </p:nvGraphicFramePr>
        <p:xfrm>
          <a:off x="527996" y="1566487"/>
          <a:ext cx="1823418" cy="450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6828"/>
                <a:gridCol w="496590"/>
              </a:tblGrid>
              <a:tr h="15540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u="none" strike="noStrike" dirty="0">
                          <a:effectLst/>
                        </a:rPr>
                        <a:t>PERÚ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1" u="none" strike="noStrike" dirty="0">
                          <a:effectLst/>
                        </a:rPr>
                        <a:t>8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Región</a:t>
                      </a:r>
                      <a:endParaRPr lang="es-ES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Amazonas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1" u="none" strike="noStrike" dirty="0">
                          <a:effectLst/>
                        </a:rPr>
                        <a:t>5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Ancash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1" u="none" strike="noStrike" dirty="0">
                          <a:effectLst/>
                        </a:rPr>
                        <a:t>6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Apurímac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1" u="none" strike="noStrike" dirty="0">
                          <a:effectLst/>
                        </a:rPr>
                        <a:t>5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Arequipa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1" u="none" strike="noStrike" dirty="0">
                          <a:effectLst/>
                        </a:rPr>
                        <a:t>7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Ayacucho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1" u="none" strike="noStrike" dirty="0">
                          <a:effectLst/>
                        </a:rPr>
                        <a:t>6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Cajamarca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1" u="none" strike="noStrike" dirty="0">
                          <a:effectLst/>
                        </a:rPr>
                        <a:t>5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Callao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1" u="none" strike="noStrike" dirty="0">
                          <a:effectLst/>
                        </a:rPr>
                        <a:t>12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Cusco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1" u="none" strike="noStrike" dirty="0">
                          <a:effectLst/>
                        </a:rPr>
                        <a:t>6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Huancavelica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1" u="none" strike="noStrike" dirty="0">
                          <a:effectLst/>
                        </a:rPr>
                        <a:t>3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Huánuco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1" u="none" strike="noStrike" dirty="0">
                          <a:effectLst/>
                        </a:rPr>
                        <a:t>7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Ica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1" u="none" strike="noStrike" dirty="0">
                          <a:effectLst/>
                        </a:rPr>
                        <a:t>10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Junín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1" u="none" strike="noStrike" dirty="0">
                          <a:effectLst/>
                        </a:rPr>
                        <a:t>6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La Libertad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1" u="none" strike="noStrike" dirty="0">
                          <a:effectLst/>
                        </a:rPr>
                        <a:t>9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Lambayeque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1" u="none" strike="noStrike" dirty="0">
                          <a:effectLst/>
                        </a:rPr>
                        <a:t>9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Lima Metropolitana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1" u="none" strike="noStrike" dirty="0">
                          <a:effectLst/>
                        </a:rPr>
                        <a:t>11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Lima Provincias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1" u="none" strike="noStrike" dirty="0">
                          <a:effectLst/>
                        </a:rPr>
                        <a:t>8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Loreto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1" u="none" strike="noStrike" dirty="0">
                          <a:effectLst/>
                        </a:rPr>
                        <a:t>14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Madre de Dios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1" u="none" strike="noStrike" dirty="0">
                          <a:effectLst/>
                        </a:rPr>
                        <a:t>21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Moquegua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1" u="none" strike="noStrike" dirty="0">
                          <a:effectLst/>
                        </a:rPr>
                        <a:t>5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Pasco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1" u="none" strike="noStrike" dirty="0">
                          <a:effectLst/>
                        </a:rPr>
                        <a:t>5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Piura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1" u="none" strike="noStrike" dirty="0">
                          <a:effectLst/>
                        </a:rPr>
                        <a:t>9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Puno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1" u="none" strike="noStrike" dirty="0">
                          <a:effectLst/>
                        </a:rPr>
                        <a:t>5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San Martín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1" u="none" strike="noStrike" dirty="0">
                          <a:effectLst/>
                        </a:rPr>
                        <a:t>10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Tacna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1" u="none" strike="noStrike" dirty="0">
                          <a:effectLst/>
                        </a:rPr>
                        <a:t>7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Tumbes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1" u="none" strike="noStrike" dirty="0">
                          <a:effectLst/>
                        </a:rPr>
                        <a:t>13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Ucayali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1" u="none" strike="noStrike" dirty="0">
                          <a:effectLst/>
                        </a:rPr>
                        <a:t>22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/>
                </a:tc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931585"/>
              </p:ext>
            </p:extLst>
          </p:nvPr>
        </p:nvGraphicFramePr>
        <p:xfrm>
          <a:off x="9686651" y="1573738"/>
          <a:ext cx="1823418" cy="450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6828"/>
                <a:gridCol w="496590"/>
              </a:tblGrid>
              <a:tr h="15540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u="none" strike="noStrike" dirty="0">
                          <a:effectLst/>
                        </a:rPr>
                        <a:t>PERÚ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1" u="none" strike="noStrike" dirty="0">
                          <a:effectLst/>
                        </a:rPr>
                        <a:t>6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Región</a:t>
                      </a:r>
                      <a:endParaRPr lang="es-ES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Amazonas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1" u="none" strike="noStrike" dirty="0">
                          <a:effectLst/>
                        </a:rPr>
                        <a:t>6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Ancash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1" u="none" strike="noStrike" dirty="0">
                          <a:effectLst/>
                        </a:rPr>
                        <a:t>5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Apurímac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1" u="none" strike="noStrike" dirty="0">
                          <a:effectLst/>
                        </a:rPr>
                        <a:t>5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Arequipa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1" u="none" strike="noStrike" dirty="0">
                          <a:effectLst/>
                        </a:rPr>
                        <a:t>5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Ayacucho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1" u="none" strike="noStrike" dirty="0">
                          <a:effectLst/>
                        </a:rPr>
                        <a:t>5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Cajamarca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1" u="none" strike="noStrike" dirty="0">
                          <a:effectLst/>
                        </a:rPr>
                        <a:t>6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Callao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1" u="none" strike="noStrike" dirty="0">
                          <a:effectLst/>
                        </a:rPr>
                        <a:t>8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Cusco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1" u="none" strike="noStrike" dirty="0">
                          <a:effectLst/>
                        </a:rPr>
                        <a:t>6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Huancavelica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1" u="none" strike="noStrike" dirty="0">
                          <a:effectLst/>
                        </a:rPr>
                        <a:t>4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Huánuco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1" u="none" strike="noStrike" dirty="0">
                          <a:effectLst/>
                        </a:rPr>
                        <a:t>7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Ica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1" u="none" strike="noStrike" dirty="0">
                          <a:effectLst/>
                        </a:rPr>
                        <a:t>7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Junín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1" u="none" strike="noStrike" dirty="0">
                          <a:effectLst/>
                        </a:rPr>
                        <a:t>6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La Libertad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1" u="none" strike="noStrike" dirty="0">
                          <a:effectLst/>
                        </a:rPr>
                        <a:t>7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Lambayeque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1" u="none" strike="noStrike" dirty="0">
                          <a:effectLst/>
                        </a:rPr>
                        <a:t>9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Lima Metropolitana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1" u="none" strike="noStrike" dirty="0">
                          <a:effectLst/>
                        </a:rPr>
                        <a:t>8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Lima Provincias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1" u="none" strike="noStrike" dirty="0">
                          <a:effectLst/>
                        </a:rPr>
                        <a:t>6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Loreto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1" u="none" strike="noStrike" dirty="0">
                          <a:effectLst/>
                        </a:rPr>
                        <a:t>14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Madre de Dios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1" u="none" strike="noStrike" dirty="0">
                          <a:effectLst/>
                        </a:rPr>
                        <a:t>9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Moquegua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1" u="none" strike="noStrike" dirty="0">
                          <a:effectLst/>
                        </a:rPr>
                        <a:t>3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Pasco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1" u="none" strike="noStrike" dirty="0">
                          <a:effectLst/>
                        </a:rPr>
                        <a:t>4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Piura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1" u="none" strike="noStrike" dirty="0">
                          <a:effectLst/>
                        </a:rPr>
                        <a:t>6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Puno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1" u="none" strike="noStrike" dirty="0">
                          <a:effectLst/>
                        </a:rPr>
                        <a:t>5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San Martín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1" u="none" strike="noStrike" dirty="0">
                          <a:effectLst/>
                        </a:rPr>
                        <a:t>9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Tacna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1" u="none" strike="noStrike" dirty="0">
                          <a:effectLst/>
                        </a:rPr>
                        <a:t>4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Tumbes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1" u="none" strike="noStrike" dirty="0">
                          <a:effectLst/>
                        </a:rPr>
                        <a:t>6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/>
                </a:tc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Ucayali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1" u="none" strike="noStrike" dirty="0">
                          <a:effectLst/>
                        </a:rPr>
                        <a:t>14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/>
                </a:tc>
              </a:tr>
            </a:tbl>
          </a:graphicData>
        </a:graphic>
      </p:graphicFrame>
      <p:sp>
        <p:nvSpPr>
          <p:cNvPr id="14" name="CuadroTexto 13"/>
          <p:cNvSpPr txBox="1"/>
          <p:nvPr/>
        </p:nvSpPr>
        <p:spPr>
          <a:xfrm>
            <a:off x="1996482" y="1397867"/>
            <a:ext cx="2498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BD0512"/>
                </a:solidFill>
              </a:rPr>
              <a:t>PRIMARIA</a:t>
            </a:r>
            <a:endParaRPr lang="es-PE" sz="2000" b="1" dirty="0">
              <a:solidFill>
                <a:srgbClr val="BD0512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5750009" y="1397867"/>
            <a:ext cx="2277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BD0512"/>
                </a:solidFill>
              </a:rPr>
              <a:t>SECUNDARIA</a:t>
            </a:r>
            <a:endParaRPr lang="es-PE" sz="2000" b="1" dirty="0">
              <a:solidFill>
                <a:srgbClr val="BD05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34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70" y="-229660"/>
            <a:ext cx="1674286" cy="138939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251" y="191684"/>
            <a:ext cx="1932023" cy="78990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359869" y="839123"/>
            <a:ext cx="8649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BD0512"/>
                </a:solidFill>
              </a:rPr>
              <a:t>PORCENTAJE DE PROFESORES TITULADOS PERÚ 2016</a:t>
            </a:r>
            <a:endParaRPr lang="es-PE" sz="2800" b="1" dirty="0">
              <a:solidFill>
                <a:srgbClr val="BD0512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18" y="1386641"/>
            <a:ext cx="3411218" cy="4984517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321" y="1386642"/>
            <a:ext cx="3403354" cy="4984516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490" y="1386641"/>
            <a:ext cx="3391973" cy="4984517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3790591" y="1432724"/>
            <a:ext cx="2498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BD0512"/>
                </a:solidFill>
              </a:rPr>
              <a:t>PRIMARIA</a:t>
            </a:r>
            <a:endParaRPr lang="es-PE" sz="2000" b="1" dirty="0">
              <a:solidFill>
                <a:srgbClr val="BD0512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7662603" y="1432724"/>
            <a:ext cx="2277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BD0512"/>
                </a:solidFill>
              </a:rPr>
              <a:t>SECUNDARIA</a:t>
            </a:r>
            <a:endParaRPr lang="es-PE" sz="2000" b="1" dirty="0">
              <a:solidFill>
                <a:srgbClr val="BD0512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285566" y="1448006"/>
            <a:ext cx="210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BD0512"/>
                </a:solidFill>
              </a:rPr>
              <a:t>INICIAL</a:t>
            </a:r>
            <a:endParaRPr lang="es-PE" sz="2000" b="1" dirty="0">
              <a:solidFill>
                <a:srgbClr val="BD05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68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70" y="-229660"/>
            <a:ext cx="1674286" cy="138939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251" y="191684"/>
            <a:ext cx="1932023" cy="789902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2952" y="873173"/>
            <a:ext cx="12109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BD0512"/>
                </a:solidFill>
              </a:rPr>
              <a:t>INGRESANTES A PRIMARIA CON 3 O MÁS AÑOS DE EDUCACIÓN INICIAL PREVIA 2016</a:t>
            </a:r>
            <a:endParaRPr lang="es-PE" sz="2400" b="1" dirty="0">
              <a:solidFill>
                <a:srgbClr val="BD0512"/>
              </a:solidFill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3273141"/>
              </p:ext>
            </p:extLst>
          </p:nvPr>
        </p:nvGraphicFramePr>
        <p:xfrm>
          <a:off x="1273965" y="1512990"/>
          <a:ext cx="9627596" cy="4571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8165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70" y="-229660"/>
            <a:ext cx="1674286" cy="138939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251" y="191684"/>
            <a:ext cx="1932023" cy="789902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32952" y="794752"/>
            <a:ext cx="12109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BD0512"/>
                </a:solidFill>
              </a:rPr>
              <a:t>INGRESANTES A PRIMARIA POR AÑOS DE EDUCACIÓN INICIAL (3 O MÁS AÑOS)</a:t>
            </a:r>
            <a:endParaRPr lang="es-PE" sz="2800" b="1" dirty="0">
              <a:solidFill>
                <a:srgbClr val="BD0512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305" y="1317972"/>
            <a:ext cx="3677968" cy="5399903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737896"/>
              </p:ext>
            </p:extLst>
          </p:nvPr>
        </p:nvGraphicFramePr>
        <p:xfrm>
          <a:off x="2347783" y="1412167"/>
          <a:ext cx="2270263" cy="49857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37533"/>
                <a:gridCol w="732730"/>
              </a:tblGrid>
              <a:tr h="216216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u="none" strike="noStrike" dirty="0">
                          <a:effectLst/>
                        </a:rPr>
                        <a:t>PERÚ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u="none" strike="noStrike" dirty="0">
                          <a:effectLst/>
                        </a:rPr>
                        <a:t>61,3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ctr"/>
                </a:tc>
              </a:tr>
              <a:tr h="15315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Región</a:t>
                      </a:r>
                      <a:endParaRPr lang="es-ES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15315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Amazonas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u="none" strike="noStrike" dirty="0">
                          <a:effectLst/>
                        </a:rPr>
                        <a:t>74,9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ctr"/>
                </a:tc>
              </a:tr>
              <a:tr h="15315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Ancash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u="none" strike="noStrike" dirty="0">
                          <a:effectLst/>
                        </a:rPr>
                        <a:t>66,0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ctr"/>
                </a:tc>
              </a:tr>
              <a:tr h="15315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Apurímac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u="none" strike="noStrike" dirty="0">
                          <a:effectLst/>
                        </a:rPr>
                        <a:t>72,5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ctr"/>
                </a:tc>
              </a:tr>
              <a:tr h="15315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Arequipa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u="none" strike="noStrike" dirty="0">
                          <a:effectLst/>
                        </a:rPr>
                        <a:t>56,7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ctr"/>
                </a:tc>
              </a:tr>
              <a:tr h="15315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Ayacucho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u="none" strike="noStrike" dirty="0">
                          <a:effectLst/>
                        </a:rPr>
                        <a:t>59,6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ctr"/>
                </a:tc>
              </a:tr>
              <a:tr h="15315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Cajamarca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u="none" strike="noStrike" dirty="0">
                          <a:effectLst/>
                        </a:rPr>
                        <a:t>73,5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ctr"/>
                </a:tc>
              </a:tr>
              <a:tr h="15315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Callao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u="none" strike="noStrike" dirty="0">
                          <a:effectLst/>
                        </a:rPr>
                        <a:t>71,4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ctr"/>
                </a:tc>
              </a:tr>
              <a:tr h="15315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Cusco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u="none" strike="noStrike" dirty="0">
                          <a:effectLst/>
                        </a:rPr>
                        <a:t>41,5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ctr"/>
                </a:tc>
              </a:tr>
              <a:tr h="15315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Huancavelica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u="none" strike="noStrike" dirty="0">
                          <a:effectLst/>
                        </a:rPr>
                        <a:t>73,4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ctr"/>
                </a:tc>
              </a:tr>
              <a:tr h="15315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Huánuco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u="none" strike="noStrike" dirty="0">
                          <a:effectLst/>
                        </a:rPr>
                        <a:t>47,7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ctr"/>
                </a:tc>
              </a:tr>
              <a:tr h="15315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Ica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u="none" strike="noStrike" dirty="0">
                          <a:effectLst/>
                        </a:rPr>
                        <a:t>83,1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ctr"/>
                </a:tc>
              </a:tr>
              <a:tr h="15315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Junín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u="none" strike="noStrike" dirty="0">
                          <a:effectLst/>
                        </a:rPr>
                        <a:t>33,8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ctr"/>
                </a:tc>
              </a:tr>
              <a:tr h="15315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La Libertad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u="none" strike="noStrike" dirty="0">
                          <a:effectLst/>
                        </a:rPr>
                        <a:t>59,5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ctr"/>
                </a:tc>
              </a:tr>
              <a:tr h="15315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Lambayeque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u="none" strike="noStrike" dirty="0">
                          <a:effectLst/>
                        </a:rPr>
                        <a:t>56,6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ctr"/>
                </a:tc>
              </a:tr>
              <a:tr h="15315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Lima Metropolitana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u="none" strike="noStrike" dirty="0">
                          <a:effectLst/>
                        </a:rPr>
                        <a:t>66,4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ctr"/>
                </a:tc>
              </a:tr>
              <a:tr h="15315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Lima Provincias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u="none" strike="noStrike" dirty="0">
                          <a:effectLst/>
                        </a:rPr>
                        <a:t>69,7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ctr"/>
                </a:tc>
              </a:tr>
              <a:tr h="15315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Loreto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u="none" strike="noStrike" dirty="0">
                          <a:effectLst/>
                        </a:rPr>
                        <a:t>74,6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ctr"/>
                </a:tc>
              </a:tr>
              <a:tr h="15315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Madre de Dios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u="none" strike="noStrike" dirty="0">
                          <a:effectLst/>
                        </a:rPr>
                        <a:t>49,9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ctr"/>
                </a:tc>
              </a:tr>
              <a:tr h="15315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Moquegua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u="none" strike="noStrike" dirty="0">
                          <a:effectLst/>
                        </a:rPr>
                        <a:t>55,9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ctr"/>
                </a:tc>
              </a:tr>
              <a:tr h="15315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Pasco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u="none" strike="noStrike" dirty="0">
                          <a:effectLst/>
                        </a:rPr>
                        <a:t>42,3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ctr"/>
                </a:tc>
              </a:tr>
              <a:tr h="15315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Piura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u="none" strike="noStrike" dirty="0">
                          <a:effectLst/>
                        </a:rPr>
                        <a:t>57,1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ctr"/>
                </a:tc>
              </a:tr>
              <a:tr h="15315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Puno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u="none" strike="noStrike" dirty="0">
                          <a:effectLst/>
                        </a:rPr>
                        <a:t>46,0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ctr"/>
                </a:tc>
              </a:tr>
              <a:tr h="15315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San Martín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u="none" strike="noStrike" dirty="0">
                          <a:effectLst/>
                        </a:rPr>
                        <a:t>46,3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ctr"/>
                </a:tc>
              </a:tr>
              <a:tr h="15315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Tacna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u="none" strike="noStrike" dirty="0">
                          <a:effectLst/>
                        </a:rPr>
                        <a:t>52,3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ctr"/>
                </a:tc>
              </a:tr>
              <a:tr h="15315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Tumbes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u="none" strike="noStrike" dirty="0">
                          <a:effectLst/>
                        </a:rPr>
                        <a:t>89,4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ctr"/>
                </a:tc>
              </a:tr>
              <a:tr h="15315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Ucayali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u="none" strike="noStrike" dirty="0">
                          <a:effectLst/>
                        </a:rPr>
                        <a:t>58,1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473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70" y="-229660"/>
            <a:ext cx="1674286" cy="138939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251" y="191684"/>
            <a:ext cx="1932023" cy="78990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619" y="1314469"/>
            <a:ext cx="3707926" cy="5388080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667742"/>
              </p:ext>
            </p:extLst>
          </p:nvPr>
        </p:nvGraphicFramePr>
        <p:xfrm>
          <a:off x="2524096" y="1445512"/>
          <a:ext cx="2270263" cy="49857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37533"/>
                <a:gridCol w="732730"/>
              </a:tblGrid>
              <a:tr h="216216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u="none" strike="noStrike" dirty="0">
                          <a:effectLst/>
                        </a:rPr>
                        <a:t>PERÚ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u="none" strike="noStrike" dirty="0">
                          <a:effectLst/>
                        </a:rPr>
                        <a:t>44,4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ctr"/>
                </a:tc>
              </a:tr>
              <a:tr h="15315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Región</a:t>
                      </a:r>
                      <a:endParaRPr lang="es-ES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15315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Amazonas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u="none" strike="noStrike" dirty="0">
                          <a:effectLst/>
                        </a:rPr>
                        <a:t>43,8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ctr"/>
                </a:tc>
              </a:tr>
              <a:tr h="15315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Ancash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u="none" strike="noStrike" dirty="0">
                          <a:effectLst/>
                        </a:rPr>
                        <a:t>65,5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ctr"/>
                </a:tc>
              </a:tr>
              <a:tr h="15315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Apurímac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u="none" strike="noStrike" dirty="0">
                          <a:effectLst/>
                        </a:rPr>
                        <a:t>41,4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ctr"/>
                </a:tc>
              </a:tr>
              <a:tr h="15315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Arequipa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u="none" strike="noStrike" dirty="0">
                          <a:effectLst/>
                        </a:rPr>
                        <a:t>67,2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ctr"/>
                </a:tc>
              </a:tr>
              <a:tr h="15315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Ayacucho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u="none" strike="noStrike" dirty="0">
                          <a:effectLst/>
                        </a:rPr>
                        <a:t>44,3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ctr"/>
                </a:tc>
              </a:tr>
              <a:tr h="15315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Cajamarca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u="none" strike="noStrike" dirty="0">
                          <a:effectLst/>
                        </a:rPr>
                        <a:t>41,3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ctr"/>
                </a:tc>
              </a:tr>
              <a:tr h="15315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Callao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u="none" strike="noStrike" dirty="0">
                          <a:effectLst/>
                        </a:rPr>
                        <a:t>84,1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ctr"/>
                </a:tc>
              </a:tr>
              <a:tr h="15315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Cusco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u="none" strike="noStrike" dirty="0">
                          <a:effectLst/>
                        </a:rPr>
                        <a:t>47,9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ctr"/>
                </a:tc>
              </a:tr>
              <a:tr h="15315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Huancavelica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u="none" strike="noStrike" dirty="0">
                          <a:effectLst/>
                        </a:rPr>
                        <a:t>45,8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ctr"/>
                </a:tc>
              </a:tr>
              <a:tr h="15315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Huánuco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u="none" strike="noStrike" dirty="0">
                          <a:effectLst/>
                        </a:rPr>
                        <a:t>36,5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ctr"/>
                </a:tc>
              </a:tr>
              <a:tr h="15315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Ica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u="none" strike="noStrike" dirty="0">
                          <a:effectLst/>
                        </a:rPr>
                        <a:t>72,7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ctr"/>
                </a:tc>
              </a:tr>
              <a:tr h="15315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Junín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u="none" strike="noStrike" dirty="0">
                          <a:effectLst/>
                        </a:rPr>
                        <a:t>43,8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ctr"/>
                </a:tc>
              </a:tr>
              <a:tr h="15315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La Libertad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u="none" strike="noStrike" dirty="0">
                          <a:effectLst/>
                        </a:rPr>
                        <a:t>54,8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ctr"/>
                </a:tc>
              </a:tr>
              <a:tr h="15315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Lambayeque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u="none" strike="noStrike" dirty="0">
                          <a:effectLst/>
                        </a:rPr>
                        <a:t>47,3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ctr"/>
                </a:tc>
              </a:tr>
              <a:tr h="15315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Lima Metropolitana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u="none" strike="noStrike" dirty="0">
                          <a:effectLst/>
                        </a:rPr>
                        <a:t>86,1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ctr"/>
                </a:tc>
              </a:tr>
              <a:tr h="15315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Lima Provincias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u="none" strike="noStrike" dirty="0">
                          <a:effectLst/>
                        </a:rPr>
                        <a:t>69,3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ctr"/>
                </a:tc>
              </a:tr>
              <a:tr h="15315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Loreto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u="none" strike="noStrike" dirty="0">
                          <a:effectLst/>
                        </a:rPr>
                        <a:t>7,3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ctr"/>
                </a:tc>
              </a:tr>
              <a:tr h="15315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Madre de Dios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u="none" strike="noStrike" dirty="0">
                          <a:effectLst/>
                        </a:rPr>
                        <a:t>25,0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ctr"/>
                </a:tc>
              </a:tr>
              <a:tr h="15315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Moquegua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u="none" strike="noStrike" dirty="0">
                          <a:effectLst/>
                        </a:rPr>
                        <a:t>72,0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ctr"/>
                </a:tc>
              </a:tr>
              <a:tr h="15315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Pasco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u="none" strike="noStrike" dirty="0">
                          <a:effectLst/>
                        </a:rPr>
                        <a:t>38,1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ctr"/>
                </a:tc>
              </a:tr>
              <a:tr h="15315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Piura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u="none" strike="noStrike" dirty="0">
                          <a:effectLst/>
                        </a:rPr>
                        <a:t>38,6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ctr"/>
                </a:tc>
              </a:tr>
              <a:tr h="15315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Puno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u="none" strike="noStrike" dirty="0">
                          <a:effectLst/>
                        </a:rPr>
                        <a:t>32,5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ctr"/>
                </a:tc>
              </a:tr>
              <a:tr h="15315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San Martín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u="none" strike="noStrike" dirty="0">
                          <a:effectLst/>
                        </a:rPr>
                        <a:t>38,2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ctr"/>
                </a:tc>
              </a:tr>
              <a:tr h="15315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Tacna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u="none" strike="noStrike" dirty="0">
                          <a:effectLst/>
                        </a:rPr>
                        <a:t>72,5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ctr"/>
                </a:tc>
              </a:tr>
              <a:tr h="15315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Tumbes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u="none" strike="noStrike" dirty="0">
                          <a:effectLst/>
                        </a:rPr>
                        <a:t>76,0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ctr"/>
                </a:tc>
              </a:tr>
              <a:tr h="15315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Ucayali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u="none" strike="noStrike" dirty="0">
                          <a:effectLst/>
                        </a:rPr>
                        <a:t>13,4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ctr"/>
                </a:tc>
              </a:tr>
            </a:tbl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914400" y="865390"/>
            <a:ext cx="10099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BD0512"/>
                </a:solidFill>
              </a:rPr>
              <a:t>BRECHA DE LOCALES PÚBLICOS CON LOS TRES SERVICIOS BÁSICOS</a:t>
            </a:r>
            <a:endParaRPr lang="es-PE" sz="2800" b="1" dirty="0">
              <a:solidFill>
                <a:srgbClr val="BD05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32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48" y="-206365"/>
            <a:ext cx="1674286" cy="138939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401" y="1689330"/>
            <a:ext cx="4318442" cy="310161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718" y="93383"/>
            <a:ext cx="1932023" cy="78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56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48" y="-206365"/>
            <a:ext cx="1674286" cy="138939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718" y="93383"/>
            <a:ext cx="1932023" cy="78990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72" y="2587820"/>
            <a:ext cx="3685539" cy="236486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358" y="816119"/>
            <a:ext cx="2098159" cy="1506951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950808" y="1730864"/>
            <a:ext cx="6488612" cy="92333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/>
            <a:r>
              <a:rPr lang="es-PE" dirty="0"/>
              <a:t>L</a:t>
            </a:r>
            <a:r>
              <a:rPr lang="es-PE" dirty="0" smtClean="0"/>
              <a:t>a </a:t>
            </a:r>
            <a:r>
              <a:rPr lang="es-PE" dirty="0"/>
              <a:t>disponibilidad o ausencia de recursos y la habilidad para usar tales recursos en el logro de resultados </a:t>
            </a:r>
            <a:r>
              <a:rPr lang="es-PE" dirty="0" smtClean="0"/>
              <a:t>concretos, a través de aspectos </a:t>
            </a:r>
            <a:r>
              <a:rPr lang="es-PE" dirty="0"/>
              <a:t>tales </a:t>
            </a:r>
            <a:r>
              <a:rPr lang="es-PE" dirty="0" smtClean="0"/>
              <a:t>como: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5116471" y="2820271"/>
            <a:ext cx="6440529" cy="3139321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dirty="0" smtClean="0"/>
              <a:t>Tenencia </a:t>
            </a:r>
            <a:r>
              <a:rPr lang="es-PE" dirty="0"/>
              <a:t>y características de </a:t>
            </a:r>
            <a:r>
              <a:rPr lang="es-PE" dirty="0" smtClean="0"/>
              <a:t>la propiedad.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dirty="0" smtClean="0"/>
              <a:t>Infraestructura e implementación </a:t>
            </a:r>
            <a:endParaRPr lang="es-PE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dirty="0" smtClean="0"/>
              <a:t>Herramientas y Sistemas de Gestión y Planeamiento.</a:t>
            </a:r>
            <a:endParaRPr lang="es-PE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dirty="0" smtClean="0"/>
              <a:t>Potencial Humano.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dirty="0" smtClean="0"/>
              <a:t>Parque Informático: Hardware periféricos y Software.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dirty="0" smtClean="0"/>
              <a:t>Parque Automotor.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dirty="0" smtClean="0"/>
              <a:t>Sistema de Almacenamiento.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dirty="0" smtClean="0"/>
              <a:t>Registro Patrimonial.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dirty="0" smtClean="0"/>
              <a:t>Servicio y Atención al Usuario.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dirty="0" smtClean="0"/>
              <a:t>Gestión Pedagógica.</a:t>
            </a:r>
          </a:p>
          <a:p>
            <a:pPr marL="285750" indent="-285750" algn="just">
              <a:buFontTx/>
              <a:buChar char="-"/>
            </a:pPr>
            <a:endParaRPr lang="es-PE" dirty="0">
              <a:solidFill>
                <a:srgbClr val="FF0000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3641125" y="877794"/>
            <a:ext cx="8308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BD0512"/>
                </a:solidFill>
              </a:rPr>
              <a:t>¿Qué es el Censo de DRE / UGEL?</a:t>
            </a:r>
            <a:endParaRPr lang="es-PE" sz="2800" b="1" dirty="0">
              <a:solidFill>
                <a:srgbClr val="BD05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31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48" y="-206365"/>
            <a:ext cx="1674286" cy="138939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718" y="93383"/>
            <a:ext cx="1932023" cy="78990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29649" y="2079993"/>
            <a:ext cx="7540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 smtClean="0">
                <a:solidFill>
                  <a:srgbClr val="BD0512"/>
                </a:solidFill>
              </a:rPr>
              <a:t>IMPORTANCIA DE RETOMAR EL CENSO DRE/UGEL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6155">
            <a:off x="7851905" y="1831069"/>
            <a:ext cx="3533751" cy="302331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3253">
            <a:off x="8922463" y="2844608"/>
            <a:ext cx="1210045" cy="869085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251391" y="2628844"/>
            <a:ext cx="63981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PE" dirty="0"/>
              <a:t>Es relevante y necesario contar con información de cada </a:t>
            </a:r>
            <a:r>
              <a:rPr lang="es-PE" dirty="0" smtClean="0"/>
              <a:t>DRE y UGEL </a:t>
            </a:r>
            <a:r>
              <a:rPr lang="es-PE" dirty="0"/>
              <a:t>considerando que </a:t>
            </a:r>
            <a:r>
              <a:rPr lang="es-PE" dirty="0" smtClean="0"/>
              <a:t>son las instancias </a:t>
            </a:r>
            <a:r>
              <a:rPr lang="es-PE" dirty="0"/>
              <a:t>de ejecución descentralizada del Gobierno Regional que </a:t>
            </a:r>
            <a:r>
              <a:rPr lang="es-PE" dirty="0" err="1" smtClean="0"/>
              <a:t>operativizan</a:t>
            </a:r>
            <a:r>
              <a:rPr lang="es-PE" dirty="0" smtClean="0"/>
              <a:t> </a:t>
            </a:r>
            <a:r>
              <a:rPr lang="es-PE" dirty="0"/>
              <a:t>las políticas nacionales y regionales y que tienen relación directa con las instituciones </a:t>
            </a:r>
            <a:r>
              <a:rPr lang="es-PE" dirty="0" smtClean="0"/>
              <a:t>educativas, para </a:t>
            </a:r>
            <a:r>
              <a:rPr lang="es-PE" kern="0" dirty="0" smtClean="0">
                <a:solidFill>
                  <a:sysClr val="windowText" lastClr="000000"/>
                </a:solidFill>
              </a:rPr>
              <a:t>que </a:t>
            </a:r>
            <a:r>
              <a:rPr lang="es-PE" kern="0" dirty="0">
                <a:solidFill>
                  <a:sysClr val="windowText" lastClr="000000"/>
                </a:solidFill>
              </a:rPr>
              <a:t>permita la toma de decisiones en los procesos de reformas de las mismas  a cargo del Gobierno Regional; </a:t>
            </a:r>
            <a:r>
              <a:rPr lang="es-PE" kern="0" dirty="0" smtClean="0">
                <a:solidFill>
                  <a:sysClr val="windowText" lastClr="000000"/>
                </a:solidFill>
              </a:rPr>
              <a:t>y que </a:t>
            </a:r>
            <a:r>
              <a:rPr lang="es-PE" kern="0" dirty="0">
                <a:solidFill>
                  <a:sysClr val="windowText" lastClr="000000"/>
                </a:solidFill>
              </a:rPr>
              <a:t>este orientada al logro de aprendizajes de calidad con </a:t>
            </a:r>
            <a:r>
              <a:rPr lang="es-PE" kern="0" dirty="0" smtClean="0">
                <a:solidFill>
                  <a:sysClr val="windowText" lastClr="000000"/>
                </a:solidFill>
              </a:rPr>
              <a:t>equidad</a:t>
            </a:r>
            <a:r>
              <a:rPr lang="es-PE" dirty="0" smtClean="0"/>
              <a:t>. 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73994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48" y="-206365"/>
            <a:ext cx="1674286" cy="138939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718" y="93383"/>
            <a:ext cx="1932023" cy="78990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42" y="2505218"/>
            <a:ext cx="1731497" cy="1606829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741" y="2311285"/>
            <a:ext cx="2545488" cy="1913331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2" t="24020" r="18873" b="33062"/>
          <a:stretch/>
        </p:blipFill>
        <p:spPr>
          <a:xfrm>
            <a:off x="8216213" y="1804601"/>
            <a:ext cx="2676525" cy="2667001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3054063" y="4470837"/>
            <a:ext cx="4768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rgbClr val="BD0512"/>
                </a:solidFill>
              </a:rPr>
              <a:t>INSTANCIA DE GESTIÓN EDUCATIVA</a:t>
            </a:r>
          </a:p>
          <a:p>
            <a:pPr algn="ctr"/>
            <a:r>
              <a:rPr lang="es-MX" sz="1600" b="1" dirty="0" smtClean="0">
                <a:solidFill>
                  <a:srgbClr val="BD0512"/>
                </a:solidFill>
              </a:rPr>
              <a:t>DESCENTRALIZADA</a:t>
            </a:r>
            <a:endParaRPr lang="es-PE" sz="1600" b="1" dirty="0" smtClean="0">
              <a:solidFill>
                <a:srgbClr val="BD0512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7204053" y="4470837"/>
            <a:ext cx="47682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rgbClr val="BD0512"/>
                </a:solidFill>
              </a:rPr>
              <a:t>UNIDAD DE ESTADÍSTICA</a:t>
            </a:r>
            <a:endParaRPr lang="es-PE" sz="1600" b="1" dirty="0" smtClean="0">
              <a:solidFill>
                <a:srgbClr val="BD0512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2460169" y="5498392"/>
            <a:ext cx="6404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 smtClean="0"/>
              <a:t>Proceso (estandarizado y especializado) donde la participación de cada actor determina la calidad y oportunidad de la información.</a:t>
            </a:r>
            <a:endParaRPr lang="es-PE" dirty="0"/>
          </a:p>
        </p:txBody>
      </p:sp>
      <p:sp>
        <p:nvSpPr>
          <p:cNvPr id="24" name="Flecha derecha 23"/>
          <p:cNvSpPr/>
          <p:nvPr/>
        </p:nvSpPr>
        <p:spPr>
          <a:xfrm>
            <a:off x="3211122" y="3224697"/>
            <a:ext cx="850251" cy="347133"/>
          </a:xfrm>
          <a:prstGeom prst="rightArrow">
            <a:avLst/>
          </a:prstGeom>
          <a:solidFill>
            <a:srgbClr val="19489A"/>
          </a:solidFill>
          <a:ln>
            <a:solidFill>
              <a:srgbClr val="1948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5" name="Flecha derecha 24"/>
          <p:cNvSpPr/>
          <p:nvPr/>
        </p:nvSpPr>
        <p:spPr>
          <a:xfrm>
            <a:off x="7026586" y="3223962"/>
            <a:ext cx="850251" cy="347133"/>
          </a:xfrm>
          <a:prstGeom prst="rightArrow">
            <a:avLst/>
          </a:prstGeom>
          <a:solidFill>
            <a:srgbClr val="19489A"/>
          </a:solidFill>
          <a:ln>
            <a:solidFill>
              <a:srgbClr val="1948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6" name="CuadroTexto 25"/>
          <p:cNvSpPr txBox="1"/>
          <p:nvPr/>
        </p:nvSpPr>
        <p:spPr>
          <a:xfrm>
            <a:off x="733235" y="4462494"/>
            <a:ext cx="27596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rgbClr val="BD0512"/>
                </a:solidFill>
              </a:rPr>
              <a:t>INSTITUCIÓN EDUCATIVA</a:t>
            </a:r>
            <a:endParaRPr lang="es-PE" sz="1600" b="1" dirty="0" smtClean="0">
              <a:solidFill>
                <a:srgbClr val="BD0512"/>
              </a:solidFill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2005134" y="832609"/>
            <a:ext cx="78911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rgbClr val="BD0512"/>
                </a:solidFill>
              </a:rPr>
              <a:t>CADENA DEL PROCESO DE PRODUCCIÓN DE INFORMACIÓN EDUCATIVA</a:t>
            </a:r>
            <a:endParaRPr lang="es-PE" sz="3200" b="1" dirty="0">
              <a:solidFill>
                <a:srgbClr val="BD05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70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48" y="-206365"/>
            <a:ext cx="1674286" cy="138939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718" y="93383"/>
            <a:ext cx="1932023" cy="78990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800866" y="1061171"/>
            <a:ext cx="7298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rgbClr val="BD0512"/>
                </a:solidFill>
              </a:rPr>
              <a:t>RESULTADOS CENSO DRE/UGEL 2013</a:t>
            </a:r>
            <a:endParaRPr lang="es-PE" sz="2800" b="1" dirty="0">
              <a:solidFill>
                <a:srgbClr val="BD0512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303" y="3398577"/>
            <a:ext cx="337377" cy="3398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302" y="4705502"/>
            <a:ext cx="337377" cy="33986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304" y="2963432"/>
            <a:ext cx="337377" cy="33986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302" y="3835212"/>
            <a:ext cx="337377" cy="33986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302" y="4270357"/>
            <a:ext cx="337377" cy="339869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3814928" y="2958097"/>
            <a:ext cx="1533560" cy="338554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/>
            <a:r>
              <a:rPr lang="es-PE" sz="1600" dirty="0" smtClean="0"/>
              <a:t>ELECTRICIDAD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3814928" y="3399892"/>
            <a:ext cx="1533560" cy="338554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/>
            <a:r>
              <a:rPr lang="es-PE" sz="1600" dirty="0" smtClean="0"/>
              <a:t>AGUA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3814928" y="3835212"/>
            <a:ext cx="1533560" cy="338554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/>
            <a:r>
              <a:rPr lang="es-PE" sz="1600" dirty="0" smtClean="0"/>
              <a:t>INTERNET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3814928" y="4270357"/>
            <a:ext cx="1533560" cy="338554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/>
            <a:r>
              <a:rPr lang="es-PE" sz="1600" dirty="0" smtClean="0"/>
              <a:t>TELEFONÍA FIJA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3814927" y="4706817"/>
            <a:ext cx="1808915" cy="338554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/>
            <a:r>
              <a:rPr lang="es-PE" sz="1600" dirty="0" smtClean="0"/>
              <a:t>TELEFONÍA MÓVIL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4979644" y="2311766"/>
            <a:ext cx="4566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>
                <a:solidFill>
                  <a:srgbClr val="BD0512"/>
                </a:solidFill>
              </a:rPr>
              <a:t>COBERTURA</a:t>
            </a:r>
          </a:p>
          <a:p>
            <a:pPr algn="ctr"/>
            <a:r>
              <a:rPr lang="es-PE" b="1" dirty="0" smtClean="0">
                <a:solidFill>
                  <a:srgbClr val="BD0512"/>
                </a:solidFill>
              </a:rPr>
              <a:t>NIVEL NACIONAL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7015329" y="2958097"/>
            <a:ext cx="1533560" cy="338554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/>
            <a:r>
              <a:rPr lang="es-PE" sz="1600" dirty="0" smtClean="0"/>
              <a:t>98%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7015329" y="3399892"/>
            <a:ext cx="1533560" cy="338554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/>
            <a:r>
              <a:rPr lang="es-PE" sz="1600" dirty="0" smtClean="0"/>
              <a:t>93%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7015329" y="3841687"/>
            <a:ext cx="1533560" cy="338554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/>
            <a:r>
              <a:rPr lang="es-PE" sz="1600" dirty="0" smtClean="0"/>
              <a:t>94%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7015329" y="4270357"/>
            <a:ext cx="1533560" cy="338554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/>
            <a:r>
              <a:rPr lang="es-PE" sz="1600" dirty="0" smtClean="0"/>
              <a:t>88%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7015329" y="4706817"/>
            <a:ext cx="1533560" cy="338554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/>
            <a:r>
              <a:rPr lang="es-PE" sz="1600" dirty="0" smtClean="0"/>
              <a:t>45%</a:t>
            </a:r>
          </a:p>
        </p:txBody>
      </p:sp>
      <p:cxnSp>
        <p:nvCxnSpPr>
          <p:cNvPr id="25" name="Conector recto 24"/>
          <p:cNvCxnSpPr/>
          <p:nvPr/>
        </p:nvCxnSpPr>
        <p:spPr>
          <a:xfrm>
            <a:off x="6066996" y="2106370"/>
            <a:ext cx="0" cy="337820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ángulo 25"/>
          <p:cNvSpPr/>
          <p:nvPr/>
        </p:nvSpPr>
        <p:spPr>
          <a:xfrm>
            <a:off x="2720348" y="3787067"/>
            <a:ext cx="5585941" cy="13711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243" y="4705502"/>
            <a:ext cx="2098159" cy="150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15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48" y="-206365"/>
            <a:ext cx="1674286" cy="138939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718" y="93383"/>
            <a:ext cx="1932023" cy="789902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2289886" y="774357"/>
            <a:ext cx="6689357" cy="5214551"/>
          </a:xfrm>
          <a:prstGeom prst="ellipse">
            <a:avLst/>
          </a:prstGeom>
          <a:noFill/>
          <a:ln w="146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7" name="Grupo 6"/>
          <p:cNvGrpSpPr/>
          <p:nvPr/>
        </p:nvGrpSpPr>
        <p:grpSpPr>
          <a:xfrm>
            <a:off x="4334309" y="2056809"/>
            <a:ext cx="2673404" cy="2599517"/>
            <a:chOff x="3772440" y="1379241"/>
            <a:chExt cx="2375249" cy="2309603"/>
          </a:xfrm>
          <a:solidFill>
            <a:srgbClr val="CE1317"/>
          </a:solidFill>
        </p:grpSpPr>
        <p:sp>
          <p:nvSpPr>
            <p:cNvPr id="8" name="Elipse 7"/>
            <p:cNvSpPr/>
            <p:nvPr/>
          </p:nvSpPr>
          <p:spPr>
            <a:xfrm>
              <a:off x="3772440" y="1379241"/>
              <a:ext cx="2375249" cy="2309603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Elipse 8"/>
            <p:cNvSpPr/>
            <p:nvPr/>
          </p:nvSpPr>
          <p:spPr>
            <a:xfrm>
              <a:off x="4120287" y="1717475"/>
              <a:ext cx="1679555" cy="163313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2800" kern="1200" dirty="0" smtClean="0">
                  <a:solidFill>
                    <a:schemeClr val="bg1"/>
                  </a:solidFill>
                </a:rPr>
                <a:t>CENSO DRE/UGEL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2400" kern="1200" dirty="0" smtClean="0">
                  <a:solidFill>
                    <a:schemeClr val="bg1"/>
                  </a:solidFill>
                </a:rPr>
                <a:t>Resultados Esperados</a:t>
              </a: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3952842" y="161391"/>
            <a:ext cx="3224031" cy="1859295"/>
            <a:chOff x="3871385" y="5908"/>
            <a:chExt cx="2177360" cy="1255681"/>
          </a:xfrm>
        </p:grpSpPr>
        <p:sp>
          <p:nvSpPr>
            <p:cNvPr id="11" name="Elipse 10"/>
            <p:cNvSpPr/>
            <p:nvPr/>
          </p:nvSpPr>
          <p:spPr>
            <a:xfrm>
              <a:off x="3871385" y="5908"/>
              <a:ext cx="2177360" cy="125568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Elipse 10"/>
            <p:cNvSpPr/>
            <p:nvPr/>
          </p:nvSpPr>
          <p:spPr>
            <a:xfrm>
              <a:off x="4190252" y="189798"/>
              <a:ext cx="1539626" cy="8879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PE" sz="2000" kern="1200" dirty="0" smtClean="0">
                  <a:solidFill>
                    <a:schemeClr val="bg1"/>
                  </a:solidFill>
                </a:rPr>
                <a:t>Ordenamiento Administrativo y de Gestión</a:t>
              </a:r>
            </a:p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100" kern="1200" dirty="0"/>
            </a:p>
          </p:txBody>
        </p:sp>
      </p:grpSp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671" y="4850992"/>
            <a:ext cx="1868132" cy="1341740"/>
          </a:xfrm>
          <a:prstGeom prst="rect">
            <a:avLst/>
          </a:prstGeom>
        </p:spPr>
      </p:pic>
      <p:grpSp>
        <p:nvGrpSpPr>
          <p:cNvPr id="14" name="Grupo 13"/>
          <p:cNvGrpSpPr/>
          <p:nvPr/>
        </p:nvGrpSpPr>
        <p:grpSpPr>
          <a:xfrm>
            <a:off x="7965168" y="2411001"/>
            <a:ext cx="3224031" cy="1859295"/>
            <a:chOff x="3871385" y="5908"/>
            <a:chExt cx="2177360" cy="1255681"/>
          </a:xfrm>
        </p:grpSpPr>
        <p:sp>
          <p:nvSpPr>
            <p:cNvPr id="15" name="Elipse 14"/>
            <p:cNvSpPr/>
            <p:nvPr/>
          </p:nvSpPr>
          <p:spPr>
            <a:xfrm>
              <a:off x="3871385" y="5908"/>
              <a:ext cx="2177360" cy="125568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Elipse 10"/>
            <p:cNvSpPr/>
            <p:nvPr/>
          </p:nvSpPr>
          <p:spPr>
            <a:xfrm>
              <a:off x="3980586" y="267456"/>
              <a:ext cx="1981060" cy="8879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es-PE" sz="2000" dirty="0">
                  <a:solidFill>
                    <a:schemeClr val="bg1"/>
                  </a:solidFill>
                </a:rPr>
                <a:t>Excelente capacidad operativa para el seguimiento y monitoreo pedagógico e </a:t>
              </a:r>
              <a:r>
                <a:rPr lang="es-PE" sz="2000" dirty="0" smtClean="0">
                  <a:solidFill>
                    <a:schemeClr val="bg1"/>
                  </a:solidFill>
                </a:rPr>
                <a:t>institucional</a:t>
              </a:r>
              <a:endParaRPr lang="es-ES" sz="2000" dirty="0">
                <a:solidFill>
                  <a:schemeClr val="bg1"/>
                </a:solidFill>
              </a:endParaRP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600" dirty="0"/>
            </a:p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100" kern="1200" dirty="0"/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677871" y="2433012"/>
            <a:ext cx="3224031" cy="1859295"/>
            <a:chOff x="3871385" y="5908"/>
            <a:chExt cx="2177360" cy="1255681"/>
          </a:xfrm>
        </p:grpSpPr>
        <p:sp>
          <p:nvSpPr>
            <p:cNvPr id="18" name="Elipse 17"/>
            <p:cNvSpPr/>
            <p:nvPr/>
          </p:nvSpPr>
          <p:spPr>
            <a:xfrm>
              <a:off x="3871385" y="5908"/>
              <a:ext cx="2177360" cy="125568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Elipse 10"/>
            <p:cNvSpPr/>
            <p:nvPr/>
          </p:nvSpPr>
          <p:spPr>
            <a:xfrm>
              <a:off x="4190252" y="189798"/>
              <a:ext cx="1539626" cy="8879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PE" sz="2000" kern="1200" dirty="0" smtClean="0">
                  <a:solidFill>
                    <a:schemeClr val="bg1"/>
                  </a:solidFill>
                </a:rPr>
                <a:t>Fortalecimiento de la Infraestructura e Implementación</a:t>
              </a:r>
              <a:endParaRPr lang="es-ES" sz="1100" kern="1200" dirty="0"/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4177068" y="4734012"/>
            <a:ext cx="3224031" cy="1859295"/>
            <a:chOff x="3871385" y="5908"/>
            <a:chExt cx="2177360" cy="1255681"/>
          </a:xfrm>
        </p:grpSpPr>
        <p:sp>
          <p:nvSpPr>
            <p:cNvPr id="21" name="Elipse 20"/>
            <p:cNvSpPr/>
            <p:nvPr/>
          </p:nvSpPr>
          <p:spPr>
            <a:xfrm>
              <a:off x="3871385" y="5908"/>
              <a:ext cx="2177360" cy="125568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Elipse 10"/>
            <p:cNvSpPr/>
            <p:nvPr/>
          </p:nvSpPr>
          <p:spPr>
            <a:xfrm>
              <a:off x="4190252" y="189798"/>
              <a:ext cx="1539626" cy="8879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PE" sz="2000" kern="1200" dirty="0" smtClean="0">
                  <a:solidFill>
                    <a:schemeClr val="bg1"/>
                  </a:solidFill>
                </a:rPr>
                <a:t>Maximización y correcta asignación de los Recursos Humanos y Financieros</a:t>
              </a:r>
              <a:endParaRPr lang="es-ES" sz="11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0107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48" y="-206365"/>
            <a:ext cx="1674286" cy="138939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718" y="93383"/>
            <a:ext cx="1932023" cy="789902"/>
          </a:xfrm>
          <a:prstGeom prst="rect">
            <a:avLst/>
          </a:prstGeom>
        </p:spPr>
      </p:pic>
      <p:sp>
        <p:nvSpPr>
          <p:cNvPr id="28" name="CuadroTexto 27"/>
          <p:cNvSpPr txBox="1"/>
          <p:nvPr/>
        </p:nvSpPr>
        <p:spPr>
          <a:xfrm>
            <a:off x="4898557" y="1764279"/>
            <a:ext cx="6544506" cy="480131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PE" dirty="0"/>
              <a:t>Objetivo: Medir la validez de los resultados del Censo DRE/UGEL a través de indicadores</a:t>
            </a:r>
            <a:r>
              <a:rPr lang="es-PE" dirty="0" smtClean="0"/>
              <a:t>.</a:t>
            </a:r>
          </a:p>
          <a:p>
            <a:endParaRPr lang="es-P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PE" dirty="0" smtClean="0"/>
              <a:t>Método:</a:t>
            </a:r>
          </a:p>
          <a:p>
            <a:endParaRPr lang="es-PE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PE" dirty="0"/>
              <a:t>Se realizó un muestreo a juicio de cinco (05) DRE y sesenta y tres (63) UGEL representando el 27.6% del total de DRE y UGEL a nivel nacional. </a:t>
            </a:r>
          </a:p>
          <a:p>
            <a:endParaRPr lang="es-PE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/>
              <a:t>Se realizó una entrevista personal entre el Especialista de la Unidad de Estadística (UE) del MINEDU y la persona informante de la DRE/UGEL, recogiendo información parcial, bajo el mismo marco conceptual, que la cédula censal.</a:t>
            </a:r>
            <a:endParaRPr lang="es-PE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PE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PE" dirty="0"/>
              <a:t>Se realizó un match entre la información recogida en el proceso censal y en la encuesta de validación y se calcularon los indicadores de errores de contenido.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4180517" y="877794"/>
            <a:ext cx="77690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>
                <a:solidFill>
                  <a:srgbClr val="BD0512"/>
                </a:solidFill>
              </a:rPr>
              <a:t>CALIDAD DE LA INFORMACIÓN DEL CENSO DRE/UGEL 2016</a:t>
            </a:r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428" y="2537828"/>
            <a:ext cx="2935448" cy="210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97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48" y="-206365"/>
            <a:ext cx="1674286" cy="138939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718" y="93383"/>
            <a:ext cx="1932023" cy="789902"/>
          </a:xfrm>
          <a:prstGeom prst="rect">
            <a:avLst/>
          </a:prstGeom>
        </p:spPr>
      </p:pic>
      <p:sp>
        <p:nvSpPr>
          <p:cNvPr id="28" name="CuadroTexto 27"/>
          <p:cNvSpPr txBox="1"/>
          <p:nvPr/>
        </p:nvSpPr>
        <p:spPr>
          <a:xfrm>
            <a:off x="1005288" y="1919623"/>
            <a:ext cx="6544506" cy="452431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PE" dirty="0"/>
              <a:t>En términos generales la calidad de la información del Censo DRE/UGEL resulta satisfactoria. Sin embargo, es importante advertir que algunos módulos tienen restricciones en su uso debido a que los indicadores de calidad han resultado menores al 85%. En ese sentido, su utilización será únicamente con fines referenciales.</a:t>
            </a:r>
          </a:p>
          <a:p>
            <a:pPr algn="just"/>
            <a:endParaRPr lang="es-PE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PE" dirty="0"/>
              <a:t>Es importante destacar también que éste es el primer año en el que se evalúan los indicadores de calidad, por lo que los futuros censos y sus respectivos muestreos permitirán conocer la evolución de los mismos y complementarán la información para la toma de decisiones</a:t>
            </a:r>
            <a:r>
              <a:rPr lang="es-PE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PE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PE" dirty="0" smtClean="0"/>
              <a:t>La Unidad de Estadística, a través de una solicitud, puede poner a disposición los Indicadores de Calidad del Censo DRE/UGEL para todos los usuarios.</a:t>
            </a:r>
            <a:endParaRPr lang="es-PE" dirty="0"/>
          </a:p>
        </p:txBody>
      </p:sp>
      <p:sp>
        <p:nvSpPr>
          <p:cNvPr id="29" name="CuadroTexto 28"/>
          <p:cNvSpPr txBox="1"/>
          <p:nvPr/>
        </p:nvSpPr>
        <p:spPr>
          <a:xfrm>
            <a:off x="287248" y="853081"/>
            <a:ext cx="77690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>
                <a:solidFill>
                  <a:srgbClr val="BD0512"/>
                </a:solidFill>
              </a:rPr>
              <a:t>CALIDAD DE LA INFORMACIÓN DEL CENSO DRE/UGEL </a:t>
            </a:r>
            <a:r>
              <a:rPr lang="es-PE" sz="2800" b="1" dirty="0" smtClean="0">
                <a:solidFill>
                  <a:srgbClr val="BD0512"/>
                </a:solidFill>
              </a:rPr>
              <a:t>2016 (CONCLUSIONES)</a:t>
            </a:r>
            <a:endParaRPr lang="es-PE" sz="2800" b="1" dirty="0">
              <a:solidFill>
                <a:srgbClr val="BD0512"/>
              </a:solidFill>
            </a:endParaRPr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122" y="2482252"/>
            <a:ext cx="2935448" cy="210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70" y="-229660"/>
            <a:ext cx="1674286" cy="138939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251" y="191684"/>
            <a:ext cx="1932023" cy="789902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1947467" y="1159738"/>
            <a:ext cx="78911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dirty="0" smtClean="0">
                <a:solidFill>
                  <a:srgbClr val="BD0512"/>
                </a:solidFill>
              </a:rPr>
              <a:t>INDICADORES 2016</a:t>
            </a:r>
            <a:endParaRPr lang="es-PE" sz="6000" dirty="0">
              <a:solidFill>
                <a:srgbClr val="BD0512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342" y="2554303"/>
            <a:ext cx="3256601" cy="233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04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48" y="-206365"/>
            <a:ext cx="1674286" cy="138939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718" y="93383"/>
            <a:ext cx="1932023" cy="78990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930877" y="776061"/>
            <a:ext cx="10037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BD0512"/>
                </a:solidFill>
              </a:rPr>
              <a:t>PORCENTAJE DE DRE Y UGEL CUYOS PREDIOS SON PROPIOS 2016</a:t>
            </a:r>
            <a:endParaRPr lang="es-PE" sz="2800" b="1" dirty="0">
              <a:solidFill>
                <a:srgbClr val="BD0512"/>
              </a:solidFill>
            </a:endParaRPr>
          </a:p>
        </p:txBody>
      </p:sp>
      <p:sp>
        <p:nvSpPr>
          <p:cNvPr id="11" name="CuadroTexto 2"/>
          <p:cNvSpPr txBox="1"/>
          <p:nvPr/>
        </p:nvSpPr>
        <p:spPr>
          <a:xfrm>
            <a:off x="8962509" y="4151097"/>
            <a:ext cx="247650" cy="28575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1400" dirty="0">
                <a:solidFill>
                  <a:srgbClr val="FFC000"/>
                </a:solidFill>
              </a:rPr>
              <a:t>9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586" y="5423581"/>
            <a:ext cx="1277091" cy="917239"/>
          </a:xfrm>
          <a:prstGeom prst="rect">
            <a:avLst/>
          </a:prstGeom>
        </p:spPr>
      </p:pic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7245959"/>
              </p:ext>
            </p:extLst>
          </p:nvPr>
        </p:nvGraphicFramePr>
        <p:xfrm>
          <a:off x="1763826" y="1565963"/>
          <a:ext cx="8554612" cy="4894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CuadroTexto 14"/>
          <p:cNvSpPr txBox="1"/>
          <p:nvPr/>
        </p:nvSpPr>
        <p:spPr>
          <a:xfrm>
            <a:off x="9429043" y="2802560"/>
            <a:ext cx="447675" cy="28575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1800" dirty="0" smtClean="0">
                <a:solidFill>
                  <a:srgbClr val="FFC000"/>
                </a:solidFill>
              </a:rPr>
              <a:t>48</a:t>
            </a:r>
            <a:endParaRPr lang="es-PE" sz="1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49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48" y="-206365"/>
            <a:ext cx="1674286" cy="138939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718" y="93383"/>
            <a:ext cx="1932023" cy="78990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930877" y="776061"/>
            <a:ext cx="100370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BD0512"/>
                </a:solidFill>
              </a:rPr>
              <a:t>MEDIANA EN AÑOS DE PERMANENCIA DE LOS PRINCIPALES CARGOS DIRECTIVOS EN LAS DRE Y UGEL 2016</a:t>
            </a:r>
            <a:endParaRPr lang="es-PE" sz="2800" b="1" dirty="0">
              <a:solidFill>
                <a:srgbClr val="BD0512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586" y="5423581"/>
            <a:ext cx="1277091" cy="917239"/>
          </a:xfrm>
          <a:prstGeom prst="rect">
            <a:avLst/>
          </a:prstGeom>
        </p:spPr>
      </p:pic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8520849"/>
              </p:ext>
            </p:extLst>
          </p:nvPr>
        </p:nvGraphicFramePr>
        <p:xfrm>
          <a:off x="1622853" y="1730168"/>
          <a:ext cx="8485089" cy="4905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/>
          <p:cNvSpPr txBox="1"/>
          <p:nvPr/>
        </p:nvSpPr>
        <p:spPr>
          <a:xfrm>
            <a:off x="9677876" y="3371335"/>
            <a:ext cx="562682" cy="28575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1800" dirty="0" smtClean="0">
                <a:solidFill>
                  <a:srgbClr val="FFC000"/>
                </a:solidFill>
              </a:rPr>
              <a:t>0.6</a:t>
            </a:r>
            <a:endParaRPr lang="es-PE" sz="1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77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48" y="-206365"/>
            <a:ext cx="1674286" cy="138939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718" y="93383"/>
            <a:ext cx="1932023" cy="78990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280185" y="726633"/>
            <a:ext cx="96876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BD0512"/>
                </a:solidFill>
              </a:rPr>
              <a:t>PORCENTAJE DE DRE Y UGEL CUYAS PAREDES SE ENCUENTRAN EN BUEN ESTADO 2016</a:t>
            </a:r>
            <a:endParaRPr lang="es-PE" sz="2800" b="1" dirty="0">
              <a:solidFill>
                <a:srgbClr val="BD0512"/>
              </a:solidFill>
            </a:endParaRPr>
          </a:p>
        </p:txBody>
      </p:sp>
      <p:sp>
        <p:nvSpPr>
          <p:cNvPr id="11" name="CuadroTexto 2"/>
          <p:cNvSpPr txBox="1"/>
          <p:nvPr/>
        </p:nvSpPr>
        <p:spPr>
          <a:xfrm>
            <a:off x="8962509" y="4151097"/>
            <a:ext cx="247650" cy="28575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1400" dirty="0">
                <a:solidFill>
                  <a:srgbClr val="FFC000"/>
                </a:solidFill>
              </a:rPr>
              <a:t>9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586" y="5423581"/>
            <a:ext cx="1277091" cy="917239"/>
          </a:xfrm>
          <a:prstGeom prst="rect">
            <a:avLst/>
          </a:prstGeom>
        </p:spPr>
      </p:pic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4228135"/>
              </p:ext>
            </p:extLst>
          </p:nvPr>
        </p:nvGraphicFramePr>
        <p:xfrm>
          <a:off x="1647568" y="1627756"/>
          <a:ext cx="8557518" cy="5034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21"/>
          <p:cNvSpPr txBox="1"/>
          <p:nvPr/>
        </p:nvSpPr>
        <p:spPr>
          <a:xfrm>
            <a:off x="2606104" y="3412451"/>
            <a:ext cx="614892" cy="279419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2000" dirty="0">
                <a:solidFill>
                  <a:srgbClr val="FFC000"/>
                </a:solidFill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166139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48" y="-206365"/>
            <a:ext cx="1674286" cy="138939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718" y="93383"/>
            <a:ext cx="1932023" cy="789902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280185" y="776061"/>
            <a:ext cx="96876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BD0512"/>
                </a:solidFill>
              </a:rPr>
              <a:t>TRABAJADORES DE DRE Y UGEL CUYO SALARIO ES FINANCIADO POR EL MINEDU 2016 (%)</a:t>
            </a:r>
            <a:endParaRPr lang="es-PE" sz="2800" b="1" dirty="0">
              <a:solidFill>
                <a:srgbClr val="BD0512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586" y="5423581"/>
            <a:ext cx="1277091" cy="917239"/>
          </a:xfrm>
          <a:prstGeom prst="rect">
            <a:avLst/>
          </a:prstGeom>
        </p:spPr>
      </p:pic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5192777"/>
              </p:ext>
            </p:extLst>
          </p:nvPr>
        </p:nvGraphicFramePr>
        <p:xfrm>
          <a:off x="1724652" y="1730168"/>
          <a:ext cx="8386465" cy="4839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CuadroTexto 6"/>
          <p:cNvSpPr txBox="1"/>
          <p:nvPr/>
        </p:nvSpPr>
        <p:spPr>
          <a:xfrm>
            <a:off x="9452794" y="3588928"/>
            <a:ext cx="658323" cy="24686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2000" dirty="0">
                <a:solidFill>
                  <a:srgbClr val="FFC000"/>
                </a:solidFill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26417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48" y="-206365"/>
            <a:ext cx="1674286" cy="138939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718" y="93383"/>
            <a:ext cx="1932023" cy="789902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280185" y="776061"/>
            <a:ext cx="96876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BD0512"/>
                </a:solidFill>
              </a:rPr>
              <a:t>PORCENTAJE DE LAPTOPS Y PC ASIGNADOS A UN SOLO TRABAJADOR EN LAS DRE Y UGEL 2016</a:t>
            </a:r>
            <a:endParaRPr lang="es-PE" sz="2800" b="1" dirty="0">
              <a:solidFill>
                <a:srgbClr val="BD0512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586" y="5423581"/>
            <a:ext cx="1277091" cy="917239"/>
          </a:xfrm>
          <a:prstGeom prst="rect">
            <a:avLst/>
          </a:prstGeom>
        </p:spPr>
      </p:pic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000950"/>
              </p:ext>
            </p:extLst>
          </p:nvPr>
        </p:nvGraphicFramePr>
        <p:xfrm>
          <a:off x="1711233" y="1744638"/>
          <a:ext cx="8791303" cy="4956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7994205" y="2950469"/>
            <a:ext cx="548433" cy="25051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1800" dirty="0">
                <a:solidFill>
                  <a:srgbClr val="FFC000"/>
                </a:solidFill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383869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70" y="-229660"/>
            <a:ext cx="1674286" cy="138939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251" y="191684"/>
            <a:ext cx="1932023" cy="789902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3671081" y="1047915"/>
            <a:ext cx="7720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 smtClean="0">
                <a:solidFill>
                  <a:srgbClr val="BD0512"/>
                </a:solidFill>
              </a:rPr>
              <a:t>COBERTURA NACIONAL 2016</a:t>
            </a:r>
            <a:endParaRPr lang="es-PE" sz="4800" b="1" dirty="0">
              <a:solidFill>
                <a:srgbClr val="BD0512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6724516" y="1870902"/>
            <a:ext cx="5075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 smtClean="0">
                <a:solidFill>
                  <a:schemeClr val="bg2">
                    <a:lumMod val="25000"/>
                  </a:schemeClr>
                </a:solidFill>
              </a:rPr>
              <a:t>TOTAL: 98,95 %</a:t>
            </a:r>
            <a:endParaRPr lang="es-PE" sz="4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8536271" y="1733261"/>
            <a:ext cx="2733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rgbClr val="BD0512"/>
                </a:solidFill>
              </a:rPr>
              <a:t>(Cierre el 27/07/2016 – 23:59hs)</a:t>
            </a:r>
            <a:endParaRPr lang="es-PE" sz="1400" b="1" dirty="0" smtClean="0">
              <a:solidFill>
                <a:srgbClr val="BD0512"/>
              </a:solidFill>
            </a:endParaRP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002" y="1171252"/>
            <a:ext cx="1236345" cy="940121"/>
          </a:xfrm>
          <a:prstGeom prst="rect">
            <a:avLst/>
          </a:prstGeom>
        </p:spPr>
      </p:pic>
      <p:sp>
        <p:nvSpPr>
          <p:cNvPr id="51" name="Rectángulo redondeado 50"/>
          <p:cNvSpPr/>
          <p:nvPr/>
        </p:nvSpPr>
        <p:spPr>
          <a:xfrm>
            <a:off x="5824152" y="2685537"/>
            <a:ext cx="5750388" cy="363288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53" name="CuadroTexto 52"/>
          <p:cNvSpPr txBox="1"/>
          <p:nvPr/>
        </p:nvSpPr>
        <p:spPr>
          <a:xfrm>
            <a:off x="6050692" y="2795904"/>
            <a:ext cx="2466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</a:rPr>
              <a:t>AMAZONAS: 99,93 %</a:t>
            </a:r>
            <a:endParaRPr lang="es-PE" sz="1600" b="1" dirty="0">
              <a:solidFill>
                <a:schemeClr val="bg1"/>
              </a:solidFill>
            </a:endParaRPr>
          </a:p>
        </p:txBody>
      </p:sp>
      <p:sp>
        <p:nvSpPr>
          <p:cNvPr id="54" name="CuadroTexto 53"/>
          <p:cNvSpPr txBox="1"/>
          <p:nvPr/>
        </p:nvSpPr>
        <p:spPr>
          <a:xfrm>
            <a:off x="6198976" y="3043920"/>
            <a:ext cx="2466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</a:rPr>
              <a:t>ANCASH: 99,79 %</a:t>
            </a:r>
            <a:endParaRPr lang="es-PE" sz="1600" b="1" dirty="0">
              <a:solidFill>
                <a:schemeClr val="bg1"/>
              </a:solidFill>
            </a:endParaRPr>
          </a:p>
        </p:txBody>
      </p:sp>
      <p:sp>
        <p:nvSpPr>
          <p:cNvPr id="55" name="CuadroTexto 54"/>
          <p:cNvSpPr txBox="1"/>
          <p:nvPr/>
        </p:nvSpPr>
        <p:spPr>
          <a:xfrm>
            <a:off x="6083644" y="3271303"/>
            <a:ext cx="2466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</a:rPr>
              <a:t>APURÍMAC: 99,49 %</a:t>
            </a:r>
            <a:endParaRPr lang="es-PE" sz="1600" b="1" dirty="0">
              <a:solidFill>
                <a:schemeClr val="bg1"/>
              </a:solidFill>
            </a:endParaRPr>
          </a:p>
        </p:txBody>
      </p:sp>
      <p:sp>
        <p:nvSpPr>
          <p:cNvPr id="56" name="CuadroTexto 55"/>
          <p:cNvSpPr txBox="1"/>
          <p:nvPr/>
        </p:nvSpPr>
        <p:spPr>
          <a:xfrm>
            <a:off x="6179450" y="3519319"/>
            <a:ext cx="2466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</a:rPr>
              <a:t>AREQUIPA: 100 %</a:t>
            </a:r>
            <a:endParaRPr lang="es-PE" sz="1600" b="1" dirty="0">
              <a:solidFill>
                <a:schemeClr val="bg1"/>
              </a:solidFill>
            </a:endParaRPr>
          </a:p>
        </p:txBody>
      </p:sp>
      <p:sp>
        <p:nvSpPr>
          <p:cNvPr id="57" name="CuadroTexto 56"/>
          <p:cNvSpPr txBox="1"/>
          <p:nvPr/>
        </p:nvSpPr>
        <p:spPr>
          <a:xfrm>
            <a:off x="6079708" y="3758399"/>
            <a:ext cx="2466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</a:rPr>
              <a:t>AYACUCHO: 98,81 %</a:t>
            </a:r>
            <a:endParaRPr lang="es-PE" sz="1600" b="1" dirty="0">
              <a:solidFill>
                <a:schemeClr val="bg1"/>
              </a:solidFill>
            </a:endParaRPr>
          </a:p>
        </p:txBody>
      </p:sp>
      <p:sp>
        <p:nvSpPr>
          <p:cNvPr id="58" name="CuadroTexto 57"/>
          <p:cNvSpPr txBox="1"/>
          <p:nvPr/>
        </p:nvSpPr>
        <p:spPr>
          <a:xfrm>
            <a:off x="6031166" y="4015093"/>
            <a:ext cx="2466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</a:rPr>
              <a:t>CAJAMARCA: 98,28 %</a:t>
            </a:r>
            <a:endParaRPr lang="es-PE" sz="1600" b="1" dirty="0">
              <a:solidFill>
                <a:schemeClr val="bg1"/>
              </a:solidFill>
            </a:endParaRPr>
          </a:p>
        </p:txBody>
      </p:sp>
      <p:sp>
        <p:nvSpPr>
          <p:cNvPr id="59" name="CuadroTexto 58"/>
          <p:cNvSpPr txBox="1"/>
          <p:nvPr/>
        </p:nvSpPr>
        <p:spPr>
          <a:xfrm>
            <a:off x="6219754" y="4258019"/>
            <a:ext cx="2466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</a:rPr>
              <a:t>CALLAO: 96,64 %</a:t>
            </a:r>
            <a:endParaRPr lang="es-PE" sz="1600" b="1" dirty="0">
              <a:solidFill>
                <a:schemeClr val="bg1"/>
              </a:solidFill>
            </a:endParaRPr>
          </a:p>
        </p:txBody>
      </p:sp>
      <p:sp>
        <p:nvSpPr>
          <p:cNvPr id="60" name="CuadroTexto 59"/>
          <p:cNvSpPr txBox="1"/>
          <p:nvPr/>
        </p:nvSpPr>
        <p:spPr>
          <a:xfrm>
            <a:off x="6256642" y="4497099"/>
            <a:ext cx="2466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</a:rPr>
              <a:t>CUSCO: 97,74 %</a:t>
            </a:r>
            <a:endParaRPr lang="es-PE" sz="1600" b="1" dirty="0">
              <a:solidFill>
                <a:schemeClr val="bg1"/>
              </a:solidFill>
            </a:endParaRPr>
          </a:p>
        </p:txBody>
      </p:sp>
      <p:sp>
        <p:nvSpPr>
          <p:cNvPr id="61" name="CuadroTexto 60"/>
          <p:cNvSpPr txBox="1"/>
          <p:nvPr/>
        </p:nvSpPr>
        <p:spPr>
          <a:xfrm>
            <a:off x="5894170" y="4752914"/>
            <a:ext cx="2466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</a:rPr>
              <a:t>HUANCAVELICA: 99,34 %</a:t>
            </a:r>
            <a:endParaRPr lang="es-PE" sz="1600" b="1" dirty="0">
              <a:solidFill>
                <a:schemeClr val="bg1"/>
              </a:solidFill>
            </a:endParaRPr>
          </a:p>
        </p:txBody>
      </p:sp>
      <p:sp>
        <p:nvSpPr>
          <p:cNvPr id="62" name="CuadroTexto 61"/>
          <p:cNvSpPr txBox="1"/>
          <p:nvPr/>
        </p:nvSpPr>
        <p:spPr>
          <a:xfrm>
            <a:off x="6108364" y="5013688"/>
            <a:ext cx="2466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</a:rPr>
              <a:t>HUÁNUCO: 97,38 %</a:t>
            </a:r>
            <a:endParaRPr lang="es-PE" sz="1600" b="1" dirty="0">
              <a:solidFill>
                <a:schemeClr val="bg1"/>
              </a:solidFill>
            </a:endParaRPr>
          </a:p>
        </p:txBody>
      </p:sp>
      <p:sp>
        <p:nvSpPr>
          <p:cNvPr id="63" name="CuadroTexto 62"/>
          <p:cNvSpPr txBox="1"/>
          <p:nvPr/>
        </p:nvSpPr>
        <p:spPr>
          <a:xfrm>
            <a:off x="6404673" y="5261265"/>
            <a:ext cx="2466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</a:rPr>
              <a:t>ICA: 99,66 %</a:t>
            </a:r>
            <a:endParaRPr lang="es-PE" sz="1600" b="1" dirty="0">
              <a:solidFill>
                <a:schemeClr val="bg1"/>
              </a:solidFill>
            </a:endParaRPr>
          </a:p>
        </p:txBody>
      </p:sp>
      <p:sp>
        <p:nvSpPr>
          <p:cNvPr id="64" name="CuadroTexto 63"/>
          <p:cNvSpPr txBox="1"/>
          <p:nvPr/>
        </p:nvSpPr>
        <p:spPr>
          <a:xfrm>
            <a:off x="6279557" y="5508842"/>
            <a:ext cx="2466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</a:rPr>
              <a:t>JUNÍN: 99,01 %</a:t>
            </a:r>
          </a:p>
        </p:txBody>
      </p:sp>
      <p:sp>
        <p:nvSpPr>
          <p:cNvPr id="65" name="CuadroTexto 64"/>
          <p:cNvSpPr txBox="1"/>
          <p:nvPr/>
        </p:nvSpPr>
        <p:spPr>
          <a:xfrm>
            <a:off x="6030280" y="5748362"/>
            <a:ext cx="2466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</a:rPr>
              <a:t>LA LIBERTAD: 99,84 %</a:t>
            </a:r>
            <a:endParaRPr lang="es-PE" sz="1600" b="1" dirty="0">
              <a:solidFill>
                <a:schemeClr val="bg1"/>
              </a:solidFill>
            </a:endParaRPr>
          </a:p>
        </p:txBody>
      </p:sp>
      <p:sp>
        <p:nvSpPr>
          <p:cNvPr id="66" name="CuadroTexto 65"/>
          <p:cNvSpPr txBox="1"/>
          <p:nvPr/>
        </p:nvSpPr>
        <p:spPr>
          <a:xfrm>
            <a:off x="8855605" y="2786605"/>
            <a:ext cx="2466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</a:rPr>
              <a:t>LAMBAYEQUE: 97,99 %</a:t>
            </a:r>
            <a:endParaRPr lang="es-PE" sz="1600" b="1" dirty="0">
              <a:solidFill>
                <a:schemeClr val="bg1"/>
              </a:solidFill>
            </a:endParaRPr>
          </a:p>
        </p:txBody>
      </p:sp>
      <p:sp>
        <p:nvSpPr>
          <p:cNvPr id="67" name="CuadroTexto 66"/>
          <p:cNvSpPr txBox="1"/>
          <p:nvPr/>
        </p:nvSpPr>
        <p:spPr>
          <a:xfrm>
            <a:off x="8228102" y="3044101"/>
            <a:ext cx="29458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</a:rPr>
              <a:t>LIMA METROPOLITANA: 99,20 %</a:t>
            </a:r>
            <a:endParaRPr lang="es-PE" sz="1600" b="1" dirty="0">
              <a:solidFill>
                <a:schemeClr val="bg1"/>
              </a:solidFill>
            </a:endParaRPr>
          </a:p>
        </p:txBody>
      </p:sp>
      <p:sp>
        <p:nvSpPr>
          <p:cNvPr id="68" name="CuadroTexto 67"/>
          <p:cNvSpPr txBox="1"/>
          <p:nvPr/>
        </p:nvSpPr>
        <p:spPr>
          <a:xfrm>
            <a:off x="8421865" y="3262004"/>
            <a:ext cx="2933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</a:rPr>
              <a:t>LIMA PROVINCIAS: 98,50  %</a:t>
            </a:r>
            <a:endParaRPr lang="es-PE" sz="1600" b="1" dirty="0">
              <a:solidFill>
                <a:schemeClr val="bg1"/>
              </a:solidFill>
            </a:endParaRPr>
          </a:p>
        </p:txBody>
      </p:sp>
      <p:sp>
        <p:nvSpPr>
          <p:cNvPr id="69" name="CuadroTexto 68"/>
          <p:cNvSpPr txBox="1"/>
          <p:nvPr/>
        </p:nvSpPr>
        <p:spPr>
          <a:xfrm>
            <a:off x="9107931" y="3510020"/>
            <a:ext cx="2466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</a:rPr>
              <a:t>LORETO: 98,57 %</a:t>
            </a:r>
            <a:endParaRPr lang="es-PE" sz="1600" b="1" dirty="0">
              <a:solidFill>
                <a:schemeClr val="bg1"/>
              </a:solidFill>
            </a:endParaRPr>
          </a:p>
        </p:txBody>
      </p:sp>
      <p:sp>
        <p:nvSpPr>
          <p:cNvPr id="70" name="CuadroTexto 69"/>
          <p:cNvSpPr txBox="1"/>
          <p:nvPr/>
        </p:nvSpPr>
        <p:spPr>
          <a:xfrm>
            <a:off x="8826955" y="3749100"/>
            <a:ext cx="2466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</a:rPr>
              <a:t>MADRE DE DIOS: 100 %</a:t>
            </a:r>
            <a:endParaRPr lang="es-PE" sz="1600" b="1" dirty="0">
              <a:solidFill>
                <a:schemeClr val="bg1"/>
              </a:solidFill>
            </a:endParaRPr>
          </a:p>
        </p:txBody>
      </p:sp>
      <p:sp>
        <p:nvSpPr>
          <p:cNvPr id="71" name="CuadroTexto 70"/>
          <p:cNvSpPr txBox="1"/>
          <p:nvPr/>
        </p:nvSpPr>
        <p:spPr>
          <a:xfrm>
            <a:off x="8984361" y="4005794"/>
            <a:ext cx="2466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</a:rPr>
              <a:t>MOQUEGUA: 100 %</a:t>
            </a:r>
            <a:endParaRPr lang="es-PE" sz="1600" b="1" dirty="0">
              <a:solidFill>
                <a:schemeClr val="bg1"/>
              </a:solidFill>
            </a:endParaRPr>
          </a:p>
        </p:txBody>
      </p:sp>
      <p:sp>
        <p:nvSpPr>
          <p:cNvPr id="72" name="CuadroTexto 71"/>
          <p:cNvSpPr txBox="1"/>
          <p:nvPr/>
        </p:nvSpPr>
        <p:spPr>
          <a:xfrm>
            <a:off x="9230613" y="4248720"/>
            <a:ext cx="2466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</a:rPr>
              <a:t>PASCO: 100 %</a:t>
            </a:r>
            <a:endParaRPr lang="es-PE" sz="1600" b="1" dirty="0">
              <a:solidFill>
                <a:schemeClr val="bg1"/>
              </a:solidFill>
            </a:endParaRPr>
          </a:p>
        </p:txBody>
      </p:sp>
      <p:sp>
        <p:nvSpPr>
          <p:cNvPr id="73" name="CuadroTexto 72"/>
          <p:cNvSpPr txBox="1"/>
          <p:nvPr/>
        </p:nvSpPr>
        <p:spPr>
          <a:xfrm>
            <a:off x="9160411" y="4487800"/>
            <a:ext cx="2466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</a:rPr>
              <a:t>PIURA: 99,21 %</a:t>
            </a:r>
            <a:endParaRPr lang="es-PE" sz="1600" b="1" dirty="0">
              <a:solidFill>
                <a:schemeClr val="bg1"/>
              </a:solidFill>
            </a:endParaRPr>
          </a:p>
        </p:txBody>
      </p:sp>
      <p:sp>
        <p:nvSpPr>
          <p:cNvPr id="74" name="CuadroTexto 73"/>
          <p:cNvSpPr txBox="1"/>
          <p:nvPr/>
        </p:nvSpPr>
        <p:spPr>
          <a:xfrm>
            <a:off x="8881176" y="5000469"/>
            <a:ext cx="2466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</a:rPr>
              <a:t>SAN MARTÍN: 99,67 %</a:t>
            </a:r>
            <a:endParaRPr lang="es-PE" sz="1600" b="1" dirty="0">
              <a:solidFill>
                <a:schemeClr val="bg1"/>
              </a:solidFill>
            </a:endParaRPr>
          </a:p>
        </p:txBody>
      </p:sp>
      <p:sp>
        <p:nvSpPr>
          <p:cNvPr id="75" name="CuadroTexto 74"/>
          <p:cNvSpPr txBox="1"/>
          <p:nvPr/>
        </p:nvSpPr>
        <p:spPr>
          <a:xfrm>
            <a:off x="9227174" y="5261243"/>
            <a:ext cx="2466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</a:rPr>
              <a:t>TACNA: 100 %</a:t>
            </a:r>
            <a:endParaRPr lang="es-PE" sz="1600" b="1" dirty="0">
              <a:solidFill>
                <a:schemeClr val="bg1"/>
              </a:solidFill>
            </a:endParaRPr>
          </a:p>
        </p:txBody>
      </p:sp>
      <p:sp>
        <p:nvSpPr>
          <p:cNvPr id="76" name="CuadroTexto 75"/>
          <p:cNvSpPr txBox="1"/>
          <p:nvPr/>
        </p:nvSpPr>
        <p:spPr>
          <a:xfrm>
            <a:off x="9070402" y="5508820"/>
            <a:ext cx="2466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</a:rPr>
              <a:t>TUMBES: 99,79 %</a:t>
            </a:r>
            <a:endParaRPr lang="es-PE" sz="1600" b="1" dirty="0">
              <a:solidFill>
                <a:schemeClr val="bg1"/>
              </a:solidFill>
            </a:endParaRPr>
          </a:p>
        </p:txBody>
      </p:sp>
      <p:sp>
        <p:nvSpPr>
          <p:cNvPr id="77" name="CuadroTexto 76"/>
          <p:cNvSpPr txBox="1"/>
          <p:nvPr/>
        </p:nvSpPr>
        <p:spPr>
          <a:xfrm>
            <a:off x="9068856" y="5756397"/>
            <a:ext cx="2466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</a:rPr>
              <a:t>UCAYALI: 95,22 %</a:t>
            </a:r>
          </a:p>
        </p:txBody>
      </p:sp>
      <p:sp>
        <p:nvSpPr>
          <p:cNvPr id="78" name="CuadroTexto 77"/>
          <p:cNvSpPr txBox="1"/>
          <p:nvPr/>
        </p:nvSpPr>
        <p:spPr>
          <a:xfrm>
            <a:off x="9160411" y="4741976"/>
            <a:ext cx="2466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</a:rPr>
              <a:t>PUNO: 99,58 %</a:t>
            </a:r>
            <a:endParaRPr lang="es-PE" sz="1600" b="1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956" y="1641779"/>
            <a:ext cx="3307282" cy="4746627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527222" y="5013688"/>
            <a:ext cx="370702" cy="247555"/>
          </a:xfrm>
          <a:prstGeom prst="rect">
            <a:avLst/>
          </a:prstGeom>
          <a:solidFill>
            <a:srgbClr val="2A5A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Rectángulo 36"/>
          <p:cNvSpPr/>
          <p:nvPr/>
        </p:nvSpPr>
        <p:spPr>
          <a:xfrm>
            <a:off x="527222" y="5447900"/>
            <a:ext cx="370702" cy="247555"/>
          </a:xfrm>
          <a:prstGeom prst="rect">
            <a:avLst/>
          </a:prstGeom>
          <a:solidFill>
            <a:srgbClr val="5C8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Rectángulo 37"/>
          <p:cNvSpPr/>
          <p:nvPr/>
        </p:nvSpPr>
        <p:spPr>
          <a:xfrm>
            <a:off x="520641" y="5872110"/>
            <a:ext cx="370702" cy="247555"/>
          </a:xfrm>
          <a:prstGeom prst="rect">
            <a:avLst/>
          </a:prstGeom>
          <a:solidFill>
            <a:srgbClr val="83A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CuadroTexto 38"/>
          <p:cNvSpPr txBox="1"/>
          <p:nvPr/>
        </p:nvSpPr>
        <p:spPr>
          <a:xfrm>
            <a:off x="808367" y="4997080"/>
            <a:ext cx="806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rgbClr val="BD0512"/>
                </a:solidFill>
              </a:rPr>
              <a:t>100 %</a:t>
            </a:r>
            <a:endParaRPr lang="es-PE" sz="1400" b="1" dirty="0" smtClean="0">
              <a:solidFill>
                <a:srgbClr val="BD0512"/>
              </a:solidFill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793185" y="5423993"/>
            <a:ext cx="1642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rgbClr val="BD0512"/>
                </a:solidFill>
              </a:rPr>
              <a:t>98,95 – 99,99 %</a:t>
            </a:r>
            <a:endParaRPr lang="es-PE" sz="1400" b="1" dirty="0" smtClean="0">
              <a:solidFill>
                <a:srgbClr val="BD0512"/>
              </a:solidFill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831785" y="5841998"/>
            <a:ext cx="1540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rgbClr val="BD0512"/>
                </a:solidFill>
              </a:rPr>
              <a:t>95,00 – 98,94 %</a:t>
            </a:r>
            <a:endParaRPr lang="es-PE" sz="1400" b="1" dirty="0" smtClean="0">
              <a:solidFill>
                <a:srgbClr val="BD05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37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48" y="-206365"/>
            <a:ext cx="1674286" cy="138939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718" y="93383"/>
            <a:ext cx="1932023" cy="789902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280185" y="776061"/>
            <a:ext cx="9687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BD0512"/>
                </a:solidFill>
              </a:rPr>
              <a:t>PORCENTAJE DE DRE Y UGEL QUE CUENTAN CON INTERNET 2016</a:t>
            </a:r>
            <a:endParaRPr lang="es-PE" sz="2800" b="1" dirty="0">
              <a:solidFill>
                <a:srgbClr val="BD0512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586" y="5423581"/>
            <a:ext cx="1277091" cy="917239"/>
          </a:xfrm>
          <a:prstGeom prst="rect">
            <a:avLst/>
          </a:prstGeom>
        </p:spPr>
      </p:pic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7205075"/>
              </p:ext>
            </p:extLst>
          </p:nvPr>
        </p:nvGraphicFramePr>
        <p:xfrm>
          <a:off x="1124391" y="1433137"/>
          <a:ext cx="9391490" cy="4907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6762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48" y="-206365"/>
            <a:ext cx="1674286" cy="138939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718" y="93383"/>
            <a:ext cx="1932023" cy="789902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280185" y="776061"/>
            <a:ext cx="96876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BD0512"/>
                </a:solidFill>
              </a:rPr>
              <a:t>PORCENTAJE DE DRE Y UGEL CON SISTEMA ELECTRÓNICO DE ATENCIÓN AL USUARIO 2016</a:t>
            </a:r>
            <a:endParaRPr lang="es-PE" sz="2800" b="1" dirty="0">
              <a:solidFill>
                <a:srgbClr val="BD0512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586" y="5423581"/>
            <a:ext cx="1277091" cy="917239"/>
          </a:xfrm>
          <a:prstGeom prst="rect">
            <a:avLst/>
          </a:prstGeom>
        </p:spPr>
      </p:pic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4959195"/>
              </p:ext>
            </p:extLst>
          </p:nvPr>
        </p:nvGraphicFramePr>
        <p:xfrm>
          <a:off x="1764585" y="1865711"/>
          <a:ext cx="8626621" cy="4776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CuadroTexto 2"/>
          <p:cNvSpPr txBox="1"/>
          <p:nvPr/>
        </p:nvSpPr>
        <p:spPr>
          <a:xfrm>
            <a:off x="9876718" y="4253777"/>
            <a:ext cx="214346" cy="24732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2000" dirty="0">
                <a:solidFill>
                  <a:srgbClr val="FFC000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08416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48" y="-206365"/>
            <a:ext cx="1674286" cy="138939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718" y="93383"/>
            <a:ext cx="1932023" cy="789902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280185" y="776061"/>
            <a:ext cx="96876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BD0512"/>
                </a:solidFill>
              </a:rPr>
              <a:t>PORCENTAJE DE DRE Y UGEL CON SALA DE ATENCIÓN AL USUARIO 2016</a:t>
            </a:r>
            <a:endParaRPr lang="es-PE" sz="2800" b="1" dirty="0">
              <a:solidFill>
                <a:srgbClr val="BD0512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586" y="5423581"/>
            <a:ext cx="1277091" cy="917239"/>
          </a:xfrm>
          <a:prstGeom prst="rect">
            <a:avLst/>
          </a:prstGeom>
        </p:spPr>
      </p:pic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1310056"/>
              </p:ext>
            </p:extLst>
          </p:nvPr>
        </p:nvGraphicFramePr>
        <p:xfrm>
          <a:off x="1606378" y="1842025"/>
          <a:ext cx="8883095" cy="4820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04926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48" y="-206365"/>
            <a:ext cx="1674286" cy="138939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718" y="93383"/>
            <a:ext cx="1932023" cy="789902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280185" y="776061"/>
            <a:ext cx="9687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BD0512"/>
                </a:solidFill>
              </a:rPr>
              <a:t>PORCENTAJE DE VEHÍCULOS OPERATIVOS EN DRE Y UGEL 2016</a:t>
            </a:r>
            <a:endParaRPr lang="es-PE" sz="2800" b="1" dirty="0">
              <a:solidFill>
                <a:srgbClr val="BD0512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586" y="5423581"/>
            <a:ext cx="1277091" cy="917239"/>
          </a:xfrm>
          <a:prstGeom prst="rect">
            <a:avLst/>
          </a:prstGeom>
        </p:spPr>
      </p:pic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3761185"/>
              </p:ext>
            </p:extLst>
          </p:nvPr>
        </p:nvGraphicFramePr>
        <p:xfrm>
          <a:off x="1599711" y="1519981"/>
          <a:ext cx="8888978" cy="4820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CuadroTexto 4"/>
          <p:cNvSpPr txBox="1"/>
          <p:nvPr/>
        </p:nvSpPr>
        <p:spPr>
          <a:xfrm>
            <a:off x="9223231" y="1906237"/>
            <a:ext cx="530682" cy="266773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2000" dirty="0" smtClean="0">
                <a:solidFill>
                  <a:srgbClr val="FFC000"/>
                </a:solidFill>
              </a:rPr>
              <a:t>78</a:t>
            </a:r>
            <a:endParaRPr lang="es-PE" sz="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82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3431079" y="1215575"/>
            <a:ext cx="4823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dirty="0" smtClean="0">
                <a:solidFill>
                  <a:srgbClr val="BD0512"/>
                </a:solidFill>
              </a:rPr>
              <a:t>¡GRACIAS!</a:t>
            </a:r>
            <a:endParaRPr lang="es-PE" b="1" dirty="0">
              <a:solidFill>
                <a:srgbClr val="BD0512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539" y="1971505"/>
            <a:ext cx="7086600" cy="274057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08" y="192944"/>
            <a:ext cx="1037137" cy="78864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730" y="-173823"/>
            <a:ext cx="1674286" cy="1389398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251" y="191684"/>
            <a:ext cx="1932023" cy="789902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783368" y="4995021"/>
            <a:ext cx="64749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600" b="1" dirty="0" smtClean="0">
                <a:solidFill>
                  <a:srgbClr val="BD0512"/>
                </a:solidFill>
              </a:rPr>
              <a:t>Consultas:</a:t>
            </a:r>
          </a:p>
          <a:p>
            <a:pPr algn="ctr"/>
            <a:r>
              <a:rPr lang="es-PE" sz="1600" b="1" dirty="0" smtClean="0">
                <a:solidFill>
                  <a:srgbClr val="BD0512"/>
                </a:solidFill>
              </a:rPr>
              <a:t>acervera@minedu.gob.pe</a:t>
            </a:r>
          </a:p>
          <a:p>
            <a:pPr algn="ctr"/>
            <a:r>
              <a:rPr lang="es-PE" sz="1600" b="1" dirty="0" smtClean="0">
                <a:solidFill>
                  <a:srgbClr val="BD0512"/>
                </a:solidFill>
              </a:rPr>
              <a:t>dgalvez@minedu.gob.pe</a:t>
            </a:r>
          </a:p>
          <a:p>
            <a:pPr algn="ctr"/>
            <a:r>
              <a:rPr lang="es-PE" sz="1600" b="1" dirty="0" smtClean="0">
                <a:solidFill>
                  <a:srgbClr val="BD0512"/>
                </a:solidFill>
              </a:rPr>
              <a:t>ltarazona@minedu.gob.pe</a:t>
            </a:r>
            <a:endParaRPr lang="es-PE" sz="1600" b="1" dirty="0">
              <a:solidFill>
                <a:srgbClr val="BD05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91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70" y="-229660"/>
            <a:ext cx="1674286" cy="138939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251" y="191684"/>
            <a:ext cx="1932023" cy="789902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2005134" y="1145649"/>
            <a:ext cx="7891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rgbClr val="BD0512"/>
                </a:solidFill>
              </a:rPr>
              <a:t>EVOLUCIÓN DE LA COBERTURA (2014 – 2016)</a:t>
            </a:r>
            <a:endParaRPr lang="es-PE" sz="3200" b="1" dirty="0">
              <a:solidFill>
                <a:srgbClr val="BD0512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13" y="2013942"/>
            <a:ext cx="8686650" cy="390097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803" y="4396356"/>
            <a:ext cx="2430405" cy="184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93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70" y="-229660"/>
            <a:ext cx="1674286" cy="138939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251" y="191684"/>
            <a:ext cx="1932023" cy="789902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1845276" y="297611"/>
            <a:ext cx="807901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300" b="1" dirty="0" smtClean="0">
                <a:solidFill>
                  <a:srgbClr val="BD0512"/>
                </a:solidFill>
              </a:rPr>
              <a:t>PROCESO DE CONSISTENCIA Y DEPURACIÓN DE INFORMACIÓN</a:t>
            </a:r>
            <a:endParaRPr lang="es-PE" sz="2300" b="1" dirty="0">
              <a:solidFill>
                <a:srgbClr val="BD0512"/>
              </a:solidFill>
            </a:endParaRPr>
          </a:p>
        </p:txBody>
      </p:sp>
      <p:pic>
        <p:nvPicPr>
          <p:cNvPr id="7" name="Imagen 6" descr="Recorte de pantall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2486">
            <a:off x="6168187" y="2224426"/>
            <a:ext cx="1377673" cy="479191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8" name="Rectángulo 7"/>
          <p:cNvSpPr/>
          <p:nvPr/>
        </p:nvSpPr>
        <p:spPr>
          <a:xfrm>
            <a:off x="4542829" y="3243392"/>
            <a:ext cx="2765338" cy="11479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Rectángulo 8"/>
          <p:cNvSpPr/>
          <p:nvPr/>
        </p:nvSpPr>
        <p:spPr>
          <a:xfrm>
            <a:off x="245744" y="1107444"/>
            <a:ext cx="3239589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PE" sz="14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Capacitación a Estadístico de DRE y UGEL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300066" y="2936884"/>
            <a:ext cx="184621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E" sz="12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Correcto llenado de la </a:t>
            </a:r>
          </a:p>
          <a:p>
            <a:pPr algn="ctr"/>
            <a:r>
              <a:rPr lang="es-PE" sz="12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cédula censal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255047" y="1186819"/>
            <a:ext cx="59392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b="1" dirty="0" smtClean="0">
                <a:ln w="0"/>
                <a:solidFill>
                  <a:srgbClr val="245A8C"/>
                </a:solidFill>
              </a:rPr>
              <a:t>1</a:t>
            </a:r>
            <a:endParaRPr lang="es-ES" sz="7200" b="1" cap="none" spc="0" dirty="0">
              <a:ln w="0"/>
              <a:solidFill>
                <a:srgbClr val="245A8C"/>
              </a:solidFill>
            </a:endParaRPr>
          </a:p>
        </p:txBody>
      </p:sp>
      <p:sp>
        <p:nvSpPr>
          <p:cNvPr id="15" name="Flecha abajo 14"/>
          <p:cNvSpPr/>
          <p:nvPr/>
        </p:nvSpPr>
        <p:spPr>
          <a:xfrm rot="16200000">
            <a:off x="3234981" y="1683485"/>
            <a:ext cx="441192" cy="378992"/>
          </a:xfrm>
          <a:prstGeom prst="downArrow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rgbClr val="FF0000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Rectángulo 15"/>
          <p:cNvSpPr/>
          <p:nvPr/>
        </p:nvSpPr>
        <p:spPr>
          <a:xfrm>
            <a:off x="4055044" y="1175197"/>
            <a:ext cx="59392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b="1" dirty="0">
                <a:ln w="0"/>
                <a:solidFill>
                  <a:srgbClr val="245A8C"/>
                </a:solidFill>
              </a:rPr>
              <a:t>2</a:t>
            </a:r>
            <a:endParaRPr lang="es-ES" sz="7200" b="1" cap="none" spc="0" dirty="0">
              <a:ln w="0"/>
              <a:solidFill>
                <a:srgbClr val="245A8C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3950012" y="950860"/>
            <a:ext cx="323958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E" sz="14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Director de IE llena el formato físico del Censo Escolar –Trabajo de Escritorio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4658423" y="3268106"/>
            <a:ext cx="3354464" cy="10618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105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Documentos Fuente:</a:t>
            </a:r>
          </a:p>
          <a:p>
            <a:r>
              <a:rPr lang="es-ES" sz="105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Nóminas de matrícula 2016</a:t>
            </a:r>
          </a:p>
          <a:p>
            <a:r>
              <a:rPr lang="es-ES" sz="105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Cuadro de asignación de personal (CAP)</a:t>
            </a:r>
          </a:p>
          <a:p>
            <a:r>
              <a:rPr lang="es-ES" sz="105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Inventario de bienes, muebles e inmuebles</a:t>
            </a:r>
          </a:p>
          <a:p>
            <a:r>
              <a:rPr lang="es-ES" sz="105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Actas </a:t>
            </a:r>
            <a:r>
              <a:rPr lang="es-ES" sz="105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evaluación final y de </a:t>
            </a:r>
            <a:r>
              <a:rPr lang="es-ES" sz="105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recuperación</a:t>
            </a:r>
          </a:p>
          <a:p>
            <a:r>
              <a:rPr lang="es-ES" sz="105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Otros documentos fuente.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7651777" y="1148739"/>
            <a:ext cx="59392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b="1" dirty="0" smtClean="0">
                <a:ln w="0"/>
                <a:solidFill>
                  <a:srgbClr val="245A8C"/>
                </a:solidFill>
              </a:rPr>
              <a:t>3</a:t>
            </a:r>
            <a:endParaRPr lang="es-ES" sz="7200" b="1" cap="none" spc="0" dirty="0">
              <a:ln w="0"/>
              <a:solidFill>
                <a:srgbClr val="245A8C"/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7631848" y="927413"/>
            <a:ext cx="365894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E" sz="14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Director de IE transcribe el formato físico</a:t>
            </a:r>
          </a:p>
          <a:p>
            <a:pPr algn="ctr"/>
            <a:r>
              <a:rPr lang="es-PE" sz="1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</a:t>
            </a:r>
            <a:r>
              <a:rPr lang="es-PE" sz="14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 formato virtual y lo envía mediante Internet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9636160" y="3226436"/>
            <a:ext cx="59392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b="1" dirty="0">
                <a:ln w="0"/>
                <a:solidFill>
                  <a:srgbClr val="245A8C"/>
                </a:solidFill>
              </a:rPr>
              <a:t>4</a:t>
            </a:r>
            <a:endParaRPr lang="es-ES" sz="7200" b="1" cap="none" spc="0" dirty="0">
              <a:ln w="0"/>
              <a:solidFill>
                <a:srgbClr val="245A8C"/>
              </a:solidFill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8411661" y="4249301"/>
            <a:ext cx="323958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E" sz="14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Proceso de consistencia y depuración por porcentaje de cobertura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8783893" y="4728431"/>
            <a:ext cx="632099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E" sz="1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50%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9697981" y="4728460"/>
            <a:ext cx="632099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E" sz="1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70%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10800991" y="4704647"/>
            <a:ext cx="632099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E" sz="1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</a:t>
            </a:r>
            <a:r>
              <a:rPr lang="es-PE" sz="1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0%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8826020" y="6147432"/>
            <a:ext cx="2464776" cy="6001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11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Intercuadros</a:t>
            </a:r>
            <a:endParaRPr lang="es-ES" sz="110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s-ES" sz="11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Alumnos: 201 vs 202 vs 203…</a:t>
            </a:r>
          </a:p>
          <a:p>
            <a:r>
              <a:rPr lang="es-ES" sz="11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Docentes: 301 vs 302 vs 303…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4089674" y="4622524"/>
            <a:ext cx="90631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E" sz="1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100%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3845821" y="5978034"/>
            <a:ext cx="246477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11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Consistencias:</a:t>
            </a:r>
          </a:p>
          <a:p>
            <a:r>
              <a:rPr lang="es-ES" sz="11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Carga Docente</a:t>
            </a:r>
          </a:p>
          <a:p>
            <a:r>
              <a:rPr lang="es-ES" sz="11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Variación de alumnos y</a:t>
            </a:r>
          </a:p>
          <a:p>
            <a:r>
              <a:rPr lang="es-ES" sz="11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Docentes 2016 - 2015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4182199" y="4375703"/>
            <a:ext cx="353474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E" sz="14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Proceso de consistencia y depuración al 100%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5368216" y="4664731"/>
            <a:ext cx="2464776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1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Comparar con otras fuentes</a:t>
            </a:r>
          </a:p>
        </p:txBody>
      </p:sp>
      <p:sp>
        <p:nvSpPr>
          <p:cNvPr id="32" name="Rectángulo 31"/>
          <p:cNvSpPr/>
          <p:nvPr/>
        </p:nvSpPr>
        <p:spPr>
          <a:xfrm>
            <a:off x="6650894" y="5118518"/>
            <a:ext cx="907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NEXUS</a:t>
            </a:r>
            <a:endParaRPr lang="es-PE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5691146" y="5643413"/>
            <a:ext cx="1130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0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Histórico</a:t>
            </a:r>
            <a:endParaRPr lang="es-PE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2819628" y="5660605"/>
            <a:ext cx="59392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b="1" dirty="0">
                <a:ln w="0"/>
                <a:solidFill>
                  <a:srgbClr val="245A8C"/>
                </a:solidFill>
              </a:rPr>
              <a:t>6</a:t>
            </a:r>
            <a:endParaRPr lang="es-ES" sz="7200" b="1" cap="none" spc="0" dirty="0">
              <a:ln w="0"/>
              <a:solidFill>
                <a:srgbClr val="245A8C"/>
              </a:solidFill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763" y="5126296"/>
            <a:ext cx="776217" cy="776217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180" y="5132191"/>
            <a:ext cx="978169" cy="978169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865" y="5090596"/>
            <a:ext cx="1164859" cy="1164859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873" y="4987969"/>
            <a:ext cx="974604" cy="974604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26" y="4945749"/>
            <a:ext cx="1275299" cy="1275299"/>
          </a:xfrm>
          <a:prstGeom prst="rect">
            <a:avLst/>
          </a:prstGeom>
        </p:spPr>
      </p:pic>
      <p:sp>
        <p:nvSpPr>
          <p:cNvPr id="41" name="Rectángulo 40"/>
          <p:cNvSpPr/>
          <p:nvPr/>
        </p:nvSpPr>
        <p:spPr>
          <a:xfrm>
            <a:off x="177469" y="4347452"/>
            <a:ext cx="257729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E" sz="14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Base de Datos del Censo Escolar </a:t>
            </a:r>
            <a:r>
              <a:rPr lang="es-PE" sz="1400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Consistenciada</a:t>
            </a:r>
            <a:r>
              <a:rPr lang="es-PE" sz="14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y depurada</a:t>
            </a:r>
          </a:p>
        </p:txBody>
      </p:sp>
      <p:sp>
        <p:nvSpPr>
          <p:cNvPr id="42" name="Rectángulo 41"/>
          <p:cNvSpPr/>
          <p:nvPr/>
        </p:nvSpPr>
        <p:spPr>
          <a:xfrm>
            <a:off x="295488" y="6165908"/>
            <a:ext cx="2232330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E" sz="11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Carga de la BD publicación de resultados</a:t>
            </a:r>
          </a:p>
        </p:txBody>
      </p:sp>
      <p:sp>
        <p:nvSpPr>
          <p:cNvPr id="43" name="Rectángulo 42"/>
          <p:cNvSpPr/>
          <p:nvPr/>
        </p:nvSpPr>
        <p:spPr>
          <a:xfrm>
            <a:off x="9871246" y="1465891"/>
            <a:ext cx="2057143" cy="12772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S" sz="11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El formato virtual contiene reglas de validación que aseguran un registro de información consistente.</a:t>
            </a:r>
          </a:p>
          <a:p>
            <a:pPr algn="just"/>
            <a:r>
              <a:rPr lang="es-ES" sz="11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Una vez validado el formato, se aprueba y acepta el registro de información reportada.</a:t>
            </a:r>
          </a:p>
        </p:txBody>
      </p:sp>
      <p:pic>
        <p:nvPicPr>
          <p:cNvPr id="44" name="Imagen 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33" y="1580638"/>
            <a:ext cx="1890829" cy="1151843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75586" y="1449249"/>
            <a:ext cx="1160069" cy="1317926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10435" y="1654645"/>
            <a:ext cx="1415017" cy="1625625"/>
          </a:xfrm>
          <a:prstGeom prst="rect">
            <a:avLst/>
          </a:prstGeom>
        </p:spPr>
      </p:pic>
      <p:sp>
        <p:nvSpPr>
          <p:cNvPr id="47" name="Flecha abajo 46"/>
          <p:cNvSpPr/>
          <p:nvPr/>
        </p:nvSpPr>
        <p:spPr>
          <a:xfrm rot="16200000">
            <a:off x="6898074" y="1478629"/>
            <a:ext cx="441192" cy="378992"/>
          </a:xfrm>
          <a:prstGeom prst="downArrow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rgbClr val="FF0000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8" name="Flecha abajo 47"/>
          <p:cNvSpPr/>
          <p:nvPr/>
        </p:nvSpPr>
        <p:spPr>
          <a:xfrm>
            <a:off x="8961620" y="3470573"/>
            <a:ext cx="441192" cy="378992"/>
          </a:xfrm>
          <a:prstGeom prst="downArrow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rgbClr val="FF0000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9" name="Flecha abajo 48"/>
          <p:cNvSpPr/>
          <p:nvPr/>
        </p:nvSpPr>
        <p:spPr>
          <a:xfrm rot="5400000">
            <a:off x="7941181" y="4849719"/>
            <a:ext cx="441192" cy="378992"/>
          </a:xfrm>
          <a:prstGeom prst="downArrow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rgbClr val="FF0000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0" name="Flecha abajo 49"/>
          <p:cNvSpPr/>
          <p:nvPr/>
        </p:nvSpPr>
        <p:spPr>
          <a:xfrm rot="5400000">
            <a:off x="2947026" y="4842575"/>
            <a:ext cx="441192" cy="378992"/>
          </a:xfrm>
          <a:prstGeom prst="downArrow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rgbClr val="FF0000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1" name="Imagen 50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1000"/>
                    </a14:imgEffect>
                    <a14:imgEffect>
                      <a14:brightnessContrast brigh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4001">
            <a:off x="2133880" y="2957948"/>
            <a:ext cx="570940" cy="76125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1778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2" name="Rectángulo 51"/>
          <p:cNvSpPr/>
          <p:nvPr/>
        </p:nvSpPr>
        <p:spPr>
          <a:xfrm>
            <a:off x="4034097" y="2952758"/>
            <a:ext cx="391544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b="1" dirty="0"/>
              <a:t> Nota</a:t>
            </a:r>
            <a:r>
              <a:rPr lang="es-ES" sz="900" b="1" dirty="0" smtClean="0"/>
              <a:t>.- Los </a:t>
            </a:r>
            <a:r>
              <a:rPr lang="es-ES" sz="900" b="1" dirty="0"/>
              <a:t>totales de esta tabla deben ser iguales a los de la tabla 201</a:t>
            </a:r>
            <a:r>
              <a:rPr lang="es-ES" sz="900" b="1" dirty="0" smtClean="0"/>
              <a:t>.</a:t>
            </a:r>
            <a:endParaRPr lang="es-ES" sz="900" b="1" dirty="0"/>
          </a:p>
        </p:txBody>
      </p:sp>
      <p:pic>
        <p:nvPicPr>
          <p:cNvPr id="53" name="Imagen 5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786" y="2775956"/>
            <a:ext cx="1293764" cy="674556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54" name="Imagen 5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569" y="5685943"/>
            <a:ext cx="1419442" cy="93656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405" y="5170601"/>
            <a:ext cx="1134701" cy="247019"/>
          </a:xfrm>
          <a:prstGeom prst="rect">
            <a:avLst/>
          </a:prstGeom>
        </p:spPr>
      </p:pic>
      <p:sp>
        <p:nvSpPr>
          <p:cNvPr id="55" name="Rectángulo 54"/>
          <p:cNvSpPr/>
          <p:nvPr/>
        </p:nvSpPr>
        <p:spPr>
          <a:xfrm>
            <a:off x="7506371" y="5547146"/>
            <a:ext cx="59392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b="1" dirty="0" smtClean="0">
                <a:ln w="0"/>
                <a:solidFill>
                  <a:srgbClr val="245A8C"/>
                </a:solidFill>
              </a:rPr>
              <a:t>5</a:t>
            </a:r>
            <a:endParaRPr lang="es-ES" sz="7200" b="1" cap="none" spc="0" dirty="0">
              <a:ln w="0"/>
              <a:solidFill>
                <a:srgbClr val="245A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20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8049</TotalTime>
  <Words>2753</Words>
  <Application>Microsoft Office PowerPoint</Application>
  <PresentationFormat>Panorámica</PresentationFormat>
  <Paragraphs>1062</Paragraphs>
  <Slides>74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74</vt:i4>
      </vt:variant>
    </vt:vector>
  </HeadingPairs>
  <TitlesOfParts>
    <vt:vector size="82" baseType="lpstr">
      <vt:lpstr>Arial</vt:lpstr>
      <vt:lpstr>Calibri</vt:lpstr>
      <vt:lpstr>Calibri Light</vt:lpstr>
      <vt:lpstr>Myriad Pro</vt:lpstr>
      <vt:lpstr>Tahoma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Diferencias entre la clasificación rural/urbano censal (Padrón IIEE) y la utilizada para las asignaciones temporales (RM 069)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DERZU ANDRES MEGO LOPEZ</dc:creator>
  <cp:lastModifiedBy>MARIO MARTHANS ESPINOZA</cp:lastModifiedBy>
  <cp:revision>392</cp:revision>
  <cp:lastPrinted>2016-02-02T17:27:49Z</cp:lastPrinted>
  <dcterms:created xsi:type="dcterms:W3CDTF">2016-01-28T15:49:43Z</dcterms:created>
  <dcterms:modified xsi:type="dcterms:W3CDTF">2016-11-11T21:52:58Z</dcterms:modified>
</cp:coreProperties>
</file>