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86" r:id="rId2"/>
    <p:sldId id="593" r:id="rId3"/>
    <p:sldId id="623" r:id="rId4"/>
    <p:sldId id="680" r:id="rId5"/>
    <p:sldId id="667" r:id="rId6"/>
    <p:sldId id="668" r:id="rId7"/>
    <p:sldId id="683" r:id="rId8"/>
    <p:sldId id="671" r:id="rId9"/>
    <p:sldId id="669" r:id="rId10"/>
    <p:sldId id="689" r:id="rId11"/>
    <p:sldId id="684" r:id="rId12"/>
    <p:sldId id="672" r:id="rId13"/>
    <p:sldId id="673" r:id="rId14"/>
    <p:sldId id="674" r:id="rId15"/>
    <p:sldId id="663" r:id="rId16"/>
    <p:sldId id="635" r:id="rId17"/>
    <p:sldId id="675" r:id="rId18"/>
    <p:sldId id="685" r:id="rId19"/>
    <p:sldId id="676" r:id="rId20"/>
    <p:sldId id="678" r:id="rId21"/>
    <p:sldId id="677" r:id="rId22"/>
    <p:sldId id="688" r:id="rId23"/>
    <p:sldId id="687" r:id="rId24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>
    <p:extLst/>
  </p:cmAuthor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8C0E4"/>
    <a:srgbClr val="FFCCCC"/>
    <a:srgbClr val="CC6600"/>
    <a:srgbClr val="B3523F"/>
    <a:srgbClr val="AB3A1C"/>
    <a:srgbClr val="FE7272"/>
    <a:srgbClr val="FF7C80"/>
    <a:srgbClr val="1F4E79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6" autoAdjust="0"/>
    <p:restoredTop sz="94049" autoAdjust="0"/>
  </p:normalViewPr>
  <p:slideViewPr>
    <p:cSldViewPr snapToGrid="0">
      <p:cViewPr varScale="1">
        <p:scale>
          <a:sx n="58" d="100"/>
          <a:sy n="58" d="100"/>
        </p:scale>
        <p:origin x="102" y="120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52617-98C7-4171-A947-21E624F7FB3F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BF4A041-53A0-4B5E-97C8-671852FCB1DA}">
      <dgm:prSet phldrT="[Texto]" custT="1"/>
      <dgm:spPr/>
      <dgm:t>
        <a:bodyPr/>
        <a:lstStyle/>
        <a:p>
          <a:r>
            <a:rPr lang="es-PE" sz="2200" b="1" dirty="0"/>
            <a:t>Listados de identificación preliminar de IIEE</a:t>
          </a:r>
        </a:p>
      </dgm:t>
    </dgm:pt>
    <dgm:pt modelId="{A24416D7-EAA1-46BD-A190-987D135B8720}" type="parTrans" cxnId="{86EEAC46-25F6-4884-93BF-66B700066B32}">
      <dgm:prSet/>
      <dgm:spPr/>
      <dgm:t>
        <a:bodyPr/>
        <a:lstStyle/>
        <a:p>
          <a:endParaRPr lang="es-PE" sz="2200"/>
        </a:p>
      </dgm:t>
    </dgm:pt>
    <dgm:pt modelId="{5F9DB47C-FD6C-4FC2-A1A0-94DC7327B3F6}" type="sibTrans" cxnId="{86EEAC46-25F6-4884-93BF-66B700066B32}">
      <dgm:prSet/>
      <dgm:spPr/>
      <dgm:t>
        <a:bodyPr/>
        <a:lstStyle/>
        <a:p>
          <a:endParaRPr lang="es-PE" sz="2200"/>
        </a:p>
      </dgm:t>
    </dgm:pt>
    <dgm:pt modelId="{46767BBA-741E-4D90-BC40-4778E93E3733}">
      <dgm:prSet phldrT="[Texto]" custT="1"/>
      <dgm:spPr/>
      <dgm:t>
        <a:bodyPr/>
        <a:lstStyle/>
        <a:p>
          <a:r>
            <a:rPr lang="es-PE" sz="2200" b="1" dirty="0"/>
            <a:t>Visita a establecimientos educativos</a:t>
          </a:r>
        </a:p>
      </dgm:t>
    </dgm:pt>
    <dgm:pt modelId="{D39964FF-C9B7-4B0E-A5F7-236D44A44023}" type="parTrans" cxnId="{F99A0FEF-0340-466E-AD8D-12D45DD56C34}">
      <dgm:prSet/>
      <dgm:spPr/>
      <dgm:t>
        <a:bodyPr/>
        <a:lstStyle/>
        <a:p>
          <a:endParaRPr lang="es-PE" sz="2200"/>
        </a:p>
      </dgm:t>
    </dgm:pt>
    <dgm:pt modelId="{9932227F-BBB3-4336-9722-863385A4CA7C}" type="sibTrans" cxnId="{F99A0FEF-0340-466E-AD8D-12D45DD56C34}">
      <dgm:prSet/>
      <dgm:spPr/>
      <dgm:t>
        <a:bodyPr/>
        <a:lstStyle/>
        <a:p>
          <a:endParaRPr lang="es-PE" sz="2200"/>
        </a:p>
      </dgm:t>
    </dgm:pt>
    <dgm:pt modelId="{3CAC255B-0E4F-44DF-A406-5DCA554B6A74}">
      <dgm:prSet phldrT="[Texto]" custT="1"/>
      <dgm:spPr/>
      <dgm:t>
        <a:bodyPr/>
        <a:lstStyle/>
        <a:p>
          <a:r>
            <a:rPr lang="es-PE" sz="2200" b="1" dirty="0"/>
            <a:t>Actos resolutivos o resolución ficta positiva</a:t>
          </a:r>
        </a:p>
      </dgm:t>
    </dgm:pt>
    <dgm:pt modelId="{76B818DE-4317-4ADD-BC10-CA4A10CF53A7}" type="parTrans" cxnId="{1E5B911C-AA5C-4C6F-A6BD-371374B80394}">
      <dgm:prSet/>
      <dgm:spPr/>
      <dgm:t>
        <a:bodyPr/>
        <a:lstStyle/>
        <a:p>
          <a:endParaRPr lang="es-PE" sz="2200"/>
        </a:p>
      </dgm:t>
    </dgm:pt>
    <dgm:pt modelId="{F4E2F33E-E79B-4596-8C01-BB506DD9EBB3}" type="sibTrans" cxnId="{1E5B911C-AA5C-4C6F-A6BD-371374B80394}">
      <dgm:prSet/>
      <dgm:spPr/>
      <dgm:t>
        <a:bodyPr/>
        <a:lstStyle/>
        <a:p>
          <a:endParaRPr lang="es-PE" sz="2200"/>
        </a:p>
      </dgm:t>
    </dgm:pt>
    <dgm:pt modelId="{9291A327-185F-4C72-A49B-DD711F898AEC}">
      <dgm:prSet phldrT="[Texto]" custT="1"/>
      <dgm:spPr/>
      <dgm:t>
        <a:bodyPr/>
        <a:lstStyle/>
        <a:p>
          <a:r>
            <a:rPr lang="es-PE" sz="2200" b="1" dirty="0"/>
            <a:t>Portal Escale</a:t>
          </a:r>
        </a:p>
      </dgm:t>
    </dgm:pt>
    <dgm:pt modelId="{8B0F3C1A-58D8-4932-8164-7B9FF6EDEA5F}" type="parTrans" cxnId="{0AE72712-DD08-4023-9D9C-6F09DF65BFAC}">
      <dgm:prSet/>
      <dgm:spPr/>
      <dgm:t>
        <a:bodyPr/>
        <a:lstStyle/>
        <a:p>
          <a:endParaRPr lang="es-PE" sz="2200"/>
        </a:p>
      </dgm:t>
    </dgm:pt>
    <dgm:pt modelId="{E0679833-856F-4F69-9DD1-A469A15DF63B}" type="sibTrans" cxnId="{0AE72712-DD08-4023-9D9C-6F09DF65BFAC}">
      <dgm:prSet/>
      <dgm:spPr/>
      <dgm:t>
        <a:bodyPr/>
        <a:lstStyle/>
        <a:p>
          <a:endParaRPr lang="es-PE" sz="2200"/>
        </a:p>
      </dgm:t>
    </dgm:pt>
    <dgm:pt modelId="{AE481A37-950D-4524-A1DD-9C591263DF1D}" type="pres">
      <dgm:prSet presAssocID="{D5052617-98C7-4171-A947-21E624F7FB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B83DF5D-0E3C-4850-91B9-41522D6051DC}" type="pres">
      <dgm:prSet presAssocID="{ABF4A041-53A0-4B5E-97C8-671852FCB1DA}" presName="node" presStyleLbl="node1" presStyleIdx="0" presStyleCnt="4" custScaleX="132470" custScaleY="10935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217A92-00AC-4E4B-A4BC-EA5CD3F59D3A}" type="pres">
      <dgm:prSet presAssocID="{ABF4A041-53A0-4B5E-97C8-671852FCB1DA}" presName="spNode" presStyleCnt="0"/>
      <dgm:spPr/>
    </dgm:pt>
    <dgm:pt modelId="{F3DE3817-4A11-4598-85D8-E71648C10E65}" type="pres">
      <dgm:prSet presAssocID="{5F9DB47C-FD6C-4FC2-A1A0-94DC7327B3F6}" presName="sibTrans" presStyleLbl="sibTrans1D1" presStyleIdx="0" presStyleCnt="4"/>
      <dgm:spPr/>
      <dgm:t>
        <a:bodyPr/>
        <a:lstStyle/>
        <a:p>
          <a:endParaRPr lang="es-PE"/>
        </a:p>
      </dgm:t>
    </dgm:pt>
    <dgm:pt modelId="{103538E8-53B7-42FB-87F4-C2DE80D33160}" type="pres">
      <dgm:prSet presAssocID="{3CAC255B-0E4F-44DF-A406-5DCA554B6A74}" presName="node" presStyleLbl="node1" presStyleIdx="1" presStyleCnt="4" custScaleX="132470" custScaleY="1100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5A70BC9-10A7-4528-BC94-27C603EBE3CA}" type="pres">
      <dgm:prSet presAssocID="{3CAC255B-0E4F-44DF-A406-5DCA554B6A74}" presName="spNode" presStyleCnt="0"/>
      <dgm:spPr/>
    </dgm:pt>
    <dgm:pt modelId="{B3AF88A1-B0FD-4D5E-A703-80C61AD77BF1}" type="pres">
      <dgm:prSet presAssocID="{F4E2F33E-E79B-4596-8C01-BB506DD9EBB3}" presName="sibTrans" presStyleLbl="sibTrans1D1" presStyleIdx="1" presStyleCnt="4"/>
      <dgm:spPr/>
      <dgm:t>
        <a:bodyPr/>
        <a:lstStyle/>
        <a:p>
          <a:endParaRPr lang="es-PE"/>
        </a:p>
      </dgm:t>
    </dgm:pt>
    <dgm:pt modelId="{0D256B3E-775F-4492-92DA-C085DAEB6F2D}" type="pres">
      <dgm:prSet presAssocID="{46767BBA-741E-4D90-BC40-4778E93E3733}" presName="node" presStyleLbl="node1" presStyleIdx="2" presStyleCnt="4" custScaleX="142832" custScaleY="9139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16C4F6-AD60-4FE4-8338-7DFDDE9B6C77}" type="pres">
      <dgm:prSet presAssocID="{46767BBA-741E-4D90-BC40-4778E93E3733}" presName="spNode" presStyleCnt="0"/>
      <dgm:spPr/>
    </dgm:pt>
    <dgm:pt modelId="{30C80491-78BF-40BF-AC90-93394EF6D481}" type="pres">
      <dgm:prSet presAssocID="{9932227F-BBB3-4336-9722-863385A4CA7C}" presName="sibTrans" presStyleLbl="sibTrans1D1" presStyleIdx="2" presStyleCnt="4"/>
      <dgm:spPr/>
      <dgm:t>
        <a:bodyPr/>
        <a:lstStyle/>
        <a:p>
          <a:endParaRPr lang="es-PE"/>
        </a:p>
      </dgm:t>
    </dgm:pt>
    <dgm:pt modelId="{0E7C53F5-B421-4B37-8E0C-CEA7011C69C4}" type="pres">
      <dgm:prSet presAssocID="{9291A327-185F-4C72-A49B-DD711F898AEC}" presName="node" presStyleLbl="node1" presStyleIdx="3" presStyleCnt="4" custScaleX="132470" custScaleY="9139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817452-F9CA-4A65-9187-11F2DB050D21}" type="pres">
      <dgm:prSet presAssocID="{9291A327-185F-4C72-A49B-DD711F898AEC}" presName="spNode" presStyleCnt="0"/>
      <dgm:spPr/>
    </dgm:pt>
    <dgm:pt modelId="{7BBA510C-97B6-4B9F-B550-14AD0BFE66AB}" type="pres">
      <dgm:prSet presAssocID="{E0679833-856F-4F69-9DD1-A469A15DF63B}" presName="sibTrans" presStyleLbl="sibTrans1D1" presStyleIdx="3" presStyleCnt="4"/>
      <dgm:spPr/>
      <dgm:t>
        <a:bodyPr/>
        <a:lstStyle/>
        <a:p>
          <a:endParaRPr lang="es-PE"/>
        </a:p>
      </dgm:t>
    </dgm:pt>
  </dgm:ptLst>
  <dgm:cxnLst>
    <dgm:cxn modelId="{AEBED7FC-084D-4154-AE72-41233B5B505A}" type="presOf" srcId="{E0679833-856F-4F69-9DD1-A469A15DF63B}" destId="{7BBA510C-97B6-4B9F-B550-14AD0BFE66AB}" srcOrd="0" destOrd="0" presId="urn:microsoft.com/office/officeart/2005/8/layout/cycle6"/>
    <dgm:cxn modelId="{6BD55AC2-A2F2-47A1-9DCE-C64E9D7989C2}" type="presOf" srcId="{D5052617-98C7-4171-A947-21E624F7FB3F}" destId="{AE481A37-950D-4524-A1DD-9C591263DF1D}" srcOrd="0" destOrd="0" presId="urn:microsoft.com/office/officeart/2005/8/layout/cycle6"/>
    <dgm:cxn modelId="{0AE72712-DD08-4023-9D9C-6F09DF65BFAC}" srcId="{D5052617-98C7-4171-A947-21E624F7FB3F}" destId="{9291A327-185F-4C72-A49B-DD711F898AEC}" srcOrd="3" destOrd="0" parTransId="{8B0F3C1A-58D8-4932-8164-7B9FF6EDEA5F}" sibTransId="{E0679833-856F-4F69-9DD1-A469A15DF63B}"/>
    <dgm:cxn modelId="{4081DBE6-CDB9-4159-8C93-3C2A27C6EF22}" type="presOf" srcId="{3CAC255B-0E4F-44DF-A406-5DCA554B6A74}" destId="{103538E8-53B7-42FB-87F4-C2DE80D33160}" srcOrd="0" destOrd="0" presId="urn:microsoft.com/office/officeart/2005/8/layout/cycle6"/>
    <dgm:cxn modelId="{C7CEF0B8-BF40-4328-8257-ED75D2BFF163}" type="presOf" srcId="{F4E2F33E-E79B-4596-8C01-BB506DD9EBB3}" destId="{B3AF88A1-B0FD-4D5E-A703-80C61AD77BF1}" srcOrd="0" destOrd="0" presId="urn:microsoft.com/office/officeart/2005/8/layout/cycle6"/>
    <dgm:cxn modelId="{B5A88E7E-839B-473B-8EBC-3162F38AA141}" type="presOf" srcId="{5F9DB47C-FD6C-4FC2-A1A0-94DC7327B3F6}" destId="{F3DE3817-4A11-4598-85D8-E71648C10E65}" srcOrd="0" destOrd="0" presId="urn:microsoft.com/office/officeart/2005/8/layout/cycle6"/>
    <dgm:cxn modelId="{D79311C3-31E7-4F5B-A3A9-B8835C804E1C}" type="presOf" srcId="{ABF4A041-53A0-4B5E-97C8-671852FCB1DA}" destId="{AB83DF5D-0E3C-4850-91B9-41522D6051DC}" srcOrd="0" destOrd="0" presId="urn:microsoft.com/office/officeart/2005/8/layout/cycle6"/>
    <dgm:cxn modelId="{D3B21914-56E5-4068-B450-9578B9C2AF4E}" type="presOf" srcId="{9291A327-185F-4C72-A49B-DD711F898AEC}" destId="{0E7C53F5-B421-4B37-8E0C-CEA7011C69C4}" srcOrd="0" destOrd="0" presId="urn:microsoft.com/office/officeart/2005/8/layout/cycle6"/>
    <dgm:cxn modelId="{A838BF1B-1CA5-4B1C-B74B-83F1BA6549E1}" type="presOf" srcId="{46767BBA-741E-4D90-BC40-4778E93E3733}" destId="{0D256B3E-775F-4492-92DA-C085DAEB6F2D}" srcOrd="0" destOrd="0" presId="urn:microsoft.com/office/officeart/2005/8/layout/cycle6"/>
    <dgm:cxn modelId="{8AEF8335-A3B2-4600-84D4-FFADB6DF7A03}" type="presOf" srcId="{9932227F-BBB3-4336-9722-863385A4CA7C}" destId="{30C80491-78BF-40BF-AC90-93394EF6D481}" srcOrd="0" destOrd="0" presId="urn:microsoft.com/office/officeart/2005/8/layout/cycle6"/>
    <dgm:cxn modelId="{1E5B911C-AA5C-4C6F-A6BD-371374B80394}" srcId="{D5052617-98C7-4171-A947-21E624F7FB3F}" destId="{3CAC255B-0E4F-44DF-A406-5DCA554B6A74}" srcOrd="1" destOrd="0" parTransId="{76B818DE-4317-4ADD-BC10-CA4A10CF53A7}" sibTransId="{F4E2F33E-E79B-4596-8C01-BB506DD9EBB3}"/>
    <dgm:cxn modelId="{86EEAC46-25F6-4884-93BF-66B700066B32}" srcId="{D5052617-98C7-4171-A947-21E624F7FB3F}" destId="{ABF4A041-53A0-4B5E-97C8-671852FCB1DA}" srcOrd="0" destOrd="0" parTransId="{A24416D7-EAA1-46BD-A190-987D135B8720}" sibTransId="{5F9DB47C-FD6C-4FC2-A1A0-94DC7327B3F6}"/>
    <dgm:cxn modelId="{F99A0FEF-0340-466E-AD8D-12D45DD56C34}" srcId="{D5052617-98C7-4171-A947-21E624F7FB3F}" destId="{46767BBA-741E-4D90-BC40-4778E93E3733}" srcOrd="2" destOrd="0" parTransId="{D39964FF-C9B7-4B0E-A5F7-236D44A44023}" sibTransId="{9932227F-BBB3-4336-9722-863385A4CA7C}"/>
    <dgm:cxn modelId="{216C7BB3-9216-44C8-B0EC-CF26F14C5155}" type="presParOf" srcId="{AE481A37-950D-4524-A1DD-9C591263DF1D}" destId="{AB83DF5D-0E3C-4850-91B9-41522D6051DC}" srcOrd="0" destOrd="0" presId="urn:microsoft.com/office/officeart/2005/8/layout/cycle6"/>
    <dgm:cxn modelId="{7627F931-E194-4E7F-9625-DF0AC18C9B83}" type="presParOf" srcId="{AE481A37-950D-4524-A1DD-9C591263DF1D}" destId="{63217A92-00AC-4E4B-A4BC-EA5CD3F59D3A}" srcOrd="1" destOrd="0" presId="urn:microsoft.com/office/officeart/2005/8/layout/cycle6"/>
    <dgm:cxn modelId="{69D88A7E-2E99-4CA6-B946-E195EAC73633}" type="presParOf" srcId="{AE481A37-950D-4524-A1DD-9C591263DF1D}" destId="{F3DE3817-4A11-4598-85D8-E71648C10E65}" srcOrd="2" destOrd="0" presId="urn:microsoft.com/office/officeart/2005/8/layout/cycle6"/>
    <dgm:cxn modelId="{55EC8B4D-057A-4703-826D-86EAFD164005}" type="presParOf" srcId="{AE481A37-950D-4524-A1DD-9C591263DF1D}" destId="{103538E8-53B7-42FB-87F4-C2DE80D33160}" srcOrd="3" destOrd="0" presId="urn:microsoft.com/office/officeart/2005/8/layout/cycle6"/>
    <dgm:cxn modelId="{02625AA6-A95E-4D6C-8BB9-8EAB604146D5}" type="presParOf" srcId="{AE481A37-950D-4524-A1DD-9C591263DF1D}" destId="{35A70BC9-10A7-4528-BC94-27C603EBE3CA}" srcOrd="4" destOrd="0" presId="urn:microsoft.com/office/officeart/2005/8/layout/cycle6"/>
    <dgm:cxn modelId="{63C323A7-0433-4C8A-9AE4-1CFBC448A4E9}" type="presParOf" srcId="{AE481A37-950D-4524-A1DD-9C591263DF1D}" destId="{B3AF88A1-B0FD-4D5E-A703-80C61AD77BF1}" srcOrd="5" destOrd="0" presId="urn:microsoft.com/office/officeart/2005/8/layout/cycle6"/>
    <dgm:cxn modelId="{BF181168-B1A3-436C-B53A-E83B2CBC4C13}" type="presParOf" srcId="{AE481A37-950D-4524-A1DD-9C591263DF1D}" destId="{0D256B3E-775F-4492-92DA-C085DAEB6F2D}" srcOrd="6" destOrd="0" presId="urn:microsoft.com/office/officeart/2005/8/layout/cycle6"/>
    <dgm:cxn modelId="{AE0584FF-2EA5-4DB8-A1BF-56F25E9300A8}" type="presParOf" srcId="{AE481A37-950D-4524-A1DD-9C591263DF1D}" destId="{3D16C4F6-AD60-4FE4-8338-7DFDDE9B6C77}" srcOrd="7" destOrd="0" presId="urn:microsoft.com/office/officeart/2005/8/layout/cycle6"/>
    <dgm:cxn modelId="{E5ABD1AA-D63D-4DED-9D65-DF8FB6727606}" type="presParOf" srcId="{AE481A37-950D-4524-A1DD-9C591263DF1D}" destId="{30C80491-78BF-40BF-AC90-93394EF6D481}" srcOrd="8" destOrd="0" presId="urn:microsoft.com/office/officeart/2005/8/layout/cycle6"/>
    <dgm:cxn modelId="{BF68BA20-C4BD-4323-A084-BEF8F03E3B5F}" type="presParOf" srcId="{AE481A37-950D-4524-A1DD-9C591263DF1D}" destId="{0E7C53F5-B421-4B37-8E0C-CEA7011C69C4}" srcOrd="9" destOrd="0" presId="urn:microsoft.com/office/officeart/2005/8/layout/cycle6"/>
    <dgm:cxn modelId="{31878200-40C7-4A87-8423-9604EB2A485C}" type="presParOf" srcId="{AE481A37-950D-4524-A1DD-9C591263DF1D}" destId="{5F817452-F9CA-4A65-9187-11F2DB050D21}" srcOrd="10" destOrd="0" presId="urn:microsoft.com/office/officeart/2005/8/layout/cycle6"/>
    <dgm:cxn modelId="{383EC850-AD9F-4E83-BC87-BF13ADDEF8BF}" type="presParOf" srcId="{AE481A37-950D-4524-A1DD-9C591263DF1D}" destId="{7BBA510C-97B6-4B9F-B550-14AD0BFE66AB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11/07/2019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11/07/2019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2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24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11/07/2019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11/07/2019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11/07/2019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11/07/2019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11/07/2019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11/07/2019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11/07/2019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1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98584" y="0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Acopiar los actos resolutivos de las </a:t>
            </a:r>
            <a:r>
              <a:rPr lang="es-MX" dirty="0" smtClean="0"/>
              <a:t>IIEE (3)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2016690" y="588724"/>
            <a:ext cx="10121030" cy="18620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Acopiar </a:t>
            </a:r>
            <a:r>
              <a:rPr lang="es-PE" sz="2300" dirty="0"/>
              <a:t>los documentos </a:t>
            </a:r>
            <a:r>
              <a:rPr lang="es-PE" sz="2300" dirty="0" smtClean="0"/>
              <a:t>que sustentan la </a:t>
            </a:r>
            <a:r>
              <a:rPr lang="es-PE" sz="2300" dirty="0"/>
              <a:t>existencia y </a:t>
            </a:r>
            <a:r>
              <a:rPr lang="es-PE" sz="2300" dirty="0" smtClean="0"/>
              <a:t>funcionamiento de las IIEE.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Analizar y corroborar su información con el “Padrón de servicios educativos”.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Concluir con la identificación de las IIEE o recomendar la búsqueda de documentos faltantes para su plena identificación.</a:t>
            </a:r>
          </a:p>
          <a:p>
            <a:pPr algn="just"/>
            <a:endParaRPr lang="es-PE" sz="2300" dirty="0"/>
          </a:p>
        </p:txBody>
      </p:sp>
      <p:grpSp>
        <p:nvGrpSpPr>
          <p:cNvPr id="5" name="Grupo 4"/>
          <p:cNvGrpSpPr/>
          <p:nvPr/>
        </p:nvGrpSpPr>
        <p:grpSpPr>
          <a:xfrm>
            <a:off x="87682" y="588724"/>
            <a:ext cx="1853852" cy="2012523"/>
            <a:chOff x="30779" y="166013"/>
            <a:chExt cx="1691594" cy="1919933"/>
          </a:xfrm>
        </p:grpSpPr>
        <p:sp>
          <p:nvSpPr>
            <p:cNvPr id="6" name="Pentágono 5"/>
            <p:cNvSpPr/>
            <p:nvPr/>
          </p:nvSpPr>
          <p:spPr>
            <a:xfrm rot="5400000">
              <a:off x="-83390" y="280183"/>
              <a:ext cx="1919932" cy="1691593"/>
            </a:xfrm>
            <a:prstGeom prst="homePlat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ágono 4"/>
            <p:cNvSpPr/>
            <p:nvPr/>
          </p:nvSpPr>
          <p:spPr>
            <a:xfrm>
              <a:off x="30780" y="166013"/>
              <a:ext cx="1691593" cy="1497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600" b="1" kern="1200" dirty="0" smtClean="0"/>
                <a:t>Analizar los documentos recopilados </a:t>
              </a:r>
              <a:endParaRPr lang="es-PE" sz="2600" b="1" kern="1200" dirty="0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2018778" y="2670128"/>
            <a:ext cx="10121030" cy="1862048"/>
          </a:xfrm>
          <a:prstGeom prst="rect">
            <a:avLst/>
          </a:prstGeom>
          <a:solidFill>
            <a:schemeClr val="bg1"/>
          </a:solidFill>
          <a:ln>
            <a:solidFill>
              <a:srgbClr val="B3523F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/>
              <a:t>Enviar oficios a las </a:t>
            </a:r>
            <a:r>
              <a:rPr lang="es-PE" sz="2300" dirty="0" smtClean="0"/>
              <a:t>DRE/GRE, UGEL </a:t>
            </a:r>
            <a:r>
              <a:rPr lang="es-PE" sz="2300" dirty="0"/>
              <a:t>e IIEE solicitando los documentos faltantes. De corresponder, también, </a:t>
            </a:r>
            <a:r>
              <a:rPr lang="es-PE" sz="2300" dirty="0" smtClean="0"/>
              <a:t>al </a:t>
            </a:r>
            <a:r>
              <a:rPr lang="es-PE" sz="2300" dirty="0" err="1" smtClean="0"/>
              <a:t>Minedu</a:t>
            </a:r>
            <a:r>
              <a:rPr lang="es-PE" sz="2300" dirty="0" smtClean="0"/>
              <a:t>, a través de su </a:t>
            </a:r>
            <a:r>
              <a:rPr lang="es-PE" sz="2300" dirty="0"/>
              <a:t>Oficina de Atención al Ciudadano y Gestión Documental – </a:t>
            </a:r>
            <a:r>
              <a:rPr lang="es-PE" sz="2300" dirty="0" smtClean="0"/>
              <a:t>OACIGED.</a:t>
            </a:r>
            <a:endParaRPr lang="es-PE" sz="23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Enviar </a:t>
            </a:r>
            <a:r>
              <a:rPr lang="es-PE" sz="2300" dirty="0"/>
              <a:t>oficios o memorándums a sus áreas de </a:t>
            </a:r>
            <a:r>
              <a:rPr lang="es-PE" sz="2300" dirty="0" smtClean="0"/>
              <a:t>archivo de sus UGEL, cuando corresponda.</a:t>
            </a:r>
            <a:endParaRPr lang="es-PE" sz="2300" dirty="0"/>
          </a:p>
        </p:txBody>
      </p:sp>
      <p:grpSp>
        <p:nvGrpSpPr>
          <p:cNvPr id="9" name="Grupo 8"/>
          <p:cNvGrpSpPr/>
          <p:nvPr/>
        </p:nvGrpSpPr>
        <p:grpSpPr>
          <a:xfrm>
            <a:off x="89770" y="2670128"/>
            <a:ext cx="1853852" cy="2012523"/>
            <a:chOff x="30779" y="166013"/>
            <a:chExt cx="1691594" cy="1919933"/>
          </a:xfrm>
        </p:grpSpPr>
        <p:sp>
          <p:nvSpPr>
            <p:cNvPr id="11" name="Pentágono 10"/>
            <p:cNvSpPr/>
            <p:nvPr/>
          </p:nvSpPr>
          <p:spPr>
            <a:xfrm rot="5400000">
              <a:off x="-83390" y="280183"/>
              <a:ext cx="1919932" cy="1691593"/>
            </a:xfrm>
            <a:prstGeom prst="homePlate">
              <a:avLst/>
            </a:prstGeom>
            <a:solidFill>
              <a:srgbClr val="B3523F"/>
            </a:solidFill>
            <a:ln>
              <a:solidFill>
                <a:srgbClr val="B3523F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ágono 4"/>
            <p:cNvSpPr/>
            <p:nvPr/>
          </p:nvSpPr>
          <p:spPr>
            <a:xfrm>
              <a:off x="30780" y="166013"/>
              <a:ext cx="1691593" cy="1497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600" b="1" dirty="0" smtClean="0"/>
                <a:t>Búsqueda de  </a:t>
              </a:r>
              <a:r>
                <a:rPr lang="es-MX" sz="2600" b="1" dirty="0"/>
                <a:t>documentos faltantes</a:t>
              </a: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2020866" y="4764058"/>
            <a:ext cx="10121030" cy="186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Concluir </a:t>
            </a:r>
            <a:r>
              <a:rPr lang="es-PE" sz="2300" dirty="0"/>
              <a:t>con la identificación de las </a:t>
            </a:r>
            <a:r>
              <a:rPr lang="es-PE" sz="2300" dirty="0" smtClean="0"/>
              <a:t>IIEE a partir de los nuevos documentos recopilados.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300" dirty="0" smtClean="0"/>
              <a:t>Para aquellas IIEE que no se puedan identificar, se deberá sistematizar las actividades de búsqueda y </a:t>
            </a:r>
            <a:r>
              <a:rPr lang="es-PE" sz="2300" dirty="0"/>
              <a:t>sus </a:t>
            </a:r>
            <a:r>
              <a:rPr lang="es-PE" sz="2300" dirty="0" smtClean="0"/>
              <a:t>resultados. </a:t>
            </a:r>
            <a:r>
              <a:rPr lang="es-MX" sz="2300" dirty="0" smtClean="0"/>
              <a:t>Esta información y documentación servirá de sustento para la emisión de actos resolutivos de incorporación al RIE.</a:t>
            </a:r>
            <a:endParaRPr lang="es-PE" sz="23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91858" y="4764058"/>
            <a:ext cx="1853852" cy="2012523"/>
            <a:chOff x="30779" y="166013"/>
            <a:chExt cx="1691594" cy="1919933"/>
          </a:xfrm>
        </p:grpSpPr>
        <p:sp>
          <p:nvSpPr>
            <p:cNvPr id="15" name="Pentágono 14"/>
            <p:cNvSpPr/>
            <p:nvPr/>
          </p:nvSpPr>
          <p:spPr>
            <a:xfrm rot="5400000">
              <a:off x="-83390" y="280183"/>
              <a:ext cx="1919932" cy="1691593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ágono 4"/>
            <p:cNvSpPr/>
            <p:nvPr/>
          </p:nvSpPr>
          <p:spPr>
            <a:xfrm>
              <a:off x="30780" y="166013"/>
              <a:ext cx="1691593" cy="1497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600" b="1" dirty="0" smtClean="0"/>
                <a:t>Resultado de la búsqueda documental</a:t>
              </a:r>
              <a:endParaRPr lang="es-MX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173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998D7D-4C17-490F-9BFE-D5C92785D0A5}"/>
              </a:ext>
            </a:extLst>
          </p:cNvPr>
          <p:cNvSpPr txBox="1"/>
          <p:nvPr/>
        </p:nvSpPr>
        <p:spPr>
          <a:xfrm>
            <a:off x="1417983" y="121931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Pasos para identificar las IIEE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3050740" y="1890962"/>
            <a:ext cx="290580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Acopiar actos </a:t>
            </a:r>
            <a:r>
              <a:rPr lang="es-PE" sz="3000" dirty="0">
                <a:solidFill>
                  <a:schemeClr val="accent5"/>
                </a:solidFill>
              </a:rPr>
              <a:t>resolutivos </a:t>
            </a:r>
            <a:r>
              <a:rPr lang="es-PE" sz="3000" b="0" dirty="0"/>
              <a:t>referidos a la existencia y operación de las IIEE.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6073856" y="1890962"/>
            <a:ext cx="303224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Analizar y evaluar los </a:t>
            </a:r>
            <a:r>
              <a:rPr lang="es-PE" sz="3000" b="1" dirty="0">
                <a:solidFill>
                  <a:schemeClr val="accent5"/>
                </a:solidFill>
              </a:rPr>
              <a:t>actos resolutivos </a:t>
            </a:r>
            <a:r>
              <a:rPr lang="es-PE" sz="3000" dirty="0"/>
              <a:t>e información recopilada </a:t>
            </a:r>
            <a:r>
              <a:rPr lang="es-PE" sz="3000" dirty="0" smtClean="0"/>
              <a:t>sobre </a:t>
            </a:r>
            <a:r>
              <a:rPr lang="es-PE" sz="3000" dirty="0"/>
              <a:t>las IIEE.</a:t>
            </a:r>
            <a:endParaRPr lang="es-PE" sz="30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0352394" y="914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5FF5FC5-87CD-4EA5-9BE3-B1E77A7CE3D7}"/>
              </a:ext>
            </a:extLst>
          </p:cNvPr>
          <p:cNvSpPr/>
          <p:nvPr/>
        </p:nvSpPr>
        <p:spPr>
          <a:xfrm>
            <a:off x="4267907" y="8954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77EA3F7-F643-4C3D-AADB-1484487CD7C4}"/>
              </a:ext>
            </a:extLst>
          </p:cNvPr>
          <p:cNvSpPr/>
          <p:nvPr/>
        </p:nvSpPr>
        <p:spPr>
          <a:xfrm>
            <a:off x="7352211" y="905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6010804" y="1299149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4953829E-C6DA-48D2-8DC5-EF64EAE3207F}"/>
              </a:ext>
            </a:extLst>
          </p:cNvPr>
          <p:cNvCxnSpPr/>
          <p:nvPr/>
        </p:nvCxnSpPr>
        <p:spPr>
          <a:xfrm>
            <a:off x="9177093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68189" y="1890962"/>
            <a:ext cx="28309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Revisar los listados </a:t>
            </a:r>
            <a:r>
              <a:rPr lang="es-PE" sz="3000" b="0" dirty="0" smtClean="0"/>
              <a:t>de</a:t>
            </a:r>
            <a:r>
              <a:rPr lang="es-PE" sz="3000" dirty="0" smtClean="0">
                <a:solidFill>
                  <a:schemeClr val="accent5"/>
                </a:solidFill>
              </a:rPr>
              <a:t> </a:t>
            </a:r>
            <a:r>
              <a:rPr lang="es-PE" sz="3000" b="0" dirty="0" smtClean="0"/>
              <a:t>identificación preliminar enviados por la UE.</a:t>
            </a:r>
            <a:endParaRPr lang="es-PE" sz="3000" b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337688" y="9143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2988536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r="15149" b="48783"/>
          <a:stretch/>
        </p:blipFill>
        <p:spPr>
          <a:xfrm>
            <a:off x="51848" y="4926988"/>
            <a:ext cx="2860907" cy="1445237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8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1528" t="775" r="1100" b="45739"/>
          <a:stretch/>
        </p:blipFill>
        <p:spPr>
          <a:xfrm>
            <a:off x="3065397" y="4753284"/>
            <a:ext cx="1883322" cy="14630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b="40996"/>
          <a:stretch/>
        </p:blipFill>
        <p:spPr>
          <a:xfrm>
            <a:off x="4143910" y="5336563"/>
            <a:ext cx="1718142" cy="14274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9248089" y="1886032"/>
            <a:ext cx="268307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>
                <a:solidFill>
                  <a:schemeClr val="accent5"/>
                </a:solidFill>
              </a:rPr>
              <a:t>Registrar información en </a:t>
            </a:r>
            <a:r>
              <a:rPr lang="es-PE" sz="3000" dirty="0"/>
              <a:t>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  <a:endParaRPr lang="es-PE" sz="30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15"/>
          <a:stretch/>
        </p:blipFill>
        <p:spPr>
          <a:xfrm>
            <a:off x="6073857" y="5049872"/>
            <a:ext cx="3049825" cy="1601759"/>
          </a:xfrm>
          <a:prstGeom prst="rect">
            <a:avLst/>
          </a:prstGeom>
        </p:spPr>
      </p:pic>
      <p:pic>
        <p:nvPicPr>
          <p:cNvPr id="24" name="Imagen 23" descr="Imagen que contiene señal, texto&#10;&#10;Descripción generada con confianza muy alta">
            <a:extLst>
              <a:ext uri="{FF2B5EF4-FFF2-40B4-BE49-F238E27FC236}">
                <a16:creationId xmlns:a16="http://schemas.microsoft.com/office/drawing/2014/main" xmlns="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62" y="4713268"/>
            <a:ext cx="1617798" cy="158867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850296" y="4004215"/>
            <a:ext cx="1528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err="1" smtClean="0">
                <a:solidFill>
                  <a:srgbClr val="006600"/>
                </a:solidFill>
              </a:rPr>
              <a:t>xlRIE</a:t>
            </a:r>
            <a:endParaRPr lang="es-PE" sz="3000" b="1" dirty="0">
              <a:solidFill>
                <a:srgbClr val="0066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184635" y="964059"/>
            <a:ext cx="873211" cy="823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6052543" y="1976847"/>
            <a:ext cx="3084762" cy="4768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5687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8260" y="79410"/>
            <a:ext cx="10535479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Análisis y evaluación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79A6FF2-1DFA-4A13-92C5-EFBC35D52238}"/>
              </a:ext>
            </a:extLst>
          </p:cNvPr>
          <p:cNvSpPr txBox="1"/>
          <p:nvPr/>
        </p:nvSpPr>
        <p:spPr>
          <a:xfrm>
            <a:off x="0" y="1087669"/>
            <a:ext cx="1071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b="1" dirty="0" smtClean="0"/>
              <a:t>Ordenar y revisar </a:t>
            </a:r>
            <a:r>
              <a:rPr lang="es-PE" sz="3000" b="1" dirty="0"/>
              <a:t>los documentos</a:t>
            </a:r>
            <a:r>
              <a:rPr lang="es-PE" sz="3000" dirty="0"/>
              <a:t> que sustentan la creación o autorización de las IIEE, así como, los que dan cuenta de su funcionamiento</a:t>
            </a:r>
            <a:r>
              <a:rPr lang="es-PE" sz="3000" dirty="0" smtClean="0"/>
              <a:t>.</a:t>
            </a:r>
            <a:endParaRPr lang="es-PE" sz="3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30F3295-51E5-4E97-83DD-C6C1FA945C2F}"/>
              </a:ext>
            </a:extLst>
          </p:cNvPr>
          <p:cNvSpPr txBox="1"/>
          <p:nvPr/>
        </p:nvSpPr>
        <p:spPr>
          <a:xfrm>
            <a:off x="0" y="4730496"/>
            <a:ext cx="10717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En caso no se concluya con la identificación de IIEE </a:t>
            </a:r>
            <a:r>
              <a:rPr lang="es-PE" sz="3000" dirty="0" smtClean="0"/>
              <a:t>por falta de </a:t>
            </a:r>
            <a:r>
              <a:rPr lang="es-PE" sz="3000" dirty="0"/>
              <a:t>documentación </a:t>
            </a:r>
            <a:r>
              <a:rPr lang="es-PE" sz="3000" dirty="0" smtClean="0"/>
              <a:t>o porque resulte imprecisa, incompleta o incoherente</a:t>
            </a:r>
            <a:r>
              <a:rPr lang="es-PE" sz="3000" dirty="0"/>
              <a:t>. El Equipo RIE deberá </a:t>
            </a:r>
            <a:r>
              <a:rPr lang="es-PE" sz="3000" b="1" dirty="0"/>
              <a:t>implementar las acciones que dentro del marco legal les permita corregir </a:t>
            </a:r>
            <a:r>
              <a:rPr lang="es-PE" sz="3000" b="1" dirty="0" smtClean="0"/>
              <a:t>dicha </a:t>
            </a:r>
            <a:r>
              <a:rPr lang="es-PE" sz="3000" b="1" dirty="0"/>
              <a:t>situación</a:t>
            </a:r>
            <a:r>
              <a:rPr lang="es-PE" sz="30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79A6FF2-1DFA-4A13-92C5-EFBC35D52238}"/>
              </a:ext>
            </a:extLst>
          </p:cNvPr>
          <p:cNvSpPr txBox="1"/>
          <p:nvPr/>
        </p:nvSpPr>
        <p:spPr>
          <a:xfrm>
            <a:off x="-1" y="2909082"/>
            <a:ext cx="10717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b="1" dirty="0" smtClean="0"/>
              <a:t>Analizar los </a:t>
            </a:r>
            <a:r>
              <a:rPr lang="es-PE" sz="3000" b="1" dirty="0"/>
              <a:t>actos resolutivos </a:t>
            </a:r>
            <a:r>
              <a:rPr lang="es-PE" sz="3000" dirty="0"/>
              <a:t>o documentación </a:t>
            </a:r>
            <a:r>
              <a:rPr lang="es-PE" sz="3000" dirty="0" err="1"/>
              <a:t>sustentatoria</a:t>
            </a:r>
            <a:r>
              <a:rPr lang="es-PE" sz="3000" dirty="0"/>
              <a:t> bajo el marco legal vigente en su </a:t>
            </a:r>
            <a:r>
              <a:rPr lang="es-PE" sz="3000" dirty="0" smtClean="0"/>
              <a:t>emisión. Si hubiera, </a:t>
            </a:r>
            <a:r>
              <a:rPr lang="es-PE" sz="3000" dirty="0"/>
              <a:t>revisar la información recogida en </a:t>
            </a:r>
            <a:r>
              <a:rPr lang="es-PE" sz="3000" b="1" dirty="0"/>
              <a:t>las visitas a las </a:t>
            </a:r>
            <a:r>
              <a:rPr lang="es-PE" sz="3000" b="1" dirty="0" smtClean="0"/>
              <a:t>IIEE</a:t>
            </a:r>
            <a:r>
              <a:rPr lang="es-PE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668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BAD85F-476B-4D3E-85E5-4DE34A0A85EE}"/>
              </a:ext>
            </a:extLst>
          </p:cNvPr>
          <p:cNvSpPr txBox="1"/>
          <p:nvPr/>
        </p:nvSpPr>
        <p:spPr>
          <a:xfrm>
            <a:off x="-1" y="4384640"/>
            <a:ext cx="2618031" cy="20732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s-PE" sz="2600" b="1" dirty="0" smtClean="0"/>
              <a:t>Creación </a:t>
            </a:r>
            <a:r>
              <a:rPr lang="es-PE" sz="2600" b="1" dirty="0"/>
              <a:t>de IE</a:t>
            </a:r>
          </a:p>
          <a:p>
            <a:r>
              <a:rPr lang="es-PE" sz="2600" dirty="0" smtClean="0"/>
              <a:t>RDD 0726-1983</a:t>
            </a:r>
            <a:endParaRPr lang="es-PE" sz="2600" dirty="0"/>
          </a:p>
          <a:p>
            <a:r>
              <a:rPr lang="es-PE" sz="2600" dirty="0"/>
              <a:t>IE </a:t>
            </a:r>
            <a:r>
              <a:rPr lang="es-PE" sz="2600" dirty="0" smtClean="0"/>
              <a:t>80071</a:t>
            </a:r>
          </a:p>
          <a:p>
            <a:r>
              <a:rPr lang="es-PE" sz="2600" dirty="0" smtClean="0"/>
              <a:t>Primaria</a:t>
            </a:r>
            <a:endParaRPr lang="es-PE" sz="2600" dirty="0"/>
          </a:p>
          <a:p>
            <a:r>
              <a:rPr lang="es-PE" sz="2600" dirty="0"/>
              <a:t>Fecha: </a:t>
            </a:r>
            <a:r>
              <a:rPr lang="es-PE" sz="2600" dirty="0" smtClean="0"/>
              <a:t>13/04/1983</a:t>
            </a:r>
            <a:endParaRPr lang="es-PE" sz="2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84462EA-EDC1-4808-AAEA-2C5753DDE034}"/>
              </a:ext>
            </a:extLst>
          </p:cNvPr>
          <p:cNvSpPr txBox="1"/>
          <p:nvPr/>
        </p:nvSpPr>
        <p:spPr>
          <a:xfrm>
            <a:off x="-1" y="6807"/>
            <a:ext cx="11909859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PE" dirty="0"/>
              <a:t>IE 80071, Santiago de Chuco, Santiago de Chuco, La Libertad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7A35EFA-192F-4A55-B9BA-351863B1BB91}"/>
              </a:ext>
            </a:extLst>
          </p:cNvPr>
          <p:cNvSpPr txBox="1"/>
          <p:nvPr/>
        </p:nvSpPr>
        <p:spPr>
          <a:xfrm>
            <a:off x="9518472" y="4384640"/>
            <a:ext cx="2673528" cy="20732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s-PE"/>
            </a:defPPr>
            <a:lvl1pPr>
              <a:defRPr sz="2600" b="1"/>
            </a:lvl1pPr>
          </a:lstStyle>
          <a:p>
            <a:r>
              <a:rPr lang="es-PE" dirty="0"/>
              <a:t>Cambio de director</a:t>
            </a:r>
          </a:p>
          <a:p>
            <a:r>
              <a:rPr lang="es-PE" b="0" dirty="0" smtClean="0"/>
              <a:t>RD 0440-2018</a:t>
            </a:r>
            <a:endParaRPr lang="es-PE" b="0" dirty="0"/>
          </a:p>
          <a:p>
            <a:r>
              <a:rPr lang="es-PE" b="0" dirty="0"/>
              <a:t>IE </a:t>
            </a:r>
            <a:r>
              <a:rPr lang="es-PE" b="0" dirty="0" smtClean="0"/>
              <a:t>80071</a:t>
            </a:r>
          </a:p>
          <a:p>
            <a:r>
              <a:rPr lang="es-PE" b="0" dirty="0" smtClean="0"/>
              <a:t>Fecha</a:t>
            </a:r>
            <a:r>
              <a:rPr lang="es-PE" b="0" dirty="0"/>
              <a:t>: </a:t>
            </a:r>
            <a:r>
              <a:rPr lang="es-PE" b="0" dirty="0" smtClean="0"/>
              <a:t>07/02/2018</a:t>
            </a:r>
            <a:endParaRPr lang="es-PE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333"/>
          <a:stretch/>
        </p:blipFill>
        <p:spPr>
          <a:xfrm>
            <a:off x="0" y="494738"/>
            <a:ext cx="2734491" cy="40239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340E343-DFE0-482C-B25C-F0B4F392EA5B}"/>
              </a:ext>
            </a:extLst>
          </p:cNvPr>
          <p:cNvSpPr txBox="1"/>
          <p:nvPr/>
        </p:nvSpPr>
        <p:spPr>
          <a:xfrm>
            <a:off x="3245295" y="4384640"/>
            <a:ext cx="2622165" cy="24733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s-PE"/>
            </a:defPPr>
            <a:lvl1pPr>
              <a:defRPr sz="2600" b="1"/>
            </a:lvl1pPr>
          </a:lstStyle>
          <a:p>
            <a:r>
              <a:rPr lang="es-PE" dirty="0"/>
              <a:t>Ampliación de servicio</a:t>
            </a:r>
          </a:p>
          <a:p>
            <a:r>
              <a:rPr lang="es-PE" b="0" dirty="0" smtClean="0"/>
              <a:t>RD 0387-2009</a:t>
            </a:r>
            <a:endParaRPr lang="es-PE" b="0" dirty="0"/>
          </a:p>
          <a:p>
            <a:r>
              <a:rPr lang="es-PE" b="0" dirty="0"/>
              <a:t>IE </a:t>
            </a:r>
            <a:r>
              <a:rPr lang="es-PE" b="0" dirty="0" smtClean="0"/>
              <a:t>80071</a:t>
            </a:r>
            <a:endParaRPr lang="es-PE" b="0" dirty="0"/>
          </a:p>
          <a:p>
            <a:r>
              <a:rPr lang="es-PE" b="0" dirty="0"/>
              <a:t>Secundaria</a:t>
            </a:r>
          </a:p>
          <a:p>
            <a:r>
              <a:rPr lang="es-PE" b="0" dirty="0"/>
              <a:t>Fecha: </a:t>
            </a:r>
            <a:r>
              <a:rPr lang="es-PE" b="0" dirty="0" smtClean="0"/>
              <a:t>14/04/2009</a:t>
            </a:r>
            <a:endParaRPr lang="es-PE" b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340E343-DFE0-482C-B25C-F0B4F392EA5B}"/>
              </a:ext>
            </a:extLst>
          </p:cNvPr>
          <p:cNvSpPr txBox="1"/>
          <p:nvPr/>
        </p:nvSpPr>
        <p:spPr>
          <a:xfrm>
            <a:off x="6439154" y="4384639"/>
            <a:ext cx="2630432" cy="247336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s-PE"/>
            </a:defPPr>
            <a:lvl1pPr>
              <a:defRPr sz="2600" b="1"/>
            </a:lvl1pPr>
          </a:lstStyle>
          <a:p>
            <a:r>
              <a:rPr lang="es-PE" dirty="0"/>
              <a:t>Ampliación de servicio</a:t>
            </a:r>
          </a:p>
          <a:p>
            <a:r>
              <a:rPr lang="es-PE" b="0" dirty="0"/>
              <a:t>RGR 0872-2012</a:t>
            </a:r>
          </a:p>
          <a:p>
            <a:r>
              <a:rPr lang="es-PE" b="0" dirty="0"/>
              <a:t>IE </a:t>
            </a:r>
            <a:r>
              <a:rPr lang="es-PE" b="0" dirty="0" smtClean="0"/>
              <a:t>80071</a:t>
            </a:r>
            <a:endParaRPr lang="es-PE" b="0" dirty="0"/>
          </a:p>
          <a:p>
            <a:r>
              <a:rPr lang="es-PE" b="0" dirty="0"/>
              <a:t>Inicial</a:t>
            </a:r>
          </a:p>
          <a:p>
            <a:r>
              <a:rPr lang="es-PE" b="0" dirty="0"/>
              <a:t>Fecha: </a:t>
            </a:r>
            <a:r>
              <a:rPr lang="es-PE" b="0" dirty="0" smtClean="0"/>
              <a:t>20/02/2012</a:t>
            </a:r>
            <a:endParaRPr lang="es-PE" b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58" y="501366"/>
            <a:ext cx="2822113" cy="3883273"/>
          </a:xfrm>
          <a:prstGeom prst="rect">
            <a:avLst/>
          </a:prstGeom>
        </p:spPr>
      </p:pic>
      <p:sp>
        <p:nvSpPr>
          <p:cNvPr id="9" name="Signo más 9">
            <a:extLst>
              <a:ext uri="{FF2B5EF4-FFF2-40B4-BE49-F238E27FC236}">
                <a16:creationId xmlns:a16="http://schemas.microsoft.com/office/drawing/2014/main" xmlns="" id="{731F7C4B-38EB-4E61-8F45-3541604BD045}"/>
              </a:ext>
            </a:extLst>
          </p:cNvPr>
          <p:cNvSpPr/>
          <p:nvPr/>
        </p:nvSpPr>
        <p:spPr>
          <a:xfrm>
            <a:off x="2505831" y="2210467"/>
            <a:ext cx="717386" cy="654654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76" y="501367"/>
            <a:ext cx="2583188" cy="39271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223" y="591582"/>
            <a:ext cx="2401106" cy="3715878"/>
          </a:xfrm>
          <a:prstGeom prst="rect">
            <a:avLst/>
          </a:prstGeom>
        </p:spPr>
      </p:pic>
      <p:sp>
        <p:nvSpPr>
          <p:cNvPr id="12" name="Signo más 9">
            <a:extLst>
              <a:ext uri="{FF2B5EF4-FFF2-40B4-BE49-F238E27FC236}">
                <a16:creationId xmlns:a16="http://schemas.microsoft.com/office/drawing/2014/main" xmlns="" id="{731F7C4B-38EB-4E61-8F45-3541604BD045}"/>
              </a:ext>
            </a:extLst>
          </p:cNvPr>
          <p:cNvSpPr/>
          <p:nvPr/>
        </p:nvSpPr>
        <p:spPr>
          <a:xfrm>
            <a:off x="5650804" y="2182719"/>
            <a:ext cx="717386" cy="654654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Signo más 9">
            <a:extLst>
              <a:ext uri="{FF2B5EF4-FFF2-40B4-BE49-F238E27FC236}">
                <a16:creationId xmlns:a16="http://schemas.microsoft.com/office/drawing/2014/main" xmlns="" id="{731F7C4B-38EB-4E61-8F45-3541604BD045}"/>
              </a:ext>
            </a:extLst>
          </p:cNvPr>
          <p:cNvSpPr/>
          <p:nvPr/>
        </p:nvSpPr>
        <p:spPr>
          <a:xfrm>
            <a:off x="8982779" y="2210467"/>
            <a:ext cx="717386" cy="654654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0884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BAD85F-476B-4D3E-85E5-4DE34A0A85EE}"/>
              </a:ext>
            </a:extLst>
          </p:cNvPr>
          <p:cNvSpPr txBox="1"/>
          <p:nvPr/>
        </p:nvSpPr>
        <p:spPr>
          <a:xfrm>
            <a:off x="-19166" y="5089884"/>
            <a:ext cx="335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/>
              <a:t>Creación de IE</a:t>
            </a:r>
          </a:p>
          <a:p>
            <a:r>
              <a:rPr lang="es-PE" sz="2800" dirty="0"/>
              <a:t>RM 2557-1966</a:t>
            </a:r>
          </a:p>
          <a:p>
            <a:r>
              <a:rPr lang="es-PE" sz="2800" dirty="0"/>
              <a:t>IE </a:t>
            </a:r>
            <a:r>
              <a:rPr lang="es-PE" sz="2800" dirty="0" smtClean="0"/>
              <a:t>49581 </a:t>
            </a:r>
            <a:r>
              <a:rPr lang="es-PE" sz="2800" dirty="0"/>
              <a:t>– Primaria</a:t>
            </a:r>
          </a:p>
          <a:p>
            <a:r>
              <a:rPr lang="es-PE" sz="2800" dirty="0"/>
              <a:t>Fecha: 18/05/1966</a:t>
            </a:r>
          </a:p>
        </p:txBody>
      </p:sp>
      <p:sp>
        <p:nvSpPr>
          <p:cNvPr id="3" name="Signo más 9">
            <a:extLst>
              <a:ext uri="{FF2B5EF4-FFF2-40B4-BE49-F238E27FC236}">
                <a16:creationId xmlns:a16="http://schemas.microsoft.com/office/drawing/2014/main" xmlns="" id="{731F7C4B-38EB-4E61-8F45-3541604BD045}"/>
              </a:ext>
            </a:extLst>
          </p:cNvPr>
          <p:cNvSpPr/>
          <p:nvPr/>
        </p:nvSpPr>
        <p:spPr>
          <a:xfrm>
            <a:off x="3331274" y="2188723"/>
            <a:ext cx="861391" cy="781879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40E343-DFE0-482C-B25C-F0B4F392EA5B}"/>
              </a:ext>
            </a:extLst>
          </p:cNvPr>
          <p:cNvSpPr txBox="1"/>
          <p:nvPr/>
        </p:nvSpPr>
        <p:spPr>
          <a:xfrm>
            <a:off x="4323291" y="5021906"/>
            <a:ext cx="3572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/>
              <a:t>Cambio de nombre</a:t>
            </a:r>
          </a:p>
          <a:p>
            <a:r>
              <a:rPr lang="es-PE" sz="3000" dirty="0"/>
              <a:t>RM 1000-1971</a:t>
            </a:r>
          </a:p>
          <a:p>
            <a:r>
              <a:rPr lang="es-PE" sz="3000" dirty="0"/>
              <a:t>IE </a:t>
            </a:r>
            <a:r>
              <a:rPr lang="es-PE" sz="3000" dirty="0" smtClean="0"/>
              <a:t>34184 </a:t>
            </a:r>
            <a:r>
              <a:rPr lang="es-PE" sz="3000" dirty="0"/>
              <a:t>– Primaria</a:t>
            </a:r>
          </a:p>
          <a:p>
            <a:r>
              <a:rPr lang="es-PE" sz="3000" dirty="0"/>
              <a:t>Fecha: 31/03/1971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0C0FF9-826C-454B-B493-CF3F88BF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66" y="609596"/>
            <a:ext cx="3197795" cy="449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A67CB7D-70B8-4EFF-8E5A-9D435B5ED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7"/>
          <a:stretch/>
        </p:blipFill>
        <p:spPr>
          <a:xfrm>
            <a:off x="4438585" y="580567"/>
            <a:ext cx="3197794" cy="449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84462EA-EDC1-4808-AAEA-2C5753DDE034}"/>
              </a:ext>
            </a:extLst>
          </p:cNvPr>
          <p:cNvSpPr txBox="1"/>
          <p:nvPr/>
        </p:nvSpPr>
        <p:spPr>
          <a:xfrm>
            <a:off x="-1" y="6807"/>
            <a:ext cx="11909859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PE" dirty="0"/>
              <a:t>IE 34184, </a:t>
            </a:r>
            <a:r>
              <a:rPr lang="es-PE" dirty="0" err="1"/>
              <a:t>Tapuc</a:t>
            </a:r>
            <a:r>
              <a:rPr lang="es-PE" dirty="0"/>
              <a:t>, Daniel Alcides Carrión, Pasco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DD7E776-AE5D-4F6C-873D-108E3F17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35" y="604746"/>
            <a:ext cx="3181730" cy="4499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igno más 13">
            <a:extLst>
              <a:ext uri="{FF2B5EF4-FFF2-40B4-BE49-F238E27FC236}">
                <a16:creationId xmlns:a16="http://schemas.microsoft.com/office/drawing/2014/main" xmlns="" id="{372089FE-AA97-409E-9ABF-A1FB134535AF}"/>
              </a:ext>
            </a:extLst>
          </p:cNvPr>
          <p:cNvSpPr/>
          <p:nvPr/>
        </p:nvSpPr>
        <p:spPr>
          <a:xfrm>
            <a:off x="7868478" y="2188722"/>
            <a:ext cx="861391" cy="781879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7A35EFA-192F-4A55-B9BA-351863B1BB91}"/>
              </a:ext>
            </a:extLst>
          </p:cNvPr>
          <p:cNvSpPr txBox="1"/>
          <p:nvPr/>
        </p:nvSpPr>
        <p:spPr>
          <a:xfrm>
            <a:off x="8619522" y="4997168"/>
            <a:ext cx="3572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/>
              <a:t>Cambio de director</a:t>
            </a:r>
          </a:p>
          <a:p>
            <a:r>
              <a:rPr lang="es-PE" sz="3000" dirty="0" smtClean="0"/>
              <a:t>RD </a:t>
            </a:r>
            <a:r>
              <a:rPr lang="es-PE" sz="3000" dirty="0"/>
              <a:t>149-2018</a:t>
            </a:r>
          </a:p>
          <a:p>
            <a:r>
              <a:rPr lang="es-PE" sz="3000" dirty="0"/>
              <a:t>IE </a:t>
            </a:r>
            <a:r>
              <a:rPr lang="es-PE" sz="3000" dirty="0" smtClean="0"/>
              <a:t>34184 </a:t>
            </a:r>
            <a:r>
              <a:rPr lang="es-PE" sz="3000" dirty="0"/>
              <a:t>– Primaria</a:t>
            </a:r>
          </a:p>
          <a:p>
            <a:r>
              <a:rPr lang="es-PE" sz="3000" dirty="0"/>
              <a:t>Fecha: 31/02/2018</a:t>
            </a:r>
          </a:p>
        </p:txBody>
      </p:sp>
    </p:spTree>
    <p:extLst>
      <p:ext uri="{BB962C8B-B14F-4D97-AF65-F5344CB8AC3E}">
        <p14:creationId xmlns:p14="http://schemas.microsoft.com/office/powerpoint/2010/main" val="395567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2A421DD-836D-4B7D-9364-34B6FD7A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1" y="523678"/>
            <a:ext cx="2778462" cy="3932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EBAD85F-476B-4D3E-85E5-4DE34A0A85EE}"/>
              </a:ext>
            </a:extLst>
          </p:cNvPr>
          <p:cNvSpPr txBox="1"/>
          <p:nvPr/>
        </p:nvSpPr>
        <p:spPr>
          <a:xfrm>
            <a:off x="0" y="4456572"/>
            <a:ext cx="3403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/>
              <a:t>C</a:t>
            </a:r>
            <a:r>
              <a:rPr lang="es-PE" sz="3000" b="1" dirty="0" smtClean="0"/>
              <a:t>reación de IE </a:t>
            </a:r>
            <a:r>
              <a:rPr lang="es-PE" sz="3000" dirty="0" smtClean="0"/>
              <a:t>IEGECOM </a:t>
            </a:r>
            <a:r>
              <a:rPr lang="es-PE" sz="3000" dirty="0"/>
              <a:t>Los Creativos de Mi </a:t>
            </a:r>
            <a:r>
              <a:rPr lang="es-PE" sz="3000" dirty="0" smtClean="0"/>
              <a:t>Perú</a:t>
            </a:r>
          </a:p>
          <a:p>
            <a:r>
              <a:rPr lang="es-PE" sz="3000" dirty="0" smtClean="0"/>
              <a:t>Nivel </a:t>
            </a:r>
            <a:r>
              <a:rPr lang="es-PE" sz="3000" dirty="0"/>
              <a:t>inicial</a:t>
            </a:r>
          </a:p>
          <a:p>
            <a:r>
              <a:rPr lang="es-PE" sz="3000" dirty="0"/>
              <a:t>Fecha: 08/03/2012</a:t>
            </a:r>
          </a:p>
        </p:txBody>
      </p:sp>
      <p:sp>
        <p:nvSpPr>
          <p:cNvPr id="5" name="Signo más 9">
            <a:extLst>
              <a:ext uri="{FF2B5EF4-FFF2-40B4-BE49-F238E27FC236}">
                <a16:creationId xmlns:a16="http://schemas.microsoft.com/office/drawing/2014/main" xmlns="" id="{731F7C4B-38EB-4E61-8F45-3541604BD045}"/>
              </a:ext>
            </a:extLst>
          </p:cNvPr>
          <p:cNvSpPr/>
          <p:nvPr/>
        </p:nvSpPr>
        <p:spPr>
          <a:xfrm>
            <a:off x="3233531" y="2440914"/>
            <a:ext cx="861391" cy="781879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340E343-DFE0-482C-B25C-F0B4F392EA5B}"/>
              </a:ext>
            </a:extLst>
          </p:cNvPr>
          <p:cNvSpPr txBox="1"/>
          <p:nvPr/>
        </p:nvSpPr>
        <p:spPr>
          <a:xfrm>
            <a:off x="4479389" y="4438445"/>
            <a:ext cx="3403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/>
              <a:t>Cambio </a:t>
            </a:r>
            <a:r>
              <a:rPr lang="es-PE" sz="3000" b="1" dirty="0"/>
              <a:t>de gestión </a:t>
            </a:r>
            <a:r>
              <a:rPr lang="es-PE" sz="3000" dirty="0" smtClean="0"/>
              <a:t>IE Los </a:t>
            </a:r>
            <a:r>
              <a:rPr lang="es-PE" sz="3000" dirty="0"/>
              <a:t>Creativos de Mi </a:t>
            </a:r>
            <a:r>
              <a:rPr lang="es-PE" sz="3000" dirty="0" smtClean="0"/>
              <a:t>Perú</a:t>
            </a:r>
          </a:p>
          <a:p>
            <a:r>
              <a:rPr lang="es-PE" sz="3000" dirty="0" smtClean="0"/>
              <a:t>Nivel </a:t>
            </a:r>
            <a:r>
              <a:rPr lang="es-PE" sz="3000" dirty="0"/>
              <a:t>inicial</a:t>
            </a:r>
          </a:p>
          <a:p>
            <a:r>
              <a:rPr lang="es-PE" sz="3000" dirty="0"/>
              <a:t>Fecha: 12/06/2012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66C026E-67AC-43D6-83DE-19C704FEA88F}"/>
              </a:ext>
            </a:extLst>
          </p:cNvPr>
          <p:cNvSpPr txBox="1"/>
          <p:nvPr/>
        </p:nvSpPr>
        <p:spPr>
          <a:xfrm>
            <a:off x="8740030" y="4438445"/>
            <a:ext cx="34030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 smtClean="0"/>
              <a:t>Cambio </a:t>
            </a:r>
            <a:r>
              <a:rPr lang="es-PE" sz="3000" b="1" dirty="0"/>
              <a:t>de </a:t>
            </a:r>
            <a:r>
              <a:rPr lang="es-PE" sz="3000" b="1" dirty="0" smtClean="0"/>
              <a:t>director </a:t>
            </a:r>
            <a:r>
              <a:rPr lang="es-PE" sz="3000" dirty="0" smtClean="0"/>
              <a:t>IE Los </a:t>
            </a:r>
            <a:r>
              <a:rPr lang="es-PE" sz="3000" dirty="0"/>
              <a:t>Creativos de Mi </a:t>
            </a:r>
            <a:r>
              <a:rPr lang="es-PE" sz="3000" dirty="0" smtClean="0"/>
              <a:t>Perú</a:t>
            </a:r>
          </a:p>
          <a:p>
            <a:r>
              <a:rPr lang="es-PE" sz="3000" dirty="0" smtClean="0"/>
              <a:t>Nivel </a:t>
            </a:r>
            <a:r>
              <a:rPr lang="es-PE" sz="3000" dirty="0"/>
              <a:t>inicial</a:t>
            </a:r>
          </a:p>
          <a:p>
            <a:r>
              <a:rPr lang="es-PE" sz="3000" dirty="0"/>
              <a:t>Fecha: 27/02/2018</a:t>
            </a:r>
          </a:p>
        </p:txBody>
      </p:sp>
      <p:sp>
        <p:nvSpPr>
          <p:cNvPr id="8" name="Signo más 12">
            <a:extLst>
              <a:ext uri="{FF2B5EF4-FFF2-40B4-BE49-F238E27FC236}">
                <a16:creationId xmlns:a16="http://schemas.microsoft.com/office/drawing/2014/main" xmlns="" id="{78FDDCC1-0638-492D-AF3D-30674E32859D}"/>
              </a:ext>
            </a:extLst>
          </p:cNvPr>
          <p:cNvSpPr/>
          <p:nvPr/>
        </p:nvSpPr>
        <p:spPr>
          <a:xfrm>
            <a:off x="7788692" y="2440914"/>
            <a:ext cx="861391" cy="781879"/>
          </a:xfrm>
          <a:prstGeom prst="mathPlus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8CA775F-7792-4178-9B49-EF673E0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747" y="591581"/>
            <a:ext cx="2770882" cy="386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5CA2103-2D43-42F0-802C-72A8984A6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953" y="591582"/>
            <a:ext cx="2743311" cy="386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84462EA-EDC1-4808-AAEA-2C5753DDE034}"/>
              </a:ext>
            </a:extLst>
          </p:cNvPr>
          <p:cNvSpPr txBox="1"/>
          <p:nvPr/>
        </p:nvSpPr>
        <p:spPr>
          <a:xfrm>
            <a:off x="0" y="6807"/>
            <a:ext cx="9713844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PE" dirty="0"/>
              <a:t>IE Los Creativos de Mi Perú, </a:t>
            </a:r>
            <a:r>
              <a:rPr lang="es-PE" dirty="0" err="1"/>
              <a:t>Palcazu</a:t>
            </a:r>
            <a:r>
              <a:rPr lang="es-PE" dirty="0"/>
              <a:t>, Oxapampa, Pasco</a:t>
            </a:r>
          </a:p>
        </p:txBody>
      </p:sp>
    </p:spTree>
    <p:extLst>
      <p:ext uri="{BB962C8B-B14F-4D97-AF65-F5344CB8AC3E}">
        <p14:creationId xmlns:p14="http://schemas.microsoft.com/office/powerpoint/2010/main" val="2207879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40" r="1128"/>
          <a:stretch/>
        </p:blipFill>
        <p:spPr>
          <a:xfrm>
            <a:off x="87089" y="2888688"/>
            <a:ext cx="7792996" cy="3914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84462EA-EDC1-4808-AAEA-2C5753DDE034}"/>
              </a:ext>
            </a:extLst>
          </p:cNvPr>
          <p:cNvSpPr txBox="1"/>
          <p:nvPr/>
        </p:nvSpPr>
        <p:spPr>
          <a:xfrm>
            <a:off x="480" y="1360"/>
            <a:ext cx="9713844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PE" dirty="0"/>
              <a:t>IE Las Magnolias, Santiago de Surco, Lima, Lima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359"/>
          <a:stretch/>
        </p:blipFill>
        <p:spPr>
          <a:xfrm>
            <a:off x="95798" y="674330"/>
            <a:ext cx="7792996" cy="1966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9538" y="2398675"/>
            <a:ext cx="469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…</a:t>
            </a:r>
            <a:endParaRPr lang="es-PE" sz="3000" dirty="0"/>
          </a:p>
        </p:txBody>
      </p:sp>
      <p:sp>
        <p:nvSpPr>
          <p:cNvPr id="8" name="Flecha derecha 7"/>
          <p:cNvSpPr/>
          <p:nvPr/>
        </p:nvSpPr>
        <p:spPr>
          <a:xfrm>
            <a:off x="8046967" y="1207827"/>
            <a:ext cx="672861" cy="655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8782201" y="1052423"/>
            <a:ext cx="336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RD USE N°289-1992</a:t>
            </a:r>
          </a:p>
          <a:p>
            <a:r>
              <a:rPr lang="es-MX" sz="3000" b="1" dirty="0" smtClean="0"/>
              <a:t>Fecha: 30/03/1992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8046967" y="3215221"/>
            <a:ext cx="672861" cy="655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8046964" y="4517406"/>
            <a:ext cx="672861" cy="655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lecha derecha 11"/>
          <p:cNvSpPr/>
          <p:nvPr/>
        </p:nvSpPr>
        <p:spPr>
          <a:xfrm>
            <a:off x="8046965" y="5612343"/>
            <a:ext cx="672861" cy="655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8782200" y="3112998"/>
            <a:ext cx="336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IE “Las Magnolias”</a:t>
            </a:r>
          </a:p>
          <a:p>
            <a:r>
              <a:rPr lang="es-MX" sz="3000" b="1" dirty="0" smtClean="0"/>
              <a:t>Educación Inicial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831103" y="4560961"/>
            <a:ext cx="3360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Propietario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831102" y="5679650"/>
            <a:ext cx="3360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Director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84603" y="3256411"/>
            <a:ext cx="4280163" cy="2525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95797" y="3507320"/>
            <a:ext cx="7688959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04507" y="3768838"/>
            <a:ext cx="6814871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3554276" y="4797603"/>
            <a:ext cx="4026128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/>
          <p:cNvSpPr/>
          <p:nvPr/>
        </p:nvSpPr>
        <p:spPr>
          <a:xfrm>
            <a:off x="95798" y="5032726"/>
            <a:ext cx="5667559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3554276" y="5800575"/>
            <a:ext cx="4026128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/>
          <p:cNvSpPr/>
          <p:nvPr/>
        </p:nvSpPr>
        <p:spPr>
          <a:xfrm>
            <a:off x="95798" y="6081148"/>
            <a:ext cx="5667559" cy="28057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73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/>
          <p:cNvSpPr txBox="1"/>
          <p:nvPr/>
        </p:nvSpPr>
        <p:spPr>
          <a:xfrm>
            <a:off x="1573967" y="46803"/>
            <a:ext cx="9362435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PE" dirty="0"/>
              <a:t>Visita a establecimientos de las IIEE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6800D2E-6924-4974-94F7-D2502288FAD4}"/>
              </a:ext>
            </a:extLst>
          </p:cNvPr>
          <p:cNvSpPr/>
          <p:nvPr/>
        </p:nvSpPr>
        <p:spPr>
          <a:xfrm>
            <a:off x="71021" y="779559"/>
            <a:ext cx="971009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600" b="1" dirty="0"/>
              <a:t>Es complementaria</a:t>
            </a:r>
            <a:r>
              <a:rPr lang="es-PE" sz="2600" dirty="0"/>
              <a:t>, </a:t>
            </a:r>
            <a:r>
              <a:rPr lang="es-PE" sz="2600" dirty="0" smtClean="0"/>
              <a:t>busca </a:t>
            </a:r>
            <a:r>
              <a:rPr lang="es-PE" sz="2600" dirty="0"/>
              <a:t>obtener información </a:t>
            </a:r>
            <a:r>
              <a:rPr lang="es-PE" sz="2600" dirty="0" smtClean="0"/>
              <a:t>adicional, por </a:t>
            </a:r>
            <a:r>
              <a:rPr lang="es-PE" sz="2600" dirty="0"/>
              <a:t>tanto, es posterior al acopio de los documentos de la </a:t>
            </a:r>
            <a:r>
              <a:rPr lang="es-PE" sz="2600" dirty="0" smtClean="0"/>
              <a:t>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b="1" dirty="0" smtClean="0"/>
              <a:t>La </a:t>
            </a:r>
            <a:r>
              <a:rPr lang="es-PE" sz="2600" b="1" dirty="0"/>
              <a:t>UE ha recomendado la visita </a:t>
            </a:r>
            <a:r>
              <a:rPr lang="es-PE" sz="2600" dirty="0"/>
              <a:t>a algunas </a:t>
            </a:r>
            <a:r>
              <a:rPr lang="es-PE" sz="2600" dirty="0" smtClean="0"/>
              <a:t>IIEE bajo </a:t>
            </a:r>
            <a:r>
              <a:rPr lang="es-PE" sz="2600" dirty="0"/>
              <a:t>ciertos </a:t>
            </a:r>
            <a:r>
              <a:rPr lang="es-PE" sz="2600" dirty="0" smtClean="0"/>
              <a:t>criterios: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PE" sz="2600" dirty="0"/>
              <a:t>IIEE que contienen una EBA.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PE" sz="2600" dirty="0"/>
              <a:t>IIEE que contienen a CETPRO.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PE" sz="2600" dirty="0"/>
              <a:t>IIEE que funcionen en </a:t>
            </a:r>
            <a:r>
              <a:rPr lang="es-PE" sz="2600" dirty="0" smtClean="0"/>
              <a:t>dos o </a:t>
            </a:r>
            <a:r>
              <a:rPr lang="es-PE" sz="2600" dirty="0"/>
              <a:t>más </a:t>
            </a:r>
            <a:r>
              <a:rPr lang="es-PE" sz="2600" dirty="0" smtClean="0"/>
              <a:t>locales educativos</a:t>
            </a:r>
            <a:r>
              <a:rPr lang="es-PE" sz="2600" dirty="0"/>
              <a:t>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PE" sz="2600" dirty="0"/>
              <a:t>IIEE con director de dos o más </a:t>
            </a:r>
            <a:r>
              <a:rPr lang="es-PE" sz="2600" dirty="0" smtClean="0"/>
              <a:t>servicios educativos </a:t>
            </a:r>
            <a:r>
              <a:rPr lang="es-PE" sz="2600" dirty="0"/>
              <a:t>en dos o más </a:t>
            </a:r>
            <a:r>
              <a:rPr lang="es-PE" sz="2600" dirty="0" smtClean="0"/>
              <a:t>locales educativos </a:t>
            </a:r>
            <a:r>
              <a:rPr lang="es-PE" sz="2600" dirty="0"/>
              <a:t>con nombre de servicio distintos</a:t>
            </a:r>
          </a:p>
          <a:p>
            <a:pPr marL="914400" lvl="1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s-PE" sz="2600" dirty="0"/>
              <a:t>IIEE con dos o más </a:t>
            </a:r>
            <a:r>
              <a:rPr lang="es-PE" sz="2600" dirty="0" smtClean="0"/>
              <a:t>servicios </a:t>
            </a:r>
            <a:r>
              <a:rPr lang="es-PE" sz="2600" dirty="0"/>
              <a:t>e</a:t>
            </a:r>
            <a:r>
              <a:rPr lang="es-PE" sz="2600" dirty="0" smtClean="0"/>
              <a:t>ducativos </a:t>
            </a:r>
            <a:r>
              <a:rPr lang="es-PE" sz="2600" dirty="0"/>
              <a:t>con distinto nombre funcionando en el mismo </a:t>
            </a:r>
            <a:r>
              <a:rPr lang="es-PE" sz="2600" dirty="0" smtClean="0"/>
              <a:t>local educativo</a:t>
            </a:r>
            <a:r>
              <a:rPr lang="es-PE" sz="2600" dirty="0"/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600" dirty="0" smtClean="0"/>
              <a:t>En ningún caso, los </a:t>
            </a:r>
            <a:r>
              <a:rPr lang="es-PE" sz="2600" dirty="0"/>
              <a:t>instrumentos utilizados o aplicados en la visita </a:t>
            </a:r>
            <a:r>
              <a:rPr lang="es-PE" sz="2600" b="1" dirty="0" smtClean="0"/>
              <a:t>se </a:t>
            </a:r>
            <a:r>
              <a:rPr lang="es-PE" sz="2600" b="1" dirty="0"/>
              <a:t>constituyen como documentos oficiales de sustento </a:t>
            </a:r>
            <a:r>
              <a:rPr lang="es-PE" sz="2600" dirty="0"/>
              <a:t>de la existencia de la IE y de sus características esenciales.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6F51567-780C-49F5-A672-D60397CA3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80" y="1165412"/>
            <a:ext cx="2324293" cy="23242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8A81B97-1F30-4A44-80D1-F55BBCB14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92" y="3583155"/>
            <a:ext cx="1329674" cy="13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65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998D7D-4C17-490F-9BFE-D5C92785D0A5}"/>
              </a:ext>
            </a:extLst>
          </p:cNvPr>
          <p:cNvSpPr txBox="1"/>
          <p:nvPr/>
        </p:nvSpPr>
        <p:spPr>
          <a:xfrm>
            <a:off x="1417983" y="121931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Pasos para identificar las IIEE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3050740" y="1890962"/>
            <a:ext cx="290580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Acopiar actos </a:t>
            </a:r>
            <a:r>
              <a:rPr lang="es-PE" sz="3000" dirty="0">
                <a:solidFill>
                  <a:schemeClr val="accent5"/>
                </a:solidFill>
              </a:rPr>
              <a:t>resolutivos </a:t>
            </a:r>
            <a:r>
              <a:rPr lang="es-PE" sz="3000" b="0" dirty="0"/>
              <a:t>referidos a la existencia y operación de las IIEE.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6073856" y="1890962"/>
            <a:ext cx="303224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Analizar y evaluar los </a:t>
            </a:r>
            <a:r>
              <a:rPr lang="es-PE" sz="3000" b="1" dirty="0">
                <a:solidFill>
                  <a:schemeClr val="accent5"/>
                </a:solidFill>
              </a:rPr>
              <a:t>actos resolutivos </a:t>
            </a:r>
            <a:r>
              <a:rPr lang="es-PE" sz="3000" dirty="0"/>
              <a:t>e información recopilada </a:t>
            </a:r>
            <a:r>
              <a:rPr lang="es-PE" sz="3000" dirty="0" smtClean="0"/>
              <a:t>sobre </a:t>
            </a:r>
            <a:r>
              <a:rPr lang="es-PE" sz="3000" dirty="0"/>
              <a:t>las IIEE.</a:t>
            </a:r>
            <a:endParaRPr lang="es-PE" sz="30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0352394" y="914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5FF5FC5-87CD-4EA5-9BE3-B1E77A7CE3D7}"/>
              </a:ext>
            </a:extLst>
          </p:cNvPr>
          <p:cNvSpPr/>
          <p:nvPr/>
        </p:nvSpPr>
        <p:spPr>
          <a:xfrm>
            <a:off x="4267907" y="8954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77EA3F7-F643-4C3D-AADB-1484487CD7C4}"/>
              </a:ext>
            </a:extLst>
          </p:cNvPr>
          <p:cNvSpPr/>
          <p:nvPr/>
        </p:nvSpPr>
        <p:spPr>
          <a:xfrm>
            <a:off x="7352211" y="905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6010804" y="1299149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4953829E-C6DA-48D2-8DC5-EF64EAE3207F}"/>
              </a:ext>
            </a:extLst>
          </p:cNvPr>
          <p:cNvCxnSpPr/>
          <p:nvPr/>
        </p:nvCxnSpPr>
        <p:spPr>
          <a:xfrm>
            <a:off x="9177093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68189" y="1890962"/>
            <a:ext cx="28309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Revisar los listados </a:t>
            </a:r>
            <a:r>
              <a:rPr lang="es-PE" sz="3000" b="0" dirty="0" smtClean="0"/>
              <a:t>de</a:t>
            </a:r>
            <a:r>
              <a:rPr lang="es-PE" sz="3000" dirty="0" smtClean="0">
                <a:solidFill>
                  <a:schemeClr val="accent5"/>
                </a:solidFill>
              </a:rPr>
              <a:t> </a:t>
            </a:r>
            <a:r>
              <a:rPr lang="es-PE" sz="3000" b="0" dirty="0" smtClean="0"/>
              <a:t>identificación preliminar enviados por la UE.</a:t>
            </a:r>
            <a:endParaRPr lang="es-PE" sz="3000" b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337688" y="9143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2988536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r="15149" b="48783"/>
          <a:stretch/>
        </p:blipFill>
        <p:spPr>
          <a:xfrm>
            <a:off x="51848" y="4926988"/>
            <a:ext cx="2860907" cy="1445237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8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1528" t="775" r="1100" b="45739"/>
          <a:stretch/>
        </p:blipFill>
        <p:spPr>
          <a:xfrm>
            <a:off x="3065397" y="4753284"/>
            <a:ext cx="1883322" cy="14630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b="40996"/>
          <a:stretch/>
        </p:blipFill>
        <p:spPr>
          <a:xfrm>
            <a:off x="4143910" y="5336563"/>
            <a:ext cx="1718142" cy="14274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9248089" y="1886032"/>
            <a:ext cx="268307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>
                <a:solidFill>
                  <a:schemeClr val="accent5"/>
                </a:solidFill>
              </a:rPr>
              <a:t>Registrar información en </a:t>
            </a:r>
            <a:r>
              <a:rPr lang="es-PE" sz="3000" dirty="0"/>
              <a:t>la herramienta </a:t>
            </a:r>
            <a:r>
              <a:rPr lang="es-PE" sz="3000" dirty="0" err="1"/>
              <a:t>xlRIE</a:t>
            </a:r>
            <a:r>
              <a:rPr lang="es-PE" sz="3000" dirty="0"/>
              <a:t>.</a:t>
            </a:r>
            <a:endParaRPr lang="es-PE" sz="30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15"/>
          <a:stretch/>
        </p:blipFill>
        <p:spPr>
          <a:xfrm>
            <a:off x="6073857" y="5049872"/>
            <a:ext cx="3049825" cy="1601759"/>
          </a:xfrm>
          <a:prstGeom prst="rect">
            <a:avLst/>
          </a:prstGeom>
        </p:spPr>
      </p:pic>
      <p:pic>
        <p:nvPicPr>
          <p:cNvPr id="24" name="Imagen 23" descr="Imagen que contiene señal, texto&#10;&#10;Descripción generada con confianza muy alta">
            <a:extLst>
              <a:ext uri="{FF2B5EF4-FFF2-40B4-BE49-F238E27FC236}">
                <a16:creationId xmlns:a16="http://schemas.microsoft.com/office/drawing/2014/main" xmlns="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62" y="4713268"/>
            <a:ext cx="1617798" cy="158867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850296" y="4004215"/>
            <a:ext cx="1528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err="1" smtClean="0">
                <a:solidFill>
                  <a:srgbClr val="006600"/>
                </a:solidFill>
              </a:rPr>
              <a:t>xlRIE</a:t>
            </a:r>
            <a:endParaRPr lang="es-PE" sz="3000" b="1" dirty="0">
              <a:solidFill>
                <a:srgbClr val="0066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10191693" y="964059"/>
            <a:ext cx="873211" cy="823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9230506" y="1976846"/>
            <a:ext cx="2806164" cy="478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895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5799F18-78B5-4B54-B816-72B9590FD823}"/>
              </a:ext>
            </a:extLst>
          </p:cNvPr>
          <p:cNvSpPr txBox="1"/>
          <p:nvPr/>
        </p:nvSpPr>
        <p:spPr>
          <a:xfrm>
            <a:off x="511379" y="-84205"/>
            <a:ext cx="1073323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Registro de IE en </a:t>
            </a:r>
            <a:r>
              <a:rPr lang="es-MX" dirty="0" err="1"/>
              <a:t>xlRIE</a:t>
            </a:r>
            <a:r>
              <a:rPr lang="es-MX" dirty="0"/>
              <a:t> (1)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925"/>
          <a:stretch/>
        </p:blipFill>
        <p:spPr>
          <a:xfrm>
            <a:off x="104932" y="479968"/>
            <a:ext cx="11962150" cy="63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7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27673" y="2918875"/>
            <a:ext cx="7516491" cy="890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T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ema </a:t>
            </a:r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2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: </a:t>
            </a:r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Identificación de IIEE</a:t>
            </a:r>
          </a:p>
        </p:txBody>
      </p:sp>
    </p:spTree>
    <p:extLst>
      <p:ext uri="{BB962C8B-B14F-4D97-AF65-F5344CB8AC3E}">
        <p14:creationId xmlns:p14="http://schemas.microsoft.com/office/powerpoint/2010/main" val="745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5799F18-78B5-4B54-B816-72B9590FD823}"/>
              </a:ext>
            </a:extLst>
          </p:cNvPr>
          <p:cNvSpPr txBox="1"/>
          <p:nvPr/>
        </p:nvSpPr>
        <p:spPr>
          <a:xfrm>
            <a:off x="511379" y="-84205"/>
            <a:ext cx="1073323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Registro de IE en </a:t>
            </a:r>
            <a:r>
              <a:rPr lang="es-MX" dirty="0" err="1"/>
              <a:t>xlRIE</a:t>
            </a:r>
            <a:r>
              <a:rPr lang="es-MX" dirty="0"/>
              <a:t> (2)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257"/>
          <a:stretch/>
        </p:blipFill>
        <p:spPr>
          <a:xfrm>
            <a:off x="74951" y="486247"/>
            <a:ext cx="12007121" cy="63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9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5799F18-78B5-4B54-B816-72B9590FD823}"/>
              </a:ext>
            </a:extLst>
          </p:cNvPr>
          <p:cNvSpPr txBox="1"/>
          <p:nvPr/>
        </p:nvSpPr>
        <p:spPr>
          <a:xfrm>
            <a:off x="511379" y="-84205"/>
            <a:ext cx="1073323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Registro de IE en </a:t>
            </a:r>
            <a:r>
              <a:rPr lang="es-MX" dirty="0" err="1"/>
              <a:t>xlRIE</a:t>
            </a:r>
            <a:r>
              <a:rPr lang="es-MX" dirty="0"/>
              <a:t> (3)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" y="463278"/>
            <a:ext cx="11977141" cy="6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3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859367" y="2900945"/>
            <a:ext cx="7516491" cy="890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Práctica</a:t>
            </a:r>
            <a:endParaRPr lang="es-PE" sz="40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38470" y="793630"/>
            <a:ext cx="935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Abreviaturas y acrónimos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305541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66C4841-A579-4D44-924F-7FF0FDCEF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220190"/>
              </p:ext>
            </p:extLst>
          </p:nvPr>
        </p:nvGraphicFramePr>
        <p:xfrm>
          <a:off x="6588855" y="1314918"/>
          <a:ext cx="5501544" cy="469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98584" y="8499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Insumos para la identificación de IIEE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D11DD5-A7EB-42D1-899F-F4B9FD225032}"/>
              </a:ext>
            </a:extLst>
          </p:cNvPr>
          <p:cNvSpPr/>
          <p:nvPr/>
        </p:nvSpPr>
        <p:spPr>
          <a:xfrm>
            <a:off x="1" y="867953"/>
            <a:ext cx="64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PE" sz="3000" dirty="0"/>
              <a:t>Para la identificación plena de las IIEE se utilizará como insumo: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Listados de identificación preliminar de IIEE.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Actos resolutivos o documentos que acrediten la existencia de resolución ficta positiva referidos al funcionamiento de la IE.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Información recogida de la visita a los establecimientos educativos de las IIEE, cuando se requiera.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Información del </a:t>
            </a:r>
            <a:r>
              <a:rPr lang="es-PE" sz="3000" dirty="0" smtClean="0"/>
              <a:t>portal </a:t>
            </a:r>
            <a:r>
              <a:rPr lang="es-PE" sz="3000" dirty="0"/>
              <a:t>Escale.</a:t>
            </a:r>
          </a:p>
        </p:txBody>
      </p:sp>
    </p:spTree>
    <p:extLst>
      <p:ext uri="{BB962C8B-B14F-4D97-AF65-F5344CB8AC3E}">
        <p14:creationId xmlns:p14="http://schemas.microsoft.com/office/powerpoint/2010/main" val="163768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998D7D-4C17-490F-9BFE-D5C92785D0A5}"/>
              </a:ext>
            </a:extLst>
          </p:cNvPr>
          <p:cNvSpPr txBox="1"/>
          <p:nvPr/>
        </p:nvSpPr>
        <p:spPr>
          <a:xfrm>
            <a:off x="1417983" y="121931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Pasos para identificar las IIEE</a:t>
            </a:r>
          </a:p>
        </p:txBody>
      </p:sp>
      <p:sp>
        <p:nvSpPr>
          <p:cNvPr id="8" name="Elipse 7"/>
          <p:cNvSpPr/>
          <p:nvPr/>
        </p:nvSpPr>
        <p:spPr>
          <a:xfrm>
            <a:off x="1168943" y="964059"/>
            <a:ext cx="873211" cy="823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3041948" y="1890962"/>
            <a:ext cx="290580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Acopiar actos </a:t>
            </a:r>
            <a:r>
              <a:rPr lang="es-PE" sz="3000" dirty="0">
                <a:solidFill>
                  <a:schemeClr val="accent5"/>
                </a:solidFill>
              </a:rPr>
              <a:t>resolutivos </a:t>
            </a:r>
            <a:r>
              <a:rPr lang="es-PE" sz="3000" b="0" dirty="0"/>
              <a:t>referidos a la existencia y operación de las IIEE.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6073856" y="1890962"/>
            <a:ext cx="303224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Analizar y evaluar los </a:t>
            </a:r>
            <a:r>
              <a:rPr lang="es-PE" sz="3000" b="1" dirty="0">
                <a:solidFill>
                  <a:schemeClr val="accent5"/>
                </a:solidFill>
              </a:rPr>
              <a:t>actos resolutivos </a:t>
            </a:r>
            <a:r>
              <a:rPr lang="es-PE" sz="3000" dirty="0"/>
              <a:t>e información recopilada </a:t>
            </a:r>
            <a:r>
              <a:rPr lang="es-PE" sz="3000" dirty="0" smtClean="0"/>
              <a:t>sobre </a:t>
            </a:r>
            <a:r>
              <a:rPr lang="es-PE" sz="3000" dirty="0"/>
              <a:t>las IIEE.</a:t>
            </a:r>
            <a:endParaRPr lang="es-PE" sz="30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0352394" y="914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5FF5FC5-87CD-4EA5-9BE3-B1E77A7CE3D7}"/>
              </a:ext>
            </a:extLst>
          </p:cNvPr>
          <p:cNvSpPr/>
          <p:nvPr/>
        </p:nvSpPr>
        <p:spPr>
          <a:xfrm>
            <a:off x="4267907" y="8954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77EA3F7-F643-4C3D-AADB-1484487CD7C4}"/>
              </a:ext>
            </a:extLst>
          </p:cNvPr>
          <p:cNvSpPr/>
          <p:nvPr/>
        </p:nvSpPr>
        <p:spPr>
          <a:xfrm>
            <a:off x="7352211" y="905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6010804" y="1299149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4953829E-C6DA-48D2-8DC5-EF64EAE3207F}"/>
              </a:ext>
            </a:extLst>
          </p:cNvPr>
          <p:cNvCxnSpPr/>
          <p:nvPr/>
        </p:nvCxnSpPr>
        <p:spPr>
          <a:xfrm>
            <a:off x="9177093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68189" y="1890962"/>
            <a:ext cx="28309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Revisar los listados </a:t>
            </a:r>
            <a:r>
              <a:rPr lang="es-PE" sz="3000" b="0" dirty="0" smtClean="0"/>
              <a:t>de</a:t>
            </a:r>
            <a:r>
              <a:rPr lang="es-PE" sz="3000" dirty="0" smtClean="0">
                <a:solidFill>
                  <a:schemeClr val="accent5"/>
                </a:solidFill>
              </a:rPr>
              <a:t> </a:t>
            </a:r>
            <a:r>
              <a:rPr lang="es-PE" sz="3000" b="0" dirty="0" smtClean="0"/>
              <a:t>identificación preliminar enviados por la UE.</a:t>
            </a:r>
            <a:endParaRPr lang="es-PE" sz="3000" b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337688" y="9143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2988536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r="15149" b="48783"/>
          <a:stretch/>
        </p:blipFill>
        <p:spPr>
          <a:xfrm>
            <a:off x="51848" y="4926988"/>
            <a:ext cx="2860907" cy="1445237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8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1528" t="775" r="1100" b="45739"/>
          <a:stretch/>
        </p:blipFill>
        <p:spPr>
          <a:xfrm>
            <a:off x="3065397" y="4753284"/>
            <a:ext cx="1883322" cy="14630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b="40996"/>
          <a:stretch/>
        </p:blipFill>
        <p:spPr>
          <a:xfrm>
            <a:off x="4143910" y="5336563"/>
            <a:ext cx="1718142" cy="14274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9248089" y="1886032"/>
            <a:ext cx="268307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Registrar información en </a:t>
            </a:r>
            <a:r>
              <a:rPr lang="es-PE" sz="3000" dirty="0" smtClean="0"/>
              <a:t>la herramienta </a:t>
            </a:r>
            <a:r>
              <a:rPr lang="es-PE" sz="3000" dirty="0" err="1" smtClean="0"/>
              <a:t>xlRIE</a:t>
            </a:r>
            <a:r>
              <a:rPr lang="es-PE" sz="3000" dirty="0" smtClean="0"/>
              <a:t>.</a:t>
            </a:r>
            <a:endParaRPr lang="es-PE" sz="30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15"/>
          <a:stretch/>
        </p:blipFill>
        <p:spPr>
          <a:xfrm>
            <a:off x="6073857" y="5049872"/>
            <a:ext cx="3049825" cy="1601759"/>
          </a:xfrm>
          <a:prstGeom prst="rect">
            <a:avLst/>
          </a:prstGeom>
        </p:spPr>
      </p:pic>
      <p:pic>
        <p:nvPicPr>
          <p:cNvPr id="24" name="Imagen 23" descr="Imagen que contiene señal, texto&#10;&#10;Descripción generada con confianza muy alta">
            <a:extLst>
              <a:ext uri="{FF2B5EF4-FFF2-40B4-BE49-F238E27FC236}">
                <a16:creationId xmlns:a16="http://schemas.microsoft.com/office/drawing/2014/main" xmlns="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62" y="4713268"/>
            <a:ext cx="1617798" cy="158867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850296" y="4004215"/>
            <a:ext cx="1528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err="1" smtClean="0">
                <a:solidFill>
                  <a:srgbClr val="006600"/>
                </a:solidFill>
              </a:rPr>
              <a:t>xlRIE</a:t>
            </a:r>
            <a:endParaRPr lang="es-PE" sz="3000" b="1" dirty="0">
              <a:solidFill>
                <a:srgbClr val="0066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5721" y="1976846"/>
            <a:ext cx="2901520" cy="478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814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2044"/>
          <a:stretch/>
        </p:blipFill>
        <p:spPr>
          <a:xfrm>
            <a:off x="74837" y="554305"/>
            <a:ext cx="6836326" cy="53523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4044" b="21888"/>
          <a:stretch/>
        </p:blipFill>
        <p:spPr>
          <a:xfrm>
            <a:off x="1902680" y="2571655"/>
            <a:ext cx="10259671" cy="425445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6730" y="23489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Listado de identificación preliminar de IIEE</a:t>
            </a:r>
          </a:p>
        </p:txBody>
      </p:sp>
      <p:sp>
        <p:nvSpPr>
          <p:cNvPr id="9" name="Elipse 8"/>
          <p:cNvSpPr/>
          <p:nvPr/>
        </p:nvSpPr>
        <p:spPr>
          <a:xfrm>
            <a:off x="53571" y="871870"/>
            <a:ext cx="956522" cy="36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6932429" y="554305"/>
            <a:ext cx="5251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/>
              <a:t>La </a:t>
            </a:r>
            <a:r>
              <a:rPr lang="es-MX" sz="3000" b="1" dirty="0" smtClean="0"/>
              <a:t>herramienta </a:t>
            </a:r>
            <a:r>
              <a:rPr lang="es-MX" sz="3000" b="1" dirty="0" err="1" smtClean="0"/>
              <a:t>xlRIE</a:t>
            </a:r>
            <a:r>
              <a:rPr lang="es-MX" sz="3000" dirty="0" smtClean="0"/>
              <a:t> contiene toda la información presentada en los listados de identificación preliminar de IIEE.</a:t>
            </a:r>
            <a:endParaRPr lang="es-PE" sz="30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055020" y="1164814"/>
            <a:ext cx="5811395" cy="2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7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998D7D-4C17-490F-9BFE-D5C92785D0A5}"/>
              </a:ext>
            </a:extLst>
          </p:cNvPr>
          <p:cNvSpPr txBox="1"/>
          <p:nvPr/>
        </p:nvSpPr>
        <p:spPr>
          <a:xfrm>
            <a:off x="1417983" y="121931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Pasos para identificar las IIEE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3050740" y="1890962"/>
            <a:ext cx="290580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Acopiar actos </a:t>
            </a:r>
            <a:r>
              <a:rPr lang="es-PE" sz="3000" dirty="0">
                <a:solidFill>
                  <a:schemeClr val="accent5"/>
                </a:solidFill>
              </a:rPr>
              <a:t>resolutivos </a:t>
            </a:r>
            <a:r>
              <a:rPr lang="es-PE" sz="3000" b="0" dirty="0"/>
              <a:t>referidos a la existencia y operación de las IIEE.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6073856" y="1890962"/>
            <a:ext cx="303224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Analizar y evaluar los </a:t>
            </a:r>
            <a:r>
              <a:rPr lang="es-PE" sz="3000" b="1" dirty="0">
                <a:solidFill>
                  <a:schemeClr val="accent5"/>
                </a:solidFill>
              </a:rPr>
              <a:t>actos resolutivos </a:t>
            </a:r>
            <a:r>
              <a:rPr lang="es-PE" sz="3000" dirty="0"/>
              <a:t>e información recopilada </a:t>
            </a:r>
            <a:r>
              <a:rPr lang="es-PE" sz="3000" dirty="0" smtClean="0"/>
              <a:t>sobre </a:t>
            </a:r>
            <a:r>
              <a:rPr lang="es-PE" sz="3000" dirty="0"/>
              <a:t>las IIEE.</a:t>
            </a:r>
            <a:endParaRPr lang="es-PE" sz="30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0352394" y="914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5FF5FC5-87CD-4EA5-9BE3-B1E77A7CE3D7}"/>
              </a:ext>
            </a:extLst>
          </p:cNvPr>
          <p:cNvSpPr/>
          <p:nvPr/>
        </p:nvSpPr>
        <p:spPr>
          <a:xfrm>
            <a:off x="4267907" y="8954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77EA3F7-F643-4C3D-AADB-1484487CD7C4}"/>
              </a:ext>
            </a:extLst>
          </p:cNvPr>
          <p:cNvSpPr/>
          <p:nvPr/>
        </p:nvSpPr>
        <p:spPr>
          <a:xfrm>
            <a:off x="7352211" y="905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6010804" y="1299149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4953829E-C6DA-48D2-8DC5-EF64EAE3207F}"/>
              </a:ext>
            </a:extLst>
          </p:cNvPr>
          <p:cNvCxnSpPr/>
          <p:nvPr/>
        </p:nvCxnSpPr>
        <p:spPr>
          <a:xfrm>
            <a:off x="9177093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6833481-280A-4746-87CE-7AACDE5B71F0}"/>
              </a:ext>
            </a:extLst>
          </p:cNvPr>
          <p:cNvSpPr txBox="1"/>
          <p:nvPr/>
        </p:nvSpPr>
        <p:spPr>
          <a:xfrm>
            <a:off x="68189" y="1890962"/>
            <a:ext cx="28309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pPr algn="just"/>
            <a:r>
              <a:rPr lang="es-PE" sz="3000" dirty="0" smtClean="0">
                <a:solidFill>
                  <a:schemeClr val="accent5"/>
                </a:solidFill>
              </a:rPr>
              <a:t>Revisar los listados </a:t>
            </a:r>
            <a:r>
              <a:rPr lang="es-PE" sz="3000" b="0" dirty="0" smtClean="0"/>
              <a:t>de</a:t>
            </a:r>
            <a:r>
              <a:rPr lang="es-PE" sz="3000" dirty="0" smtClean="0">
                <a:solidFill>
                  <a:schemeClr val="accent5"/>
                </a:solidFill>
              </a:rPr>
              <a:t> </a:t>
            </a:r>
            <a:r>
              <a:rPr lang="es-PE" sz="3000" b="0" dirty="0" smtClean="0"/>
              <a:t>identificación preliminar enviados por la UE.</a:t>
            </a:r>
            <a:endParaRPr lang="es-PE" sz="3000" b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E5B873B4-2650-4D2C-9168-6071E1738F7A}"/>
              </a:ext>
            </a:extLst>
          </p:cNvPr>
          <p:cNvSpPr/>
          <p:nvPr/>
        </p:nvSpPr>
        <p:spPr>
          <a:xfrm>
            <a:off x="1337688" y="9143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A3C063E6-76DD-4ACE-8722-C38C5D659C43}"/>
              </a:ext>
            </a:extLst>
          </p:cNvPr>
          <p:cNvCxnSpPr/>
          <p:nvPr/>
        </p:nvCxnSpPr>
        <p:spPr>
          <a:xfrm>
            <a:off x="2988536" y="1290911"/>
            <a:ext cx="0" cy="54266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r="15149" b="48783"/>
          <a:stretch/>
        </p:blipFill>
        <p:spPr>
          <a:xfrm>
            <a:off x="51848" y="4926988"/>
            <a:ext cx="2860907" cy="1445237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8000"/>
              </a:prst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1528" t="775" r="1100" b="45739"/>
          <a:stretch/>
        </p:blipFill>
        <p:spPr>
          <a:xfrm>
            <a:off x="3065397" y="4753284"/>
            <a:ext cx="1883322" cy="14630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b="40996"/>
          <a:stretch/>
        </p:blipFill>
        <p:spPr>
          <a:xfrm>
            <a:off x="4143910" y="5336563"/>
            <a:ext cx="1718142" cy="142747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7047F3B-4B96-41BB-BEF7-42A1CD054CDE}"/>
              </a:ext>
            </a:extLst>
          </p:cNvPr>
          <p:cNvSpPr txBox="1"/>
          <p:nvPr/>
        </p:nvSpPr>
        <p:spPr>
          <a:xfrm>
            <a:off x="9248089" y="1886032"/>
            <a:ext cx="268307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3000" b="1" dirty="0" smtClean="0">
                <a:solidFill>
                  <a:schemeClr val="accent5"/>
                </a:solidFill>
              </a:rPr>
              <a:t>Registrar información en </a:t>
            </a:r>
            <a:r>
              <a:rPr lang="es-PE" sz="3000" dirty="0" smtClean="0"/>
              <a:t>la herramienta </a:t>
            </a:r>
            <a:r>
              <a:rPr lang="es-PE" sz="3000" dirty="0" err="1" smtClean="0"/>
              <a:t>xlRIE</a:t>
            </a:r>
            <a:r>
              <a:rPr lang="es-PE" sz="3000" dirty="0" smtClean="0"/>
              <a:t>.</a:t>
            </a:r>
            <a:endParaRPr lang="es-PE" sz="30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7015"/>
          <a:stretch/>
        </p:blipFill>
        <p:spPr>
          <a:xfrm>
            <a:off x="6073857" y="5049872"/>
            <a:ext cx="3049825" cy="1601759"/>
          </a:xfrm>
          <a:prstGeom prst="rect">
            <a:avLst/>
          </a:prstGeom>
        </p:spPr>
      </p:pic>
      <p:pic>
        <p:nvPicPr>
          <p:cNvPr id="24" name="Imagen 23" descr="Imagen que contiene señal, texto&#10;&#10;Descripción generada con confianza muy alta">
            <a:extLst>
              <a:ext uri="{FF2B5EF4-FFF2-40B4-BE49-F238E27FC236}">
                <a16:creationId xmlns:a16="http://schemas.microsoft.com/office/drawing/2014/main" xmlns="" id="{46F8B74A-D573-4501-88F5-3225DD24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62" y="4713268"/>
            <a:ext cx="1617798" cy="158867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9850296" y="4004215"/>
            <a:ext cx="1528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err="1" smtClean="0">
                <a:solidFill>
                  <a:srgbClr val="006600"/>
                </a:solidFill>
              </a:rPr>
              <a:t>xlRIE</a:t>
            </a:r>
            <a:endParaRPr lang="es-PE" sz="3000" b="1" dirty="0">
              <a:solidFill>
                <a:srgbClr val="0066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4082579" y="955178"/>
            <a:ext cx="873211" cy="823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3029912" y="1948144"/>
            <a:ext cx="2935424" cy="48745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90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8584" y="0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Acopiar los actos resolutivos de las </a:t>
            </a:r>
            <a:r>
              <a:rPr lang="es-MX" dirty="0" smtClean="0"/>
              <a:t>IIEE (1)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300210" y="1188800"/>
            <a:ext cx="483183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Acto resolutivo de creación</a:t>
            </a:r>
            <a:endParaRPr lang="es-PE" sz="3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300210" y="4898315"/>
            <a:ext cx="483183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Acto resolutivo de designación o </a:t>
            </a:r>
            <a:r>
              <a:rPr lang="es-MX" sz="3000" b="1" dirty="0" err="1" smtClean="0"/>
              <a:t>encargatura</a:t>
            </a:r>
            <a:r>
              <a:rPr lang="es-MX" sz="3000" b="1" dirty="0" smtClean="0"/>
              <a:t> de director</a:t>
            </a:r>
            <a:endParaRPr lang="es-PE" sz="3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00210" y="2932579"/>
            <a:ext cx="483183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3000" b="1" dirty="0" smtClean="0"/>
              <a:t>Actos resolutivos de ampliaciones de servicio</a:t>
            </a:r>
            <a:endParaRPr lang="es-PE" sz="30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73112"/>
              </p:ext>
            </p:extLst>
          </p:nvPr>
        </p:nvGraphicFramePr>
        <p:xfrm>
          <a:off x="139490" y="1009417"/>
          <a:ext cx="6486163" cy="542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2930"/>
                <a:gridCol w="4513233"/>
              </a:tblGrid>
              <a:tr h="566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/>
                        <a:t>Código temporal de IE:         03740331</a:t>
                      </a:r>
                      <a:endParaRPr lang="es-MX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566688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Nombre: </a:t>
                      </a:r>
                      <a:endParaRPr lang="es-PE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/>
                        <a:t>80071</a:t>
                      </a:r>
                      <a:endParaRPr lang="es-PE" sz="3200" dirty="0"/>
                    </a:p>
                  </a:txBody>
                  <a:tcPr/>
                </a:tc>
              </a:tr>
              <a:tr h="566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 smtClean="0"/>
                        <a:t>Gestión: </a:t>
                      </a:r>
                      <a:endParaRPr lang="es-PE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 smtClean="0"/>
                        <a:t>Pública de gestión directa</a:t>
                      </a:r>
                      <a:endParaRPr lang="es-PE" sz="3200" dirty="0"/>
                    </a:p>
                  </a:txBody>
                  <a:tcPr/>
                </a:tc>
              </a:tr>
              <a:tr h="1038928">
                <a:tc>
                  <a:txBody>
                    <a:bodyPr/>
                    <a:lstStyle/>
                    <a:p>
                      <a:r>
                        <a:rPr lang="es-MX" sz="3200" b="1" dirty="0" smtClean="0"/>
                        <a:t>Servicios: </a:t>
                      </a:r>
                      <a:endParaRPr lang="es-PE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smtClean="0"/>
                        <a:t>Inicial,</a:t>
                      </a:r>
                      <a:r>
                        <a:rPr lang="es-MX" sz="3200" baseline="0" dirty="0" smtClean="0"/>
                        <a:t> </a:t>
                      </a:r>
                      <a:r>
                        <a:rPr lang="es-MX" sz="3200" dirty="0" smtClean="0"/>
                        <a:t>Primaria</a:t>
                      </a:r>
                      <a:r>
                        <a:rPr lang="es-MX" sz="3200" baseline="0" dirty="0" smtClean="0"/>
                        <a:t> y Secundaria</a:t>
                      </a:r>
                      <a:r>
                        <a:rPr lang="es-MX" sz="3200" dirty="0" smtClean="0"/>
                        <a:t> </a:t>
                      </a:r>
                      <a:endParaRPr lang="es-PE" sz="3200" dirty="0"/>
                    </a:p>
                  </a:txBody>
                  <a:tcPr/>
                </a:tc>
              </a:tr>
              <a:tr h="15111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3200" b="1" kern="1200" dirty="0" smtClean="0"/>
                        <a:t>Dirección:</a:t>
                      </a:r>
                      <a:endParaRPr lang="es-PE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3200" dirty="0" err="1" smtClean="0"/>
                        <a:t>Mungurral</a:t>
                      </a:r>
                      <a:r>
                        <a:rPr lang="es-PE" sz="3200" dirty="0" smtClean="0"/>
                        <a:t>, Santiago de Chuco, Santiago de Chuco, La Libertad.</a:t>
                      </a:r>
                      <a:endParaRPr lang="es-PE" sz="3200" dirty="0"/>
                    </a:p>
                  </a:txBody>
                  <a:tcPr/>
                </a:tc>
              </a:tr>
              <a:tr h="10389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3200" b="1" kern="1200" dirty="0" smtClean="0"/>
                        <a:t>Director</a:t>
                      </a:r>
                      <a:endParaRPr lang="es-PE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3200" dirty="0" err="1" smtClean="0"/>
                        <a:t>Narvaez</a:t>
                      </a:r>
                      <a:r>
                        <a:rPr lang="es-PE" sz="3200" dirty="0" smtClean="0"/>
                        <a:t> Ravelo Roger </a:t>
                      </a:r>
                      <a:r>
                        <a:rPr lang="es-PE" sz="3200" dirty="0" err="1" smtClean="0"/>
                        <a:t>Agustin</a:t>
                      </a:r>
                      <a:endParaRPr lang="es-PE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Abrir llave 23"/>
          <p:cNvSpPr/>
          <p:nvPr/>
        </p:nvSpPr>
        <p:spPr>
          <a:xfrm>
            <a:off x="6790544" y="1034321"/>
            <a:ext cx="716287" cy="56962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7903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5D11DD5-A7EB-42D1-899F-F4B9FD225032}"/>
              </a:ext>
            </a:extLst>
          </p:cNvPr>
          <p:cNvSpPr/>
          <p:nvPr/>
        </p:nvSpPr>
        <p:spPr>
          <a:xfrm>
            <a:off x="98854" y="867953"/>
            <a:ext cx="5816171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PE" sz="3000" dirty="0" smtClean="0"/>
              <a:t>Solicitar los actos resolutivos a quien corresponda: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000" dirty="0" smtClean="0"/>
              <a:t>Área de archivo de su UGEL.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000" dirty="0" smtClean="0"/>
              <a:t>Archivo de la Gerencia o Dirección Regional de Educación.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000" dirty="0" smtClean="0"/>
              <a:t>Archivo de aquellas UGEL que cuenten con documentación de Direcciones Zonales.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000" dirty="0" smtClean="0"/>
              <a:t>Archivo del Ministerio de Educación.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000" dirty="0" smtClean="0"/>
              <a:t>Instituciones Educativas.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30" y="1178819"/>
            <a:ext cx="5739026" cy="34434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85930" y="4772527"/>
            <a:ext cx="573902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000" b="1" dirty="0" smtClean="0"/>
              <a:t>Es indispensable agotar toda vía administrativa posible para acceder a dichos documentos.</a:t>
            </a:r>
            <a:endParaRPr lang="es-PE" sz="3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98584" y="0"/>
            <a:ext cx="935603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C00000"/>
                </a:solidFill>
                <a:cs typeface="Microsoft Sans Serif" panose="020B0604020202020204" pitchFamily="34" charset="0"/>
              </a:defRPr>
            </a:lvl1pPr>
          </a:lstStyle>
          <a:p>
            <a:r>
              <a:rPr lang="es-MX" dirty="0"/>
              <a:t>Acopiar los actos resolutivos de las </a:t>
            </a:r>
            <a:r>
              <a:rPr lang="es-MX" dirty="0" smtClean="0"/>
              <a:t>IIEE (2)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5127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17928</TotalTime>
  <Words>1106</Words>
  <Application>Microsoft Office PowerPoint</Application>
  <PresentationFormat>Panorámica</PresentationFormat>
  <Paragraphs>173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Microsoft Sans Serif</vt:lpstr>
      <vt:lpstr>Webdings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WALTER LEONIDAS LEON ROBLES</cp:lastModifiedBy>
  <cp:revision>1713</cp:revision>
  <cp:lastPrinted>2016-11-10T17:32:22Z</cp:lastPrinted>
  <dcterms:created xsi:type="dcterms:W3CDTF">2014-10-23T20:47:16Z</dcterms:created>
  <dcterms:modified xsi:type="dcterms:W3CDTF">2019-07-11T20:02:16Z</dcterms:modified>
</cp:coreProperties>
</file>