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506" r:id="rId4"/>
    <p:sldId id="487" r:id="rId5"/>
    <p:sldId id="436" r:id="rId6"/>
    <p:sldId id="496" r:id="rId7"/>
    <p:sldId id="497" r:id="rId8"/>
    <p:sldId id="500" r:id="rId9"/>
    <p:sldId id="494" r:id="rId10"/>
    <p:sldId id="518" r:id="rId11"/>
    <p:sldId id="508" r:id="rId12"/>
    <p:sldId id="519" r:id="rId13"/>
    <p:sldId id="509" r:id="rId14"/>
    <p:sldId id="520" r:id="rId15"/>
    <p:sldId id="514" r:id="rId16"/>
    <p:sldId id="489" r:id="rId17"/>
    <p:sldId id="498" r:id="rId18"/>
    <p:sldId id="511" r:id="rId19"/>
    <p:sldId id="495" r:id="rId20"/>
    <p:sldId id="490" r:id="rId21"/>
    <p:sldId id="501" r:id="rId22"/>
    <p:sldId id="512" r:id="rId23"/>
    <p:sldId id="420" r:id="rId24"/>
    <p:sldId id="405" r:id="rId25"/>
    <p:sldId id="513" r:id="rId26"/>
    <p:sldId id="515" r:id="rId27"/>
    <p:sldId id="523" r:id="rId28"/>
    <p:sldId id="521" r:id="rId29"/>
    <p:sldId id="522" r:id="rId30"/>
    <p:sldId id="517" r:id="rId31"/>
    <p:sldId id="510" r:id="rId32"/>
    <p:sldId id="524" r:id="rId33"/>
    <p:sldId id="525" r:id="rId34"/>
    <p:sldId id="526" r:id="rId35"/>
    <p:sldId id="527" r:id="rId36"/>
    <p:sldId id="528" r:id="rId37"/>
    <p:sldId id="516" r:id="rId38"/>
    <p:sldId id="529" r:id="rId39"/>
    <p:sldId id="530" r:id="rId40"/>
    <p:sldId id="531" r:id="rId41"/>
    <p:sldId id="532" r:id="rId42"/>
    <p:sldId id="533" r:id="rId43"/>
    <p:sldId id="534" r:id="rId44"/>
    <p:sldId id="535" r:id="rId45"/>
    <p:sldId id="536" r:id="rId46"/>
    <p:sldId id="360" r:id="rId47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Leon Robles" initials="WLR" lastIdx="4" clrIdx="0">
    <p:extLst>
      <p:ext uri="{19B8F6BF-5375-455C-9EA6-DF929625EA0E}">
        <p15:presenceInfo xmlns:p15="http://schemas.microsoft.com/office/powerpoint/2012/main" userId="6207590b91acde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C53A7"/>
    <a:srgbClr val="33CCFF"/>
    <a:srgbClr val="66FFFF"/>
    <a:srgbClr val="FF9966"/>
    <a:srgbClr val="FF7C80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4653" autoAdjust="0"/>
  </p:normalViewPr>
  <p:slideViewPr>
    <p:cSldViewPr snapToGrid="0">
      <p:cViewPr varScale="1">
        <p:scale>
          <a:sx n="116" d="100"/>
          <a:sy n="116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052617-98C7-4171-A947-21E624F7FB3F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ABF4A041-53A0-4B5E-97C8-671852FCB1DA}">
      <dgm:prSet phldrT="[Texto]" custT="1"/>
      <dgm:spPr/>
      <dgm:t>
        <a:bodyPr/>
        <a:lstStyle/>
        <a:p>
          <a:r>
            <a:rPr lang="es-PE" sz="1500" b="1" dirty="0"/>
            <a:t>Minedu</a:t>
          </a:r>
        </a:p>
      </dgm:t>
    </dgm:pt>
    <dgm:pt modelId="{A24416D7-EAA1-46BD-A190-987D135B8720}" type="parTrans" cxnId="{86EEAC46-25F6-4884-93BF-66B700066B32}">
      <dgm:prSet/>
      <dgm:spPr/>
      <dgm:t>
        <a:bodyPr/>
        <a:lstStyle/>
        <a:p>
          <a:endParaRPr lang="es-PE" sz="1500"/>
        </a:p>
      </dgm:t>
    </dgm:pt>
    <dgm:pt modelId="{5F9DB47C-FD6C-4FC2-A1A0-94DC7327B3F6}" type="sibTrans" cxnId="{86EEAC46-25F6-4884-93BF-66B700066B32}">
      <dgm:prSet/>
      <dgm:spPr/>
      <dgm:t>
        <a:bodyPr/>
        <a:lstStyle/>
        <a:p>
          <a:endParaRPr lang="es-PE" sz="1500"/>
        </a:p>
      </dgm:t>
    </dgm:pt>
    <dgm:pt modelId="{95E3DFDF-B1FB-4F90-A8AA-E68AD574F2F8}">
      <dgm:prSet phldrT="[Texto]" custT="1"/>
      <dgm:spPr/>
      <dgm:t>
        <a:bodyPr/>
        <a:lstStyle/>
        <a:p>
          <a:r>
            <a:rPr lang="es-PE" sz="1500" b="1" dirty="0"/>
            <a:t>DRE/GRE y UGEL</a:t>
          </a:r>
        </a:p>
      </dgm:t>
    </dgm:pt>
    <dgm:pt modelId="{48B25777-03A0-48B0-BF9A-E7D348F74D1A}" type="parTrans" cxnId="{03082308-90C7-4954-95A5-1580E80275EA}">
      <dgm:prSet/>
      <dgm:spPr/>
      <dgm:t>
        <a:bodyPr/>
        <a:lstStyle/>
        <a:p>
          <a:endParaRPr lang="es-PE" sz="1500"/>
        </a:p>
      </dgm:t>
    </dgm:pt>
    <dgm:pt modelId="{86B07DA8-1766-468E-9967-6615696961DB}" type="sibTrans" cxnId="{03082308-90C7-4954-95A5-1580E80275EA}">
      <dgm:prSet/>
      <dgm:spPr/>
      <dgm:t>
        <a:bodyPr/>
        <a:lstStyle/>
        <a:p>
          <a:endParaRPr lang="es-PE" sz="1500"/>
        </a:p>
      </dgm:t>
    </dgm:pt>
    <dgm:pt modelId="{46767BBA-741E-4D90-BC40-4778E93E3733}">
      <dgm:prSet phldrT="[Texto]" custT="1"/>
      <dgm:spPr/>
      <dgm:t>
        <a:bodyPr/>
        <a:lstStyle/>
        <a:p>
          <a:r>
            <a:rPr lang="es-PE" sz="1500" b="1" dirty="0"/>
            <a:t>Docentes</a:t>
          </a:r>
        </a:p>
      </dgm:t>
    </dgm:pt>
    <dgm:pt modelId="{D39964FF-C9B7-4B0E-A5F7-236D44A44023}" type="parTrans" cxnId="{F99A0FEF-0340-466E-AD8D-12D45DD56C34}">
      <dgm:prSet/>
      <dgm:spPr/>
      <dgm:t>
        <a:bodyPr/>
        <a:lstStyle/>
        <a:p>
          <a:endParaRPr lang="es-PE" sz="1500"/>
        </a:p>
      </dgm:t>
    </dgm:pt>
    <dgm:pt modelId="{9932227F-BBB3-4336-9722-863385A4CA7C}" type="sibTrans" cxnId="{F99A0FEF-0340-466E-AD8D-12D45DD56C34}">
      <dgm:prSet/>
      <dgm:spPr/>
      <dgm:t>
        <a:bodyPr/>
        <a:lstStyle/>
        <a:p>
          <a:endParaRPr lang="es-PE" sz="1500"/>
        </a:p>
      </dgm:t>
    </dgm:pt>
    <dgm:pt modelId="{AC68A1F6-CDAC-403D-93F0-FB55939C535B}">
      <dgm:prSet phldrT="[Texto]" custT="1"/>
      <dgm:spPr/>
      <dgm:t>
        <a:bodyPr/>
        <a:lstStyle/>
        <a:p>
          <a:r>
            <a:rPr lang="es-PE" sz="1500" b="1" dirty="0"/>
            <a:t>Padres y madres</a:t>
          </a:r>
        </a:p>
      </dgm:t>
    </dgm:pt>
    <dgm:pt modelId="{80AD58B2-AA2A-4B86-9E19-E5661B2249BC}" type="parTrans" cxnId="{A2DEDB08-F0B2-42F9-BC62-40CF9493DD5F}">
      <dgm:prSet/>
      <dgm:spPr/>
      <dgm:t>
        <a:bodyPr/>
        <a:lstStyle/>
        <a:p>
          <a:endParaRPr lang="es-PE" sz="1500"/>
        </a:p>
      </dgm:t>
    </dgm:pt>
    <dgm:pt modelId="{9E48C571-E0B8-4AEF-9B74-6AF83575F65D}" type="sibTrans" cxnId="{A2DEDB08-F0B2-42F9-BC62-40CF9493DD5F}">
      <dgm:prSet/>
      <dgm:spPr/>
      <dgm:t>
        <a:bodyPr/>
        <a:lstStyle/>
        <a:p>
          <a:endParaRPr lang="es-PE" sz="1500"/>
        </a:p>
      </dgm:t>
    </dgm:pt>
    <dgm:pt modelId="{5F11140A-8FD3-4D0E-B8FB-85DAC79A6A79}">
      <dgm:prSet phldrT="[Texto]" custT="1"/>
      <dgm:spPr/>
      <dgm:t>
        <a:bodyPr/>
        <a:lstStyle/>
        <a:p>
          <a:r>
            <a:rPr lang="es-PE" sz="1500" b="1" dirty="0"/>
            <a:t>Estudiantes</a:t>
          </a:r>
        </a:p>
      </dgm:t>
    </dgm:pt>
    <dgm:pt modelId="{2EF83B68-9484-463A-B34F-7EBD2BDE306F}" type="parTrans" cxnId="{B57EAA32-8A01-4F4F-A2D3-AD709CC394A2}">
      <dgm:prSet/>
      <dgm:spPr/>
      <dgm:t>
        <a:bodyPr/>
        <a:lstStyle/>
        <a:p>
          <a:endParaRPr lang="es-PE" sz="1500"/>
        </a:p>
      </dgm:t>
    </dgm:pt>
    <dgm:pt modelId="{A3BE5AA7-FE57-480D-BB3E-1E181D1ECA75}" type="sibTrans" cxnId="{B57EAA32-8A01-4F4F-A2D3-AD709CC394A2}">
      <dgm:prSet/>
      <dgm:spPr/>
      <dgm:t>
        <a:bodyPr/>
        <a:lstStyle/>
        <a:p>
          <a:endParaRPr lang="es-PE" sz="1500"/>
        </a:p>
      </dgm:t>
    </dgm:pt>
    <dgm:pt modelId="{93F5EC0A-3508-4A30-AEDE-1E99CE515B78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PE" sz="1500" b="1" dirty="0"/>
            <a:t>Sociedad Civil</a:t>
          </a:r>
        </a:p>
      </dgm:t>
    </dgm:pt>
    <dgm:pt modelId="{7484498E-2A26-4DE3-8356-5543D478CF02}" type="parTrans" cxnId="{306F3DA9-94E3-4512-A830-9A9EF612626A}">
      <dgm:prSet/>
      <dgm:spPr/>
      <dgm:t>
        <a:bodyPr/>
        <a:lstStyle/>
        <a:p>
          <a:endParaRPr lang="es-PE" sz="1500"/>
        </a:p>
      </dgm:t>
    </dgm:pt>
    <dgm:pt modelId="{74DBABBF-F4CB-473A-B19D-500412C4434C}" type="sibTrans" cxnId="{306F3DA9-94E3-4512-A830-9A9EF612626A}">
      <dgm:prSet/>
      <dgm:spPr/>
      <dgm:t>
        <a:bodyPr/>
        <a:lstStyle/>
        <a:p>
          <a:endParaRPr lang="es-PE" sz="1500"/>
        </a:p>
      </dgm:t>
    </dgm:pt>
    <dgm:pt modelId="{AE481A37-950D-4524-A1DD-9C591263DF1D}" type="pres">
      <dgm:prSet presAssocID="{D5052617-98C7-4171-A947-21E624F7FB3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AB83DF5D-0E3C-4850-91B9-41522D6051DC}" type="pres">
      <dgm:prSet presAssocID="{ABF4A041-53A0-4B5E-97C8-671852FCB1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3217A92-00AC-4E4B-A4BC-EA5CD3F59D3A}" type="pres">
      <dgm:prSet presAssocID="{ABF4A041-53A0-4B5E-97C8-671852FCB1DA}" presName="spNode" presStyleCnt="0"/>
      <dgm:spPr/>
    </dgm:pt>
    <dgm:pt modelId="{F3DE3817-4A11-4598-85D8-E71648C10E65}" type="pres">
      <dgm:prSet presAssocID="{5F9DB47C-FD6C-4FC2-A1A0-94DC7327B3F6}" presName="sibTrans" presStyleLbl="sibTrans1D1" presStyleIdx="0" presStyleCnt="6"/>
      <dgm:spPr/>
      <dgm:t>
        <a:bodyPr/>
        <a:lstStyle/>
        <a:p>
          <a:endParaRPr lang="es-PE"/>
        </a:p>
      </dgm:t>
    </dgm:pt>
    <dgm:pt modelId="{C7C6C8C2-F669-4F56-937D-50125FF00432}" type="pres">
      <dgm:prSet presAssocID="{95E3DFDF-B1FB-4F90-A8AA-E68AD574F2F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3E398CA-42EC-4EDC-826F-FAEC6552C99E}" type="pres">
      <dgm:prSet presAssocID="{95E3DFDF-B1FB-4F90-A8AA-E68AD574F2F8}" presName="spNode" presStyleCnt="0"/>
      <dgm:spPr/>
    </dgm:pt>
    <dgm:pt modelId="{F335F588-1312-42DB-B4BF-5AD5FFB2F008}" type="pres">
      <dgm:prSet presAssocID="{86B07DA8-1766-468E-9967-6615696961DB}" presName="sibTrans" presStyleLbl="sibTrans1D1" presStyleIdx="1" presStyleCnt="6"/>
      <dgm:spPr/>
      <dgm:t>
        <a:bodyPr/>
        <a:lstStyle/>
        <a:p>
          <a:endParaRPr lang="es-PE"/>
        </a:p>
      </dgm:t>
    </dgm:pt>
    <dgm:pt modelId="{0D256B3E-775F-4492-92DA-C085DAEB6F2D}" type="pres">
      <dgm:prSet presAssocID="{46767BBA-741E-4D90-BC40-4778E93E37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D16C4F6-AD60-4FE4-8338-7DFDDE9B6C77}" type="pres">
      <dgm:prSet presAssocID="{46767BBA-741E-4D90-BC40-4778E93E3733}" presName="spNode" presStyleCnt="0"/>
      <dgm:spPr/>
    </dgm:pt>
    <dgm:pt modelId="{30C80491-78BF-40BF-AC90-93394EF6D481}" type="pres">
      <dgm:prSet presAssocID="{9932227F-BBB3-4336-9722-863385A4CA7C}" presName="sibTrans" presStyleLbl="sibTrans1D1" presStyleIdx="2" presStyleCnt="6"/>
      <dgm:spPr/>
      <dgm:t>
        <a:bodyPr/>
        <a:lstStyle/>
        <a:p>
          <a:endParaRPr lang="es-PE"/>
        </a:p>
      </dgm:t>
    </dgm:pt>
    <dgm:pt modelId="{BBC6857E-B3B2-4816-9B33-2B6047968555}" type="pres">
      <dgm:prSet presAssocID="{AC68A1F6-CDAC-403D-93F0-FB55939C53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7CE7B60-637B-4311-AA22-1BC2B003A6A3}" type="pres">
      <dgm:prSet presAssocID="{AC68A1F6-CDAC-403D-93F0-FB55939C535B}" presName="spNode" presStyleCnt="0"/>
      <dgm:spPr/>
    </dgm:pt>
    <dgm:pt modelId="{C50B6DB0-BA97-4F69-AAD9-93B7146305AD}" type="pres">
      <dgm:prSet presAssocID="{9E48C571-E0B8-4AEF-9B74-6AF83575F65D}" presName="sibTrans" presStyleLbl="sibTrans1D1" presStyleIdx="3" presStyleCnt="6"/>
      <dgm:spPr/>
      <dgm:t>
        <a:bodyPr/>
        <a:lstStyle/>
        <a:p>
          <a:endParaRPr lang="es-PE"/>
        </a:p>
      </dgm:t>
    </dgm:pt>
    <dgm:pt modelId="{EDDDAF32-6834-4DFC-A727-FFC7EB518EA7}" type="pres">
      <dgm:prSet presAssocID="{5F11140A-8FD3-4D0E-B8FB-85DAC79A6A7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6D79B47-F30C-44A8-B0E6-280E65F47223}" type="pres">
      <dgm:prSet presAssocID="{5F11140A-8FD3-4D0E-B8FB-85DAC79A6A79}" presName="spNode" presStyleCnt="0"/>
      <dgm:spPr/>
    </dgm:pt>
    <dgm:pt modelId="{96DD2B03-F9DA-4B17-BE46-C6AD6DA0DF82}" type="pres">
      <dgm:prSet presAssocID="{A3BE5AA7-FE57-480D-BB3E-1E181D1ECA75}" presName="sibTrans" presStyleLbl="sibTrans1D1" presStyleIdx="4" presStyleCnt="6"/>
      <dgm:spPr/>
      <dgm:t>
        <a:bodyPr/>
        <a:lstStyle/>
        <a:p>
          <a:endParaRPr lang="es-PE"/>
        </a:p>
      </dgm:t>
    </dgm:pt>
    <dgm:pt modelId="{4302E57E-703B-45B5-8362-6C6906A98FA6}" type="pres">
      <dgm:prSet presAssocID="{93F5EC0A-3508-4A30-AEDE-1E99CE515B7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DF65C74-1FFA-4622-ACA4-667A4C6587EB}" type="pres">
      <dgm:prSet presAssocID="{93F5EC0A-3508-4A30-AEDE-1E99CE515B78}" presName="spNode" presStyleCnt="0"/>
      <dgm:spPr/>
    </dgm:pt>
    <dgm:pt modelId="{1EDC2DA2-25DC-4E62-93A8-BD8E6D536841}" type="pres">
      <dgm:prSet presAssocID="{74DBABBF-F4CB-473A-B19D-500412C4434C}" presName="sibTrans" presStyleLbl="sibTrans1D1" presStyleIdx="5" presStyleCnt="6"/>
      <dgm:spPr/>
      <dgm:t>
        <a:bodyPr/>
        <a:lstStyle/>
        <a:p>
          <a:endParaRPr lang="es-PE"/>
        </a:p>
      </dgm:t>
    </dgm:pt>
  </dgm:ptLst>
  <dgm:cxnLst>
    <dgm:cxn modelId="{56F87235-FB4F-4CB2-925E-943C6E827F14}" type="presOf" srcId="{93F5EC0A-3508-4A30-AEDE-1E99CE515B78}" destId="{4302E57E-703B-45B5-8362-6C6906A98FA6}" srcOrd="0" destOrd="0" presId="urn:microsoft.com/office/officeart/2005/8/layout/cycle6"/>
    <dgm:cxn modelId="{67B890A4-382F-4579-93D3-4FD8F6C7BAA0}" type="presOf" srcId="{5F11140A-8FD3-4D0E-B8FB-85DAC79A6A79}" destId="{EDDDAF32-6834-4DFC-A727-FFC7EB518EA7}" srcOrd="0" destOrd="0" presId="urn:microsoft.com/office/officeart/2005/8/layout/cycle6"/>
    <dgm:cxn modelId="{C25A3461-5EB9-4F89-8068-7B323EB653D0}" type="presOf" srcId="{A3BE5AA7-FE57-480D-BB3E-1E181D1ECA75}" destId="{96DD2B03-F9DA-4B17-BE46-C6AD6DA0DF82}" srcOrd="0" destOrd="0" presId="urn:microsoft.com/office/officeart/2005/8/layout/cycle6"/>
    <dgm:cxn modelId="{1884F3C8-A0BD-4BFD-B878-051C989A137D}" type="presOf" srcId="{AC68A1F6-CDAC-403D-93F0-FB55939C535B}" destId="{BBC6857E-B3B2-4816-9B33-2B6047968555}" srcOrd="0" destOrd="0" presId="urn:microsoft.com/office/officeart/2005/8/layout/cycle6"/>
    <dgm:cxn modelId="{B57EAA32-8A01-4F4F-A2D3-AD709CC394A2}" srcId="{D5052617-98C7-4171-A947-21E624F7FB3F}" destId="{5F11140A-8FD3-4D0E-B8FB-85DAC79A6A79}" srcOrd="4" destOrd="0" parTransId="{2EF83B68-9484-463A-B34F-7EBD2BDE306F}" sibTransId="{A3BE5AA7-FE57-480D-BB3E-1E181D1ECA75}"/>
    <dgm:cxn modelId="{66D515BF-6D2C-42A8-95BA-7086CF77832C}" type="presOf" srcId="{46767BBA-741E-4D90-BC40-4778E93E3733}" destId="{0D256B3E-775F-4492-92DA-C085DAEB6F2D}" srcOrd="0" destOrd="0" presId="urn:microsoft.com/office/officeart/2005/8/layout/cycle6"/>
    <dgm:cxn modelId="{87DBF6F2-A1C6-443B-8806-095CD02AA90D}" type="presOf" srcId="{5F9DB47C-FD6C-4FC2-A1A0-94DC7327B3F6}" destId="{F3DE3817-4A11-4598-85D8-E71648C10E65}" srcOrd="0" destOrd="0" presId="urn:microsoft.com/office/officeart/2005/8/layout/cycle6"/>
    <dgm:cxn modelId="{306F3DA9-94E3-4512-A830-9A9EF612626A}" srcId="{D5052617-98C7-4171-A947-21E624F7FB3F}" destId="{93F5EC0A-3508-4A30-AEDE-1E99CE515B78}" srcOrd="5" destOrd="0" parTransId="{7484498E-2A26-4DE3-8356-5543D478CF02}" sibTransId="{74DBABBF-F4CB-473A-B19D-500412C4434C}"/>
    <dgm:cxn modelId="{A2DEDB08-F0B2-42F9-BC62-40CF9493DD5F}" srcId="{D5052617-98C7-4171-A947-21E624F7FB3F}" destId="{AC68A1F6-CDAC-403D-93F0-FB55939C535B}" srcOrd="3" destOrd="0" parTransId="{80AD58B2-AA2A-4B86-9E19-E5661B2249BC}" sibTransId="{9E48C571-E0B8-4AEF-9B74-6AF83575F65D}"/>
    <dgm:cxn modelId="{3635E5BD-D6D4-4FC1-B421-7066961ABBAB}" type="presOf" srcId="{74DBABBF-F4CB-473A-B19D-500412C4434C}" destId="{1EDC2DA2-25DC-4E62-93A8-BD8E6D536841}" srcOrd="0" destOrd="0" presId="urn:microsoft.com/office/officeart/2005/8/layout/cycle6"/>
    <dgm:cxn modelId="{3B6CDCFA-7F8E-4DB8-8381-683B19BD7CD2}" type="presOf" srcId="{86B07DA8-1766-468E-9967-6615696961DB}" destId="{F335F588-1312-42DB-B4BF-5AD5FFB2F008}" srcOrd="0" destOrd="0" presId="urn:microsoft.com/office/officeart/2005/8/layout/cycle6"/>
    <dgm:cxn modelId="{03082308-90C7-4954-95A5-1580E80275EA}" srcId="{D5052617-98C7-4171-A947-21E624F7FB3F}" destId="{95E3DFDF-B1FB-4F90-A8AA-E68AD574F2F8}" srcOrd="1" destOrd="0" parTransId="{48B25777-03A0-48B0-BF9A-E7D348F74D1A}" sibTransId="{86B07DA8-1766-468E-9967-6615696961DB}"/>
    <dgm:cxn modelId="{D3F29CF9-2FE2-4189-9F23-AD2EC84711FF}" type="presOf" srcId="{D5052617-98C7-4171-A947-21E624F7FB3F}" destId="{AE481A37-950D-4524-A1DD-9C591263DF1D}" srcOrd="0" destOrd="0" presId="urn:microsoft.com/office/officeart/2005/8/layout/cycle6"/>
    <dgm:cxn modelId="{86EEAC46-25F6-4884-93BF-66B700066B32}" srcId="{D5052617-98C7-4171-A947-21E624F7FB3F}" destId="{ABF4A041-53A0-4B5E-97C8-671852FCB1DA}" srcOrd="0" destOrd="0" parTransId="{A24416D7-EAA1-46BD-A190-987D135B8720}" sibTransId="{5F9DB47C-FD6C-4FC2-A1A0-94DC7327B3F6}"/>
    <dgm:cxn modelId="{BE89C13E-8293-4538-A457-A0DC17FC9FBC}" type="presOf" srcId="{9932227F-BBB3-4336-9722-863385A4CA7C}" destId="{30C80491-78BF-40BF-AC90-93394EF6D481}" srcOrd="0" destOrd="0" presId="urn:microsoft.com/office/officeart/2005/8/layout/cycle6"/>
    <dgm:cxn modelId="{1C9E3C32-4F56-451D-A1F0-B14AC7C4904E}" type="presOf" srcId="{9E48C571-E0B8-4AEF-9B74-6AF83575F65D}" destId="{C50B6DB0-BA97-4F69-AAD9-93B7146305AD}" srcOrd="0" destOrd="0" presId="urn:microsoft.com/office/officeart/2005/8/layout/cycle6"/>
    <dgm:cxn modelId="{F99A0FEF-0340-466E-AD8D-12D45DD56C34}" srcId="{D5052617-98C7-4171-A947-21E624F7FB3F}" destId="{46767BBA-741E-4D90-BC40-4778E93E3733}" srcOrd="2" destOrd="0" parTransId="{D39964FF-C9B7-4B0E-A5F7-236D44A44023}" sibTransId="{9932227F-BBB3-4336-9722-863385A4CA7C}"/>
    <dgm:cxn modelId="{CB055FC6-6985-46B5-B4B4-F3DB21B57AA6}" type="presOf" srcId="{95E3DFDF-B1FB-4F90-A8AA-E68AD574F2F8}" destId="{C7C6C8C2-F669-4F56-937D-50125FF00432}" srcOrd="0" destOrd="0" presId="urn:microsoft.com/office/officeart/2005/8/layout/cycle6"/>
    <dgm:cxn modelId="{37715775-D8B3-489A-A738-114887B7F005}" type="presOf" srcId="{ABF4A041-53A0-4B5E-97C8-671852FCB1DA}" destId="{AB83DF5D-0E3C-4850-91B9-41522D6051DC}" srcOrd="0" destOrd="0" presId="urn:microsoft.com/office/officeart/2005/8/layout/cycle6"/>
    <dgm:cxn modelId="{AEB3AED4-8C8B-40A2-8FBA-BDAA3F6005CD}" type="presParOf" srcId="{AE481A37-950D-4524-A1DD-9C591263DF1D}" destId="{AB83DF5D-0E3C-4850-91B9-41522D6051DC}" srcOrd="0" destOrd="0" presId="urn:microsoft.com/office/officeart/2005/8/layout/cycle6"/>
    <dgm:cxn modelId="{12AF9BC4-AC3C-4301-A1C3-90643AA60AC6}" type="presParOf" srcId="{AE481A37-950D-4524-A1DD-9C591263DF1D}" destId="{63217A92-00AC-4E4B-A4BC-EA5CD3F59D3A}" srcOrd="1" destOrd="0" presId="urn:microsoft.com/office/officeart/2005/8/layout/cycle6"/>
    <dgm:cxn modelId="{E0FD93CF-57BA-4440-A5C9-774A002F7AA4}" type="presParOf" srcId="{AE481A37-950D-4524-A1DD-9C591263DF1D}" destId="{F3DE3817-4A11-4598-85D8-E71648C10E65}" srcOrd="2" destOrd="0" presId="urn:microsoft.com/office/officeart/2005/8/layout/cycle6"/>
    <dgm:cxn modelId="{FFEF42F7-D451-45D2-B6F2-6E8A5CD704B7}" type="presParOf" srcId="{AE481A37-950D-4524-A1DD-9C591263DF1D}" destId="{C7C6C8C2-F669-4F56-937D-50125FF00432}" srcOrd="3" destOrd="0" presId="urn:microsoft.com/office/officeart/2005/8/layout/cycle6"/>
    <dgm:cxn modelId="{F20A40AD-51A9-4FC3-B1DC-C3337BE1B5DB}" type="presParOf" srcId="{AE481A37-950D-4524-A1DD-9C591263DF1D}" destId="{83E398CA-42EC-4EDC-826F-FAEC6552C99E}" srcOrd="4" destOrd="0" presId="urn:microsoft.com/office/officeart/2005/8/layout/cycle6"/>
    <dgm:cxn modelId="{9AF8503B-0956-4C82-B609-CE0000EAD1C5}" type="presParOf" srcId="{AE481A37-950D-4524-A1DD-9C591263DF1D}" destId="{F335F588-1312-42DB-B4BF-5AD5FFB2F008}" srcOrd="5" destOrd="0" presId="urn:microsoft.com/office/officeart/2005/8/layout/cycle6"/>
    <dgm:cxn modelId="{AA53B526-3A8B-468C-9D07-E64317A8A4BE}" type="presParOf" srcId="{AE481A37-950D-4524-A1DD-9C591263DF1D}" destId="{0D256B3E-775F-4492-92DA-C085DAEB6F2D}" srcOrd="6" destOrd="0" presId="urn:microsoft.com/office/officeart/2005/8/layout/cycle6"/>
    <dgm:cxn modelId="{6776E367-4323-4245-9ECE-D87853EAB22F}" type="presParOf" srcId="{AE481A37-950D-4524-A1DD-9C591263DF1D}" destId="{3D16C4F6-AD60-4FE4-8338-7DFDDE9B6C77}" srcOrd="7" destOrd="0" presId="urn:microsoft.com/office/officeart/2005/8/layout/cycle6"/>
    <dgm:cxn modelId="{3DB9215C-987E-4CA1-A303-D1CEE9AE8443}" type="presParOf" srcId="{AE481A37-950D-4524-A1DD-9C591263DF1D}" destId="{30C80491-78BF-40BF-AC90-93394EF6D481}" srcOrd="8" destOrd="0" presId="urn:microsoft.com/office/officeart/2005/8/layout/cycle6"/>
    <dgm:cxn modelId="{E740144A-8662-4998-A6B7-627A47181C17}" type="presParOf" srcId="{AE481A37-950D-4524-A1DD-9C591263DF1D}" destId="{BBC6857E-B3B2-4816-9B33-2B6047968555}" srcOrd="9" destOrd="0" presId="urn:microsoft.com/office/officeart/2005/8/layout/cycle6"/>
    <dgm:cxn modelId="{1304210B-6770-4ED1-A34B-48E3F71490FC}" type="presParOf" srcId="{AE481A37-950D-4524-A1DD-9C591263DF1D}" destId="{07CE7B60-637B-4311-AA22-1BC2B003A6A3}" srcOrd="10" destOrd="0" presId="urn:microsoft.com/office/officeart/2005/8/layout/cycle6"/>
    <dgm:cxn modelId="{73EFD3FE-438F-4118-A8AC-F472E02C2F7C}" type="presParOf" srcId="{AE481A37-950D-4524-A1DD-9C591263DF1D}" destId="{C50B6DB0-BA97-4F69-AAD9-93B7146305AD}" srcOrd="11" destOrd="0" presId="urn:microsoft.com/office/officeart/2005/8/layout/cycle6"/>
    <dgm:cxn modelId="{D4EC7201-8309-42AF-B631-75EB384C928E}" type="presParOf" srcId="{AE481A37-950D-4524-A1DD-9C591263DF1D}" destId="{EDDDAF32-6834-4DFC-A727-FFC7EB518EA7}" srcOrd="12" destOrd="0" presId="urn:microsoft.com/office/officeart/2005/8/layout/cycle6"/>
    <dgm:cxn modelId="{0B9C650C-4D52-4C3F-A1FB-98DF5902DE52}" type="presParOf" srcId="{AE481A37-950D-4524-A1DD-9C591263DF1D}" destId="{B6D79B47-F30C-44A8-B0E6-280E65F47223}" srcOrd="13" destOrd="0" presId="urn:microsoft.com/office/officeart/2005/8/layout/cycle6"/>
    <dgm:cxn modelId="{59C9C3A0-E942-4795-BFA0-D9A1177B326D}" type="presParOf" srcId="{AE481A37-950D-4524-A1DD-9C591263DF1D}" destId="{96DD2B03-F9DA-4B17-BE46-C6AD6DA0DF82}" srcOrd="14" destOrd="0" presId="urn:microsoft.com/office/officeart/2005/8/layout/cycle6"/>
    <dgm:cxn modelId="{B727469A-2B96-4A9D-BA84-B74338631005}" type="presParOf" srcId="{AE481A37-950D-4524-A1DD-9C591263DF1D}" destId="{4302E57E-703B-45B5-8362-6C6906A98FA6}" srcOrd="15" destOrd="0" presId="urn:microsoft.com/office/officeart/2005/8/layout/cycle6"/>
    <dgm:cxn modelId="{60DB1C8D-D528-4F3F-8BD0-A2AAB2EEA2C4}" type="presParOf" srcId="{AE481A37-950D-4524-A1DD-9C591263DF1D}" destId="{7DF65C74-1FFA-4622-ACA4-667A4C6587EB}" srcOrd="16" destOrd="0" presId="urn:microsoft.com/office/officeart/2005/8/layout/cycle6"/>
    <dgm:cxn modelId="{AFE2F409-F80F-4516-A635-BDDC33F36954}" type="presParOf" srcId="{AE481A37-950D-4524-A1DD-9C591263DF1D}" destId="{1EDC2DA2-25DC-4E62-93A8-BD8E6D536841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3DF5D-0E3C-4850-91B9-41522D6051DC}">
      <dsp:nvSpPr>
        <dsp:cNvPr id="0" name=""/>
        <dsp:cNvSpPr/>
      </dsp:nvSpPr>
      <dsp:spPr>
        <a:xfrm>
          <a:off x="1957120" y="1193"/>
          <a:ext cx="1102258" cy="71646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Minedu</a:t>
          </a:r>
        </a:p>
      </dsp:txBody>
      <dsp:txXfrm>
        <a:off x="1992095" y="36168"/>
        <a:ext cx="1032308" cy="646517"/>
      </dsp:txXfrm>
    </dsp:sp>
    <dsp:sp modelId="{F3DE3817-4A11-4598-85D8-E71648C10E65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2247418" y="94888"/>
              </a:moveTo>
              <a:arcTo wR="1689231" hR="1689231" stAng="17357722" swAng="150286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6C8C2-F669-4F56-937D-50125FF00432}">
      <dsp:nvSpPr>
        <dsp:cNvPr id="0" name=""/>
        <dsp:cNvSpPr/>
      </dsp:nvSpPr>
      <dsp:spPr>
        <a:xfrm>
          <a:off x="3420038" y="845809"/>
          <a:ext cx="1102258" cy="7164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DRE/GRE y UGEL</a:t>
          </a:r>
        </a:p>
      </dsp:txBody>
      <dsp:txXfrm>
        <a:off x="3455013" y="880784"/>
        <a:ext cx="1032308" cy="646517"/>
      </dsp:txXfrm>
    </dsp:sp>
    <dsp:sp modelId="{F335F588-1312-42DB-B4BF-5AD5FFB2F008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3309700" y="1212173"/>
              </a:moveTo>
              <a:arcTo wR="1689231" hR="1689231" stAng="20615749" swAng="196850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56B3E-775F-4492-92DA-C085DAEB6F2D}">
      <dsp:nvSpPr>
        <dsp:cNvPr id="0" name=""/>
        <dsp:cNvSpPr/>
      </dsp:nvSpPr>
      <dsp:spPr>
        <a:xfrm>
          <a:off x="3420038" y="2535040"/>
          <a:ext cx="1102258" cy="71646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Docentes</a:t>
          </a:r>
        </a:p>
      </dsp:txBody>
      <dsp:txXfrm>
        <a:off x="3455013" y="2570015"/>
        <a:ext cx="1032308" cy="646517"/>
      </dsp:txXfrm>
    </dsp:sp>
    <dsp:sp modelId="{30C80491-78BF-40BF-AC90-93394EF6D481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2869925" y="2897316"/>
              </a:moveTo>
              <a:arcTo wR="1689231" hR="1689231" stAng="2739417" swAng="1502861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6857E-B3B2-4816-9B33-2B6047968555}">
      <dsp:nvSpPr>
        <dsp:cNvPr id="0" name=""/>
        <dsp:cNvSpPr/>
      </dsp:nvSpPr>
      <dsp:spPr>
        <a:xfrm>
          <a:off x="1957120" y="3379656"/>
          <a:ext cx="1102258" cy="7164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Padres y madres</a:t>
          </a:r>
        </a:p>
      </dsp:txBody>
      <dsp:txXfrm>
        <a:off x="1992095" y="3414631"/>
        <a:ext cx="1032308" cy="646517"/>
      </dsp:txXfrm>
    </dsp:sp>
    <dsp:sp modelId="{C50B6DB0-BA97-4F69-AAD9-93B7146305AD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1131045" y="3283575"/>
              </a:moveTo>
              <a:arcTo wR="1689231" hR="1689231" stAng="6557722" swAng="1502861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DAF32-6834-4DFC-A727-FFC7EB518EA7}">
      <dsp:nvSpPr>
        <dsp:cNvPr id="0" name=""/>
        <dsp:cNvSpPr/>
      </dsp:nvSpPr>
      <dsp:spPr>
        <a:xfrm>
          <a:off x="494203" y="2535040"/>
          <a:ext cx="1102258" cy="7164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Estudiantes</a:t>
          </a:r>
        </a:p>
      </dsp:txBody>
      <dsp:txXfrm>
        <a:off x="529178" y="2570015"/>
        <a:ext cx="1032308" cy="646517"/>
      </dsp:txXfrm>
    </dsp:sp>
    <dsp:sp modelId="{96DD2B03-F9DA-4B17-BE46-C6AD6DA0DF82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68762" y="2166290"/>
              </a:moveTo>
              <a:arcTo wR="1689231" hR="1689231" stAng="9815749" swAng="1968501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2E57E-703B-45B5-8362-6C6906A98FA6}">
      <dsp:nvSpPr>
        <dsp:cNvPr id="0" name=""/>
        <dsp:cNvSpPr/>
      </dsp:nvSpPr>
      <dsp:spPr>
        <a:xfrm>
          <a:off x="494203" y="845809"/>
          <a:ext cx="1102258" cy="716467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/>
            <a:t>Sociedad Civil</a:t>
          </a:r>
        </a:p>
      </dsp:txBody>
      <dsp:txXfrm>
        <a:off x="529178" y="880784"/>
        <a:ext cx="1032308" cy="646517"/>
      </dsp:txXfrm>
    </dsp:sp>
    <dsp:sp modelId="{1EDC2DA2-25DC-4E62-93A8-BD8E6D536841}">
      <dsp:nvSpPr>
        <dsp:cNvPr id="0" name=""/>
        <dsp:cNvSpPr/>
      </dsp:nvSpPr>
      <dsp:spPr>
        <a:xfrm>
          <a:off x="819018" y="359427"/>
          <a:ext cx="3378463" cy="3378463"/>
        </a:xfrm>
        <a:custGeom>
          <a:avLst/>
          <a:gdLst/>
          <a:ahLst/>
          <a:cxnLst/>
          <a:rect l="0" t="0" r="0" b="0"/>
          <a:pathLst>
            <a:path>
              <a:moveTo>
                <a:pt x="508538" y="481147"/>
              </a:moveTo>
              <a:arcTo wR="1689231" hR="1689231" stAng="13539417" swAng="150286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59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218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pn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157525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Total de IIEE proyectadas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AB372827-F137-4094-85D8-C7F3643E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50493"/>
              </p:ext>
            </p:extLst>
          </p:nvPr>
        </p:nvGraphicFramePr>
        <p:xfrm>
          <a:off x="425767" y="1022784"/>
          <a:ext cx="11125206" cy="4565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6302">
                  <a:extLst>
                    <a:ext uri="{9D8B030D-6E8A-4147-A177-3AD203B41FA5}">
                      <a16:colId xmlns="" xmlns:a16="http://schemas.microsoft.com/office/drawing/2014/main" val="1505648401"/>
                    </a:ext>
                  </a:extLst>
                </a:gridCol>
                <a:gridCol w="2067340">
                  <a:extLst>
                    <a:ext uri="{9D8B030D-6E8A-4147-A177-3AD203B41FA5}">
                      <a16:colId xmlns="" xmlns:a16="http://schemas.microsoft.com/office/drawing/2014/main" val="3546093273"/>
                    </a:ext>
                  </a:extLst>
                </a:gridCol>
                <a:gridCol w="1948069">
                  <a:extLst>
                    <a:ext uri="{9D8B030D-6E8A-4147-A177-3AD203B41FA5}">
                      <a16:colId xmlns="" xmlns:a16="http://schemas.microsoft.com/office/drawing/2014/main" val="451564000"/>
                    </a:ext>
                  </a:extLst>
                </a:gridCol>
                <a:gridCol w="2080591">
                  <a:extLst>
                    <a:ext uri="{9D8B030D-6E8A-4147-A177-3AD203B41FA5}">
                      <a16:colId xmlns="" xmlns:a16="http://schemas.microsoft.com/office/drawing/2014/main" val="3047638953"/>
                    </a:ext>
                  </a:extLst>
                </a:gridCol>
                <a:gridCol w="1982904">
                  <a:extLst>
                    <a:ext uri="{9D8B030D-6E8A-4147-A177-3AD203B41FA5}">
                      <a16:colId xmlns="" xmlns:a16="http://schemas.microsoft.com/office/drawing/2014/main" val="2461012335"/>
                    </a:ext>
                  </a:extLst>
                </a:gridCol>
              </a:tblGrid>
              <a:tr h="738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Nivel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Total de: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de IIEE que se proyecta visitar: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829748"/>
                  </a:ext>
                </a:extLst>
              </a:tr>
              <a:tr h="11075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48944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Básica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054629"/>
                  </a:ext>
                </a:extLst>
              </a:tr>
              <a:tr h="7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Técnica-productiva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540993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Educación Superior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88359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Total: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20158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B8A33A-282E-491E-9598-2774C1B88C04}"/>
              </a:ext>
            </a:extLst>
          </p:cNvPr>
          <p:cNvSpPr txBox="1"/>
          <p:nvPr/>
        </p:nvSpPr>
        <p:spPr>
          <a:xfrm>
            <a:off x="3074504" y="5473005"/>
            <a:ext cx="280946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Colocar el conteo de códigos de IIEE (</a:t>
            </a:r>
            <a:r>
              <a:rPr lang="es-PE" sz="2800" b="1" dirty="0" err="1">
                <a:solidFill>
                  <a:srgbClr val="FF0000"/>
                </a:solidFill>
              </a:rPr>
              <a:t>cod_ied_N</a:t>
            </a:r>
            <a:r>
              <a:rPr lang="es-PE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0FD9C06-B8DA-4AD5-AC5F-22EEAB8E14E3}"/>
              </a:ext>
            </a:extLst>
          </p:cNvPr>
          <p:cNvSpPr/>
          <p:nvPr/>
        </p:nvSpPr>
        <p:spPr>
          <a:xfrm>
            <a:off x="3400349" y="3158951"/>
            <a:ext cx="2239617" cy="231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4BCE7977-6861-4503-B871-823C97691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468" y="1571934"/>
            <a:ext cx="1786730" cy="5205940"/>
          </a:xfrm>
          <a:prstGeom prst="rect">
            <a:avLst/>
          </a:prstGeom>
        </p:spPr>
      </p:pic>
      <p:sp>
        <p:nvSpPr>
          <p:cNvPr id="6" name="Flecha: hacia la izquierda 5">
            <a:extLst>
              <a:ext uri="{FF2B5EF4-FFF2-40B4-BE49-F238E27FC236}">
                <a16:creationId xmlns="" xmlns:a16="http://schemas.microsoft.com/office/drawing/2014/main" id="{0E911A65-7419-4AFD-954C-24CE38FA5B08}"/>
              </a:ext>
            </a:extLst>
          </p:cNvPr>
          <p:cNvSpPr/>
          <p:nvPr/>
        </p:nvSpPr>
        <p:spPr>
          <a:xfrm>
            <a:off x="6216140" y="5624271"/>
            <a:ext cx="710155" cy="9836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70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Marcador de contenido 14">
            <a:extLst>
              <a:ext uri="{FF2B5EF4-FFF2-40B4-BE49-F238E27FC236}">
                <a16:creationId xmlns="" xmlns:a16="http://schemas.microsoft.com/office/drawing/2014/main" id="{1A2746BC-FDFF-4846-B907-CF78B116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99" y="2196161"/>
            <a:ext cx="11835825" cy="434761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68016" y="314224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(1)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0" y="4076701"/>
            <a:ext cx="11912224" cy="1086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BB9160A-5BB1-4A9C-A4DD-1EA42E8FA776}"/>
              </a:ext>
            </a:extLst>
          </p:cNvPr>
          <p:cNvSpPr/>
          <p:nvPr/>
        </p:nvSpPr>
        <p:spPr>
          <a:xfrm>
            <a:off x="276425" y="2153995"/>
            <a:ext cx="1334662" cy="44359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DC3F1185-CDDD-40E9-8535-CA8366142131}"/>
              </a:ext>
            </a:extLst>
          </p:cNvPr>
          <p:cNvSpPr/>
          <p:nvPr/>
        </p:nvSpPr>
        <p:spPr>
          <a:xfrm>
            <a:off x="4988446" y="2158061"/>
            <a:ext cx="3755503" cy="44318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9F9565F-77BB-4B67-98D8-6E270FA1B0F9}"/>
              </a:ext>
            </a:extLst>
          </p:cNvPr>
          <p:cNvSpPr/>
          <p:nvPr/>
        </p:nvSpPr>
        <p:spPr>
          <a:xfrm>
            <a:off x="3863648" y="2137268"/>
            <a:ext cx="1105747" cy="44526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4E1266E-1CED-4C2E-965D-6C3817BBF7F4}"/>
              </a:ext>
            </a:extLst>
          </p:cNvPr>
          <p:cNvSpPr txBox="1"/>
          <p:nvPr/>
        </p:nvSpPr>
        <p:spPr>
          <a:xfrm>
            <a:off x="276424" y="1355137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7030A0"/>
                </a:solidFill>
              </a:rPr>
              <a:t>Institución</a:t>
            </a:r>
          </a:p>
          <a:p>
            <a:r>
              <a:rPr lang="es-PE" sz="2400" b="1" dirty="0">
                <a:solidFill>
                  <a:srgbClr val="7030A0"/>
                </a:solidFill>
              </a:rPr>
              <a:t>Educativa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F603E5A8-8794-458D-A427-AD678759BB65}"/>
              </a:ext>
            </a:extLst>
          </p:cNvPr>
          <p:cNvSpPr txBox="1"/>
          <p:nvPr/>
        </p:nvSpPr>
        <p:spPr>
          <a:xfrm>
            <a:off x="3523129" y="1306270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accent4"/>
                </a:solidFill>
              </a:rPr>
              <a:t>Local Educativo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F94B423-D308-4ABA-ADD4-D7F1FEE51F74}"/>
              </a:ext>
            </a:extLst>
          </p:cNvPr>
          <p:cNvSpPr txBox="1"/>
          <p:nvPr/>
        </p:nvSpPr>
        <p:spPr>
          <a:xfrm>
            <a:off x="5505450" y="1365164"/>
            <a:ext cx="28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B050"/>
                </a:solidFill>
              </a:rPr>
              <a:t>Establecimiento</a:t>
            </a:r>
          </a:p>
          <a:p>
            <a:pPr algn="ctr"/>
            <a:r>
              <a:rPr lang="es-PE" sz="2400" b="1" dirty="0">
                <a:solidFill>
                  <a:srgbClr val="00B050"/>
                </a:solidFill>
              </a:rPr>
              <a:t>Educativo</a:t>
            </a:r>
          </a:p>
        </p:txBody>
      </p:sp>
    </p:spTree>
    <p:extLst>
      <p:ext uri="{BB962C8B-B14F-4D97-AF65-F5344CB8AC3E}">
        <p14:creationId xmlns:p14="http://schemas.microsoft.com/office/powerpoint/2010/main" val="2090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157525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Total de IIEE proyectadas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AB372827-F137-4094-85D8-C7F3643E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81772"/>
              </p:ext>
            </p:extLst>
          </p:nvPr>
        </p:nvGraphicFramePr>
        <p:xfrm>
          <a:off x="81212" y="784248"/>
          <a:ext cx="11125206" cy="4565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6302">
                  <a:extLst>
                    <a:ext uri="{9D8B030D-6E8A-4147-A177-3AD203B41FA5}">
                      <a16:colId xmlns="" xmlns:a16="http://schemas.microsoft.com/office/drawing/2014/main" val="1505648401"/>
                    </a:ext>
                  </a:extLst>
                </a:gridCol>
                <a:gridCol w="2067340">
                  <a:extLst>
                    <a:ext uri="{9D8B030D-6E8A-4147-A177-3AD203B41FA5}">
                      <a16:colId xmlns="" xmlns:a16="http://schemas.microsoft.com/office/drawing/2014/main" val="3546093273"/>
                    </a:ext>
                  </a:extLst>
                </a:gridCol>
                <a:gridCol w="1948069">
                  <a:extLst>
                    <a:ext uri="{9D8B030D-6E8A-4147-A177-3AD203B41FA5}">
                      <a16:colId xmlns="" xmlns:a16="http://schemas.microsoft.com/office/drawing/2014/main" val="451564000"/>
                    </a:ext>
                  </a:extLst>
                </a:gridCol>
                <a:gridCol w="2080591">
                  <a:extLst>
                    <a:ext uri="{9D8B030D-6E8A-4147-A177-3AD203B41FA5}">
                      <a16:colId xmlns="" xmlns:a16="http://schemas.microsoft.com/office/drawing/2014/main" val="3047638953"/>
                    </a:ext>
                  </a:extLst>
                </a:gridCol>
                <a:gridCol w="1982904">
                  <a:extLst>
                    <a:ext uri="{9D8B030D-6E8A-4147-A177-3AD203B41FA5}">
                      <a16:colId xmlns="" xmlns:a16="http://schemas.microsoft.com/office/drawing/2014/main" val="2461012335"/>
                    </a:ext>
                  </a:extLst>
                </a:gridCol>
              </a:tblGrid>
              <a:tr h="738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Nivel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Total de: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de IIEE que se proyecta visitar: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829748"/>
                  </a:ext>
                </a:extLst>
              </a:tr>
              <a:tr h="11075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48944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Básica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054629"/>
                  </a:ext>
                </a:extLst>
              </a:tr>
              <a:tr h="7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Técnica-productiva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540993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Educación Superior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88359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Total: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20158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B8A33A-282E-491E-9598-2774C1B88C04}"/>
              </a:ext>
            </a:extLst>
          </p:cNvPr>
          <p:cNvSpPr txBox="1"/>
          <p:nvPr/>
        </p:nvSpPr>
        <p:spPr>
          <a:xfrm>
            <a:off x="7230237" y="1563670"/>
            <a:ext cx="281468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Colocar el conteo de códigos modulares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0FD9C06-B8DA-4AD5-AC5F-22EEAB8E14E3}"/>
              </a:ext>
            </a:extLst>
          </p:cNvPr>
          <p:cNvSpPr/>
          <p:nvPr/>
        </p:nvSpPr>
        <p:spPr>
          <a:xfrm>
            <a:off x="4990620" y="2920415"/>
            <a:ext cx="2239617" cy="231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: hacia la izquierda 5">
            <a:extLst>
              <a:ext uri="{FF2B5EF4-FFF2-40B4-BE49-F238E27FC236}">
                <a16:creationId xmlns="" xmlns:a16="http://schemas.microsoft.com/office/drawing/2014/main" id="{0E911A65-7419-4AFD-954C-24CE38FA5B08}"/>
              </a:ext>
            </a:extLst>
          </p:cNvPr>
          <p:cNvSpPr/>
          <p:nvPr/>
        </p:nvSpPr>
        <p:spPr>
          <a:xfrm rot="5400000">
            <a:off x="8586004" y="2663002"/>
            <a:ext cx="263446" cy="98362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0ED8347-E9EF-423C-82D8-B0936CE69E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20"/>
          <a:stretch/>
        </p:blipFill>
        <p:spPr>
          <a:xfrm>
            <a:off x="7302269" y="4163433"/>
            <a:ext cx="3807797" cy="2746674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1137F513-3A51-4F79-AA17-2E7A0D23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35109"/>
              </p:ext>
            </p:extLst>
          </p:nvPr>
        </p:nvGraphicFramePr>
        <p:xfrm>
          <a:off x="7368209" y="3507417"/>
          <a:ext cx="368475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09">
                  <a:extLst>
                    <a:ext uri="{9D8B030D-6E8A-4147-A177-3AD203B41FA5}">
                      <a16:colId xmlns="" xmlns:a16="http://schemas.microsoft.com/office/drawing/2014/main" val="1117239897"/>
                    </a:ext>
                  </a:extLst>
                </a:gridCol>
                <a:gridCol w="966188">
                  <a:extLst>
                    <a:ext uri="{9D8B030D-6E8A-4147-A177-3AD203B41FA5}">
                      <a16:colId xmlns="" xmlns:a16="http://schemas.microsoft.com/office/drawing/2014/main" val="4171114588"/>
                    </a:ext>
                  </a:extLst>
                </a:gridCol>
                <a:gridCol w="916274">
                  <a:extLst>
                    <a:ext uri="{9D8B030D-6E8A-4147-A177-3AD203B41FA5}">
                      <a16:colId xmlns="" xmlns:a16="http://schemas.microsoft.com/office/drawing/2014/main" val="805604112"/>
                    </a:ext>
                  </a:extLst>
                </a:gridCol>
                <a:gridCol w="834887">
                  <a:extLst>
                    <a:ext uri="{9D8B030D-6E8A-4147-A177-3AD203B41FA5}">
                      <a16:colId xmlns="" xmlns:a16="http://schemas.microsoft.com/office/drawing/2014/main" val="260126715"/>
                    </a:ext>
                  </a:extLst>
                </a:gridCol>
              </a:tblGrid>
              <a:tr h="526429"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rgbClr val="FF0000"/>
                          </a:solidFill>
                        </a:rPr>
                        <a:t>Código modular 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rgbClr val="FF0000"/>
                          </a:solidFill>
                        </a:rPr>
                        <a:t>Código modular nivel </a:t>
                      </a:r>
                      <a:r>
                        <a:rPr lang="es-PE" sz="1200" dirty="0" err="1">
                          <a:solidFill>
                            <a:srgbClr val="FF0000"/>
                          </a:solidFill>
                        </a:rPr>
                        <a:t>prim</a:t>
                      </a:r>
                      <a:r>
                        <a:rPr lang="es-PE" sz="1200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rgbClr val="FF0000"/>
                          </a:solidFill>
                        </a:rPr>
                        <a:t>Código modular nivel sec.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161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0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86E7A50-3DB7-4796-8803-F77F6BBB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" y="2183053"/>
            <a:ext cx="12063028" cy="465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604660" y="110522"/>
            <a:ext cx="1045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Definiciones RIE y listado (2)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" y="60831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6236"/>
            <a:ext cx="2163867" cy="4758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5311E52-4D1B-4B65-9660-EE71162616DC}"/>
              </a:ext>
            </a:extLst>
          </p:cNvPr>
          <p:cNvSpPr/>
          <p:nvPr/>
        </p:nvSpPr>
        <p:spPr>
          <a:xfrm>
            <a:off x="3918857" y="1376441"/>
            <a:ext cx="1211622" cy="5492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8166074-B9A0-4589-8AC3-0F4CF64B9C32}"/>
              </a:ext>
            </a:extLst>
          </p:cNvPr>
          <p:cNvSpPr/>
          <p:nvPr/>
        </p:nvSpPr>
        <p:spPr>
          <a:xfrm>
            <a:off x="6321287" y="1404236"/>
            <a:ext cx="1211622" cy="5436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9DAA5F-580B-4E39-9EE1-88563C57AF36}"/>
              </a:ext>
            </a:extLst>
          </p:cNvPr>
          <p:cNvSpPr/>
          <p:nvPr/>
        </p:nvSpPr>
        <p:spPr>
          <a:xfrm>
            <a:off x="11060625" y="1404237"/>
            <a:ext cx="1069421" cy="5436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50685" y="4486385"/>
            <a:ext cx="12035819" cy="94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C41511B0-E627-4E98-99E8-72534BF613A1}"/>
              </a:ext>
            </a:extLst>
          </p:cNvPr>
          <p:cNvSpPr txBox="1"/>
          <p:nvPr/>
        </p:nvSpPr>
        <p:spPr>
          <a:xfrm>
            <a:off x="5186464" y="730636"/>
            <a:ext cx="539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Servicios Educativos (códigos modulares)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9ECBC007-79C0-4486-A270-5701149BEF67}"/>
              </a:ext>
            </a:extLst>
          </p:cNvPr>
          <p:cNvCxnSpPr>
            <a:cxnSpLocks/>
          </p:cNvCxnSpPr>
          <p:nvPr/>
        </p:nvCxnSpPr>
        <p:spPr>
          <a:xfrm flipV="1">
            <a:off x="4537567" y="1173364"/>
            <a:ext cx="6926719" cy="18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635BE16E-5E67-4326-BA46-25C8D3CF44AF}"/>
              </a:ext>
            </a:extLst>
          </p:cNvPr>
          <p:cNvCxnSpPr>
            <a:cxnSpLocks/>
          </p:cNvCxnSpPr>
          <p:nvPr/>
        </p:nvCxnSpPr>
        <p:spPr>
          <a:xfrm>
            <a:off x="4537567" y="1192247"/>
            <a:ext cx="1" cy="18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="" xmlns:a16="http://schemas.microsoft.com/office/drawing/2014/main" id="{8457E9A3-1E2D-48F9-A8B0-225C1E03D1CB}"/>
              </a:ext>
            </a:extLst>
          </p:cNvPr>
          <p:cNvCxnSpPr>
            <a:cxnSpLocks/>
          </p:cNvCxnSpPr>
          <p:nvPr/>
        </p:nvCxnSpPr>
        <p:spPr>
          <a:xfrm>
            <a:off x="7056107" y="1192247"/>
            <a:ext cx="1" cy="193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7AAB1606-AA83-4153-A482-5AF4D088EC63}"/>
              </a:ext>
            </a:extLst>
          </p:cNvPr>
          <p:cNvCxnSpPr/>
          <p:nvPr/>
        </p:nvCxnSpPr>
        <p:spPr>
          <a:xfrm>
            <a:off x="11449937" y="1169984"/>
            <a:ext cx="1" cy="178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>
            <a:extLst>
              <a:ext uri="{FF2B5EF4-FFF2-40B4-BE49-F238E27FC236}">
                <a16:creationId xmlns="" xmlns:a16="http://schemas.microsoft.com/office/drawing/2014/main" id="{A312806D-DF6A-4939-BA8B-30AEE8E1FD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954" y="1382957"/>
          <a:ext cx="121300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46">
                  <a:extLst>
                    <a:ext uri="{9D8B030D-6E8A-4147-A177-3AD203B41FA5}">
                      <a16:colId xmlns="" xmlns:a16="http://schemas.microsoft.com/office/drawing/2014/main" val="2195202834"/>
                    </a:ext>
                  </a:extLst>
                </a:gridCol>
                <a:gridCol w="827314">
                  <a:extLst>
                    <a:ext uri="{9D8B030D-6E8A-4147-A177-3AD203B41FA5}">
                      <a16:colId xmlns="" xmlns:a16="http://schemas.microsoft.com/office/drawing/2014/main" val="334034655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3974446019"/>
                    </a:ext>
                  </a:extLst>
                </a:gridCol>
                <a:gridCol w="1190172">
                  <a:extLst>
                    <a:ext uri="{9D8B030D-6E8A-4147-A177-3AD203B41FA5}">
                      <a16:colId xmlns="" xmlns:a16="http://schemas.microsoft.com/office/drawing/2014/main" val="1117239897"/>
                    </a:ext>
                  </a:extLst>
                </a:gridCol>
                <a:gridCol w="1233714">
                  <a:extLst>
                    <a:ext uri="{9D8B030D-6E8A-4147-A177-3AD203B41FA5}">
                      <a16:colId xmlns="" xmlns:a16="http://schemas.microsoft.com/office/drawing/2014/main" val="4171114588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805604112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53649931"/>
                    </a:ext>
                  </a:extLst>
                </a:gridCol>
                <a:gridCol w="2714172">
                  <a:extLst>
                    <a:ext uri="{9D8B030D-6E8A-4147-A177-3AD203B41FA5}">
                      <a16:colId xmlns="" xmlns:a16="http://schemas.microsoft.com/office/drawing/2014/main" val="1890536465"/>
                    </a:ext>
                  </a:extLst>
                </a:gridCol>
                <a:gridCol w="1190170">
                  <a:extLst>
                    <a:ext uri="{9D8B030D-6E8A-4147-A177-3AD203B41FA5}">
                      <a16:colId xmlns="" xmlns:a16="http://schemas.microsoft.com/office/drawing/2014/main" val="260126715"/>
                    </a:ext>
                  </a:extLst>
                </a:gridCol>
              </a:tblGrid>
              <a:tr h="825296"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 nivel primaria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Gestión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Grados (1er, 2do, 3er, 4to, 5to y 6to grado de primaria)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</a:t>
                      </a:r>
                      <a:r>
                        <a:rPr lang="es-PE" sz="1600" dirty="0" err="1">
                          <a:solidFill>
                            <a:schemeClr val="accent5"/>
                          </a:solidFill>
                        </a:rPr>
                        <a:t>secun</a:t>
                      </a: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.</a:t>
                      </a:r>
                    </a:p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1613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-28007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Total de IIEE proyectadas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8856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701" y="20137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AB372827-F137-4094-85D8-C7F3643E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74472"/>
              </p:ext>
            </p:extLst>
          </p:nvPr>
        </p:nvGraphicFramePr>
        <p:xfrm>
          <a:off x="386011" y="809673"/>
          <a:ext cx="11125206" cy="4565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6302">
                  <a:extLst>
                    <a:ext uri="{9D8B030D-6E8A-4147-A177-3AD203B41FA5}">
                      <a16:colId xmlns="" xmlns:a16="http://schemas.microsoft.com/office/drawing/2014/main" val="1505648401"/>
                    </a:ext>
                  </a:extLst>
                </a:gridCol>
                <a:gridCol w="1961322">
                  <a:extLst>
                    <a:ext uri="{9D8B030D-6E8A-4147-A177-3AD203B41FA5}">
                      <a16:colId xmlns="" xmlns:a16="http://schemas.microsoft.com/office/drawing/2014/main" val="3546093273"/>
                    </a:ext>
                  </a:extLst>
                </a:gridCol>
                <a:gridCol w="2054087">
                  <a:extLst>
                    <a:ext uri="{9D8B030D-6E8A-4147-A177-3AD203B41FA5}">
                      <a16:colId xmlns="" xmlns:a16="http://schemas.microsoft.com/office/drawing/2014/main" val="451564000"/>
                    </a:ext>
                  </a:extLst>
                </a:gridCol>
                <a:gridCol w="1974574">
                  <a:extLst>
                    <a:ext uri="{9D8B030D-6E8A-4147-A177-3AD203B41FA5}">
                      <a16:colId xmlns="" xmlns:a16="http://schemas.microsoft.com/office/drawing/2014/main" val="3047638953"/>
                    </a:ext>
                  </a:extLst>
                </a:gridCol>
                <a:gridCol w="2088921">
                  <a:extLst>
                    <a:ext uri="{9D8B030D-6E8A-4147-A177-3AD203B41FA5}">
                      <a16:colId xmlns="" xmlns:a16="http://schemas.microsoft.com/office/drawing/2014/main" val="2461012335"/>
                    </a:ext>
                  </a:extLst>
                </a:gridCol>
              </a:tblGrid>
              <a:tr h="738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Nivel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Total de: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de IIEE que se proyecta visitar: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829748"/>
                  </a:ext>
                </a:extLst>
              </a:tr>
              <a:tr h="11075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48944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Básica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054629"/>
                  </a:ext>
                </a:extLst>
              </a:tr>
              <a:tr h="7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Técnica-productiva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540993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Educación Superior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88359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Total: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20158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B8A33A-282E-491E-9598-2774C1B88C04}"/>
              </a:ext>
            </a:extLst>
          </p:cNvPr>
          <p:cNvSpPr txBox="1"/>
          <p:nvPr/>
        </p:nvSpPr>
        <p:spPr>
          <a:xfrm>
            <a:off x="0" y="5357568"/>
            <a:ext cx="12192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Se recomienda llenar los cuadros usando la información de los listados de identificación preliminar de IIEE enviados por la UE. Filtrar los que tengan “1” en la columna </a:t>
            </a:r>
            <a:r>
              <a:rPr lang="es-PE" sz="2800" b="1" dirty="0" err="1"/>
              <a:t>FlagUgel</a:t>
            </a:r>
            <a:endParaRPr lang="es-PE" sz="2800" b="1" dirty="0"/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0FD9C06-B8DA-4AD5-AC5F-22EEAB8E14E3}"/>
              </a:ext>
            </a:extLst>
          </p:cNvPr>
          <p:cNvSpPr/>
          <p:nvPr/>
        </p:nvSpPr>
        <p:spPr>
          <a:xfrm>
            <a:off x="7388877" y="3019949"/>
            <a:ext cx="2087223" cy="22596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7E743F08-A53E-492C-AB9E-A157DE5D0A65}"/>
              </a:ext>
            </a:extLst>
          </p:cNvPr>
          <p:cNvSpPr/>
          <p:nvPr/>
        </p:nvSpPr>
        <p:spPr>
          <a:xfrm>
            <a:off x="3372679" y="2995727"/>
            <a:ext cx="2087223" cy="22596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Flecha: a la derecha 3">
            <a:extLst>
              <a:ext uri="{FF2B5EF4-FFF2-40B4-BE49-F238E27FC236}">
                <a16:creationId xmlns="" xmlns:a16="http://schemas.microsoft.com/office/drawing/2014/main" id="{6EAB58CB-9BBB-4BF4-8017-68EF1F789D3B}"/>
              </a:ext>
            </a:extLst>
          </p:cNvPr>
          <p:cNvSpPr/>
          <p:nvPr/>
        </p:nvSpPr>
        <p:spPr>
          <a:xfrm>
            <a:off x="5738191" y="3429000"/>
            <a:ext cx="1391479" cy="1447801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99557D36-6009-4F16-8E5C-D74523D9DBC5}"/>
              </a:ext>
            </a:extLst>
          </p:cNvPr>
          <p:cNvSpPr txBox="1"/>
          <p:nvPr/>
        </p:nvSpPr>
        <p:spPr>
          <a:xfrm>
            <a:off x="9476100" y="3139217"/>
            <a:ext cx="2684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b="1" dirty="0">
                <a:solidFill>
                  <a:srgbClr val="FF0000"/>
                </a:solidFill>
              </a:rPr>
              <a:t>Indicar cuantas IIEE serán visitadas. No </a:t>
            </a:r>
            <a:r>
              <a:rPr lang="es-PE" sz="2400" b="1">
                <a:solidFill>
                  <a:srgbClr val="FF0000"/>
                </a:solidFill>
              </a:rPr>
              <a:t>es </a:t>
            </a:r>
            <a:r>
              <a:rPr lang="es-PE" sz="2400" b="1" smtClean="0">
                <a:solidFill>
                  <a:srgbClr val="FF0000"/>
                </a:solidFill>
              </a:rPr>
              <a:t>necesaria </a:t>
            </a:r>
            <a:r>
              <a:rPr lang="es-PE" sz="2400" b="1" dirty="0">
                <a:solidFill>
                  <a:srgbClr val="FF0000"/>
                </a:solidFill>
              </a:rPr>
              <a:t>la visita a todas las IIEE.</a:t>
            </a:r>
          </a:p>
        </p:txBody>
      </p:sp>
    </p:spTree>
    <p:extLst>
      <p:ext uri="{BB962C8B-B14F-4D97-AF65-F5344CB8AC3E}">
        <p14:creationId xmlns:p14="http://schemas.microsoft.com/office/powerpoint/2010/main" val="17485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9C2B95-F377-4EC6-B418-177171E8A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033" y="2549916"/>
            <a:ext cx="6686550" cy="407670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940253" y="944218"/>
            <a:ext cx="1045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C53A7"/>
                </a:solidFill>
              </a:rPr>
              <a:t>Recomendación de visita a establecimiento educativo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EE5EF74-8FEC-4695-A8CA-30A03250EB9E}"/>
              </a:ext>
            </a:extLst>
          </p:cNvPr>
          <p:cNvSpPr/>
          <p:nvPr/>
        </p:nvSpPr>
        <p:spPr>
          <a:xfrm>
            <a:off x="81128" y="1687353"/>
            <a:ext cx="532682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En la última columna del listado, con la cabecera de “</a:t>
            </a:r>
            <a:r>
              <a:rPr lang="es-PE" sz="2800" b="1" dirty="0" err="1">
                <a:solidFill>
                  <a:schemeClr val="accent5"/>
                </a:solidFill>
              </a:rPr>
              <a:t>FlagUgel</a:t>
            </a:r>
            <a:r>
              <a:rPr lang="es-PE" sz="2800" dirty="0"/>
              <a:t>”, se ha colocado el número “1” en cada establecimiento de las IIEE que se recomienda visitar.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equipo puede incorporar otros criterios para determinar visitas a las IIEE, previa evaluación de su pertinencia para culminar con la identificación de las IIEE.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4540388-0AE8-4FDC-96D5-F749A9D517A3}"/>
              </a:ext>
            </a:extLst>
          </p:cNvPr>
          <p:cNvSpPr/>
          <p:nvPr/>
        </p:nvSpPr>
        <p:spPr>
          <a:xfrm>
            <a:off x="11277600" y="2638944"/>
            <a:ext cx="854566" cy="4039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432C6E1-DBF0-4624-92A1-729FD13EE53C}"/>
              </a:ext>
            </a:extLst>
          </p:cNvPr>
          <p:cNvSpPr/>
          <p:nvPr/>
        </p:nvSpPr>
        <p:spPr>
          <a:xfrm>
            <a:off x="5619687" y="4636769"/>
            <a:ext cx="6491185" cy="86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0A197CB-12A8-4DBE-A3AE-76B7ED820A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0033" y="1790589"/>
          <a:ext cx="673196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38">
                  <a:extLst>
                    <a:ext uri="{9D8B030D-6E8A-4147-A177-3AD203B41FA5}">
                      <a16:colId xmlns="" xmlns:a16="http://schemas.microsoft.com/office/drawing/2014/main" val="794926256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208913947"/>
                    </a:ext>
                  </a:extLst>
                </a:gridCol>
                <a:gridCol w="1378857">
                  <a:extLst>
                    <a:ext uri="{9D8B030D-6E8A-4147-A177-3AD203B41FA5}">
                      <a16:colId xmlns="" xmlns:a16="http://schemas.microsoft.com/office/drawing/2014/main" val="592886384"/>
                    </a:ext>
                  </a:extLst>
                </a:gridCol>
                <a:gridCol w="2583542">
                  <a:extLst>
                    <a:ext uri="{9D8B030D-6E8A-4147-A177-3AD203B41FA5}">
                      <a16:colId xmlns="" xmlns:a16="http://schemas.microsoft.com/office/drawing/2014/main" val="1575071875"/>
                    </a:ext>
                  </a:extLst>
                </a:gridCol>
                <a:gridCol w="899885">
                  <a:extLst>
                    <a:ext uri="{9D8B030D-6E8A-4147-A177-3AD203B41FA5}">
                      <a16:colId xmlns="" xmlns:a16="http://schemas.microsoft.com/office/drawing/2014/main" val="414919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modulares de la modalidad regular de los niveles inicial, primaria y secundaria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Indicador de la 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374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9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0" y="216713"/>
            <a:ext cx="1525067" cy="77152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24583" y="600871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Consideraciones para el llenado del cuadro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416" y="165911"/>
            <a:ext cx="2163867" cy="47584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FCB56FD-7B92-4CA7-B779-24DB1194CE50}"/>
              </a:ext>
            </a:extLst>
          </p:cNvPr>
          <p:cNvSpPr/>
          <p:nvPr/>
        </p:nvSpPr>
        <p:spPr>
          <a:xfrm>
            <a:off x="132522" y="1340140"/>
            <a:ext cx="71296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b="1" dirty="0">
                <a:solidFill>
                  <a:schemeClr val="accent5"/>
                </a:solidFill>
              </a:rPr>
              <a:t>Diferenciar</a:t>
            </a:r>
            <a:r>
              <a:rPr lang="es-PE" sz="2800" dirty="0"/>
              <a:t> los conceptos de institución educativa, servicio educativo (inicial, primaria, secundaria, entre otros) y local educativo.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E159A36-EBE6-44A2-8F78-ED493796D924}"/>
              </a:ext>
            </a:extLst>
          </p:cNvPr>
          <p:cNvSpPr/>
          <p:nvPr/>
        </p:nvSpPr>
        <p:spPr>
          <a:xfrm>
            <a:off x="7891480" y="1360032"/>
            <a:ext cx="570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ABAFD589-0721-42BA-8E22-CB0AEBA79D8C}"/>
              </a:ext>
            </a:extLst>
          </p:cNvPr>
          <p:cNvSpPr/>
          <p:nvPr/>
        </p:nvSpPr>
        <p:spPr>
          <a:xfrm>
            <a:off x="9846489" y="1211637"/>
            <a:ext cx="2274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Servicio educativo</a:t>
            </a:r>
          </a:p>
        </p:txBody>
      </p:sp>
      <p:sp>
        <p:nvSpPr>
          <p:cNvPr id="4" name="Distinto de 3">
            <a:extLst>
              <a:ext uri="{FF2B5EF4-FFF2-40B4-BE49-F238E27FC236}">
                <a16:creationId xmlns="" xmlns:a16="http://schemas.microsoft.com/office/drawing/2014/main" id="{F1B5A82F-1A78-4D4E-81F0-B2055557C533}"/>
              </a:ext>
            </a:extLst>
          </p:cNvPr>
          <p:cNvSpPr/>
          <p:nvPr/>
        </p:nvSpPr>
        <p:spPr>
          <a:xfrm>
            <a:off x="8726576" y="1373862"/>
            <a:ext cx="855807" cy="612969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6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E75A5E6-9023-425E-8096-A0FBBBC8F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2" y="3429001"/>
            <a:ext cx="1384996" cy="138499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86652C6C-D6BD-481C-89E2-BB7131E98175}"/>
              </a:ext>
            </a:extLst>
          </p:cNvPr>
          <p:cNvSpPr/>
          <p:nvPr/>
        </p:nvSpPr>
        <p:spPr>
          <a:xfrm>
            <a:off x="2621183" y="3328143"/>
            <a:ext cx="91913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procedimiento de identificación de IIEE se basa en la </a:t>
            </a:r>
            <a:r>
              <a:rPr lang="es-PE" sz="2800" b="1" dirty="0">
                <a:solidFill>
                  <a:schemeClr val="accent5"/>
                </a:solidFill>
              </a:rPr>
              <a:t>revisión de las resoluciones que sustentan su existencia y funcionamiento</a:t>
            </a:r>
            <a:r>
              <a:rPr lang="es-PE" sz="2800" dirty="0"/>
              <a:t>. En ese sentido, la visita es una actividad secundaria y complementaria.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5FC363BF-69D1-43E9-B9E2-24BEE84D4CD4}"/>
              </a:ext>
            </a:extLst>
          </p:cNvPr>
          <p:cNvSpPr/>
          <p:nvPr/>
        </p:nvSpPr>
        <p:spPr>
          <a:xfrm>
            <a:off x="219638" y="5349468"/>
            <a:ext cx="73549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La UE bajo ciertos criterios ha determinado </a:t>
            </a:r>
            <a:r>
              <a:rPr lang="es-PE" sz="2800" b="1" dirty="0">
                <a:solidFill>
                  <a:schemeClr val="accent5"/>
                </a:solidFill>
              </a:rPr>
              <a:t>algunas IIEE</a:t>
            </a:r>
            <a:r>
              <a:rPr lang="es-PE" sz="2800" dirty="0"/>
              <a:t> </a:t>
            </a:r>
            <a:r>
              <a:rPr lang="es-PE" sz="2800" b="1" dirty="0">
                <a:solidFill>
                  <a:schemeClr val="accent5"/>
                </a:solidFill>
              </a:rPr>
              <a:t>que recomienda visitar </a:t>
            </a:r>
            <a:r>
              <a:rPr lang="es-PE" sz="2800" dirty="0"/>
              <a:t>para culminar el proceso de identificación.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8819406-1420-4700-9D7C-EA7E8EF798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39" y="5011203"/>
            <a:ext cx="1815882" cy="181588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EF251C4F-5F5D-4D71-9342-A35D7B9F3332}"/>
              </a:ext>
            </a:extLst>
          </p:cNvPr>
          <p:cNvSpPr/>
          <p:nvPr/>
        </p:nvSpPr>
        <p:spPr>
          <a:xfrm>
            <a:off x="7898107" y="2466591"/>
            <a:ext cx="5709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CB916F35-CE55-4DCA-A044-7323C1513E4E}"/>
              </a:ext>
            </a:extLst>
          </p:cNvPr>
          <p:cNvSpPr/>
          <p:nvPr/>
        </p:nvSpPr>
        <p:spPr>
          <a:xfrm>
            <a:off x="9853116" y="2318196"/>
            <a:ext cx="22748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</a:t>
            </a:r>
            <a:r>
              <a:rPr lang="es-ES" sz="2800" b="1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ocal educativo</a:t>
            </a:r>
          </a:p>
        </p:txBody>
      </p:sp>
      <p:sp>
        <p:nvSpPr>
          <p:cNvPr id="19" name="Distinto de 18">
            <a:extLst>
              <a:ext uri="{FF2B5EF4-FFF2-40B4-BE49-F238E27FC236}">
                <a16:creationId xmlns="" xmlns:a16="http://schemas.microsoft.com/office/drawing/2014/main" id="{37F5D3C9-299E-409D-AC28-C254DD675683}"/>
              </a:ext>
            </a:extLst>
          </p:cNvPr>
          <p:cNvSpPr/>
          <p:nvPr/>
        </p:nvSpPr>
        <p:spPr>
          <a:xfrm>
            <a:off x="8733203" y="2480421"/>
            <a:ext cx="855807" cy="612969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E79F50DF-5C50-46BC-867A-69EAC5283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05478"/>
              </p:ext>
            </p:extLst>
          </p:nvPr>
        </p:nvGraphicFramePr>
        <p:xfrm>
          <a:off x="242209" y="3571286"/>
          <a:ext cx="10455963" cy="3227070"/>
        </p:xfrm>
        <a:graphic>
          <a:graphicData uri="http://schemas.openxmlformats.org/drawingml/2006/table">
            <a:tbl>
              <a:tblPr firstRow="1" lastRow="1" bandCol="1">
                <a:tableStyleId>{F2DE63D5-997A-4646-A377-4702673A728D}</a:tableStyleId>
              </a:tblPr>
              <a:tblGrid>
                <a:gridCol w="2528880">
                  <a:extLst>
                    <a:ext uri="{9D8B030D-6E8A-4147-A177-3AD203B41FA5}">
                      <a16:colId xmlns="" xmlns:a16="http://schemas.microsoft.com/office/drawing/2014/main" val="3954841764"/>
                    </a:ext>
                  </a:extLst>
                </a:gridCol>
                <a:gridCol w="1636334">
                  <a:extLst>
                    <a:ext uri="{9D8B030D-6E8A-4147-A177-3AD203B41FA5}">
                      <a16:colId xmlns="" xmlns:a16="http://schemas.microsoft.com/office/drawing/2014/main" val="3360011546"/>
                    </a:ext>
                  </a:extLst>
                </a:gridCol>
                <a:gridCol w="2258409">
                  <a:extLst>
                    <a:ext uri="{9D8B030D-6E8A-4147-A177-3AD203B41FA5}">
                      <a16:colId xmlns="" xmlns:a16="http://schemas.microsoft.com/office/drawing/2014/main" val="4203827407"/>
                    </a:ext>
                  </a:extLst>
                </a:gridCol>
                <a:gridCol w="1622811">
                  <a:extLst>
                    <a:ext uri="{9D8B030D-6E8A-4147-A177-3AD203B41FA5}">
                      <a16:colId xmlns="" xmlns:a16="http://schemas.microsoft.com/office/drawing/2014/main" val="995088617"/>
                    </a:ext>
                  </a:extLst>
                </a:gridCol>
                <a:gridCol w="2409529">
                  <a:extLst>
                    <a:ext uri="{9D8B030D-6E8A-4147-A177-3AD203B41FA5}">
                      <a16:colId xmlns="" xmlns:a16="http://schemas.microsoft.com/office/drawing/2014/main" val="2241330064"/>
                    </a:ext>
                  </a:extLst>
                </a:gridCol>
              </a:tblGrid>
              <a:tr h="71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Etapa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Total de: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de IIEE que se proyecta visitar: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8861220"/>
                  </a:ext>
                </a:extLst>
              </a:tr>
              <a:tr h="5961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2178904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Básica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848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1,426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75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196 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51951588"/>
                  </a:ext>
                </a:extLst>
              </a:tr>
              <a:tr h="7135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Técnica-productiva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27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27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77086287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Superior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1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21826029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r" fontAlgn="ctr"/>
                      <a:r>
                        <a:rPr lang="es-PE" sz="2400" u="none" strike="noStrike">
                          <a:effectLst/>
                        </a:rPr>
                        <a:t>Total: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876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1,454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103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224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36241960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D3149F04-D7E0-43F1-8739-B994E6104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31" t="24046" r="1631" b="8555"/>
          <a:stretch/>
        </p:blipFill>
        <p:spPr>
          <a:xfrm>
            <a:off x="989521" y="881882"/>
            <a:ext cx="8764640" cy="257539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FE04A86-5160-42F6-AA7A-ABAF5D929022}"/>
              </a:ext>
            </a:extLst>
          </p:cNvPr>
          <p:cNvSpPr txBox="1"/>
          <p:nvPr/>
        </p:nvSpPr>
        <p:spPr>
          <a:xfrm>
            <a:off x="970263" y="104436"/>
            <a:ext cx="952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Comparación (1)</a:t>
            </a:r>
            <a:endParaRPr lang="es-MX" sz="4000" b="1" dirty="0">
              <a:solidFill>
                <a:srgbClr val="0C53A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F1A2577-064B-4A9A-8554-06DB7F0C200D}"/>
              </a:ext>
            </a:extLst>
          </p:cNvPr>
          <p:cNvSpPr txBox="1"/>
          <p:nvPr/>
        </p:nvSpPr>
        <p:spPr>
          <a:xfrm>
            <a:off x="9850710" y="1017590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PLAN RIE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2121719-BF21-452E-963B-FA635ADD4EE1}"/>
              </a:ext>
            </a:extLst>
          </p:cNvPr>
          <p:cNvSpPr txBox="1"/>
          <p:nvPr/>
        </p:nvSpPr>
        <p:spPr>
          <a:xfrm>
            <a:off x="10698172" y="4110609"/>
            <a:ext cx="149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LISTADO UE</a:t>
            </a:r>
          </a:p>
        </p:txBody>
      </p:sp>
      <p:sp>
        <p:nvSpPr>
          <p:cNvPr id="3" name="Globo: línea con barra de énfasis 2">
            <a:extLst>
              <a:ext uri="{FF2B5EF4-FFF2-40B4-BE49-F238E27FC236}">
                <a16:creationId xmlns="" xmlns:a16="http://schemas.microsoft.com/office/drawing/2014/main" id="{4C181AB7-F26A-4EC6-9D61-7C6C195325DE}"/>
              </a:ext>
            </a:extLst>
          </p:cNvPr>
          <p:cNvSpPr/>
          <p:nvPr/>
        </p:nvSpPr>
        <p:spPr>
          <a:xfrm>
            <a:off x="10028133" y="2318363"/>
            <a:ext cx="2163867" cy="1067370"/>
          </a:xfrm>
          <a:prstGeom prst="accentCallout1">
            <a:avLst>
              <a:gd name="adj1" fmla="val 94876"/>
              <a:gd name="adj2" fmla="val -1596"/>
              <a:gd name="adj3" fmla="val 94375"/>
              <a:gd name="adj4" fmla="val -836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>
                <a:solidFill>
                  <a:srgbClr val="FF0000"/>
                </a:solidFill>
              </a:rPr>
              <a:t>¿Será necesario visitar el 61% de IIEE?</a:t>
            </a:r>
            <a:endParaRPr lang="es-PE" sz="2400" dirty="0">
              <a:solidFill>
                <a:srgbClr val="FF0000"/>
              </a:solidFill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57A8ABB7-74CD-43E7-9F58-AECEAF9E8BC0}"/>
              </a:ext>
            </a:extLst>
          </p:cNvPr>
          <p:cNvSpPr/>
          <p:nvPr/>
        </p:nvSpPr>
        <p:spPr>
          <a:xfrm>
            <a:off x="7315200" y="2911797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F1BD7FCD-C318-4D83-A8BF-4B6ABB14C1A4}"/>
              </a:ext>
            </a:extLst>
          </p:cNvPr>
          <p:cNvSpPr/>
          <p:nvPr/>
        </p:nvSpPr>
        <p:spPr>
          <a:xfrm>
            <a:off x="4661807" y="2911797"/>
            <a:ext cx="768626" cy="5067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3" y="135383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26" y="165997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E79F50DF-5C50-46BC-867A-69EAC5283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126717"/>
              </p:ext>
            </p:extLst>
          </p:nvPr>
        </p:nvGraphicFramePr>
        <p:xfrm>
          <a:off x="242209" y="3571286"/>
          <a:ext cx="10455963" cy="3227070"/>
        </p:xfrm>
        <a:graphic>
          <a:graphicData uri="http://schemas.openxmlformats.org/drawingml/2006/table">
            <a:tbl>
              <a:tblPr firstRow="1" lastRow="1" bandCol="1">
                <a:tableStyleId>{F2DE63D5-997A-4646-A377-4702673A728D}</a:tableStyleId>
              </a:tblPr>
              <a:tblGrid>
                <a:gridCol w="2528880">
                  <a:extLst>
                    <a:ext uri="{9D8B030D-6E8A-4147-A177-3AD203B41FA5}">
                      <a16:colId xmlns="" xmlns:a16="http://schemas.microsoft.com/office/drawing/2014/main" val="3954841764"/>
                    </a:ext>
                  </a:extLst>
                </a:gridCol>
                <a:gridCol w="1636334">
                  <a:extLst>
                    <a:ext uri="{9D8B030D-6E8A-4147-A177-3AD203B41FA5}">
                      <a16:colId xmlns="" xmlns:a16="http://schemas.microsoft.com/office/drawing/2014/main" val="3360011546"/>
                    </a:ext>
                  </a:extLst>
                </a:gridCol>
                <a:gridCol w="2258409">
                  <a:extLst>
                    <a:ext uri="{9D8B030D-6E8A-4147-A177-3AD203B41FA5}">
                      <a16:colId xmlns="" xmlns:a16="http://schemas.microsoft.com/office/drawing/2014/main" val="4203827407"/>
                    </a:ext>
                  </a:extLst>
                </a:gridCol>
                <a:gridCol w="1622811">
                  <a:extLst>
                    <a:ext uri="{9D8B030D-6E8A-4147-A177-3AD203B41FA5}">
                      <a16:colId xmlns="" xmlns:a16="http://schemas.microsoft.com/office/drawing/2014/main" val="995088617"/>
                    </a:ext>
                  </a:extLst>
                </a:gridCol>
                <a:gridCol w="2409529">
                  <a:extLst>
                    <a:ext uri="{9D8B030D-6E8A-4147-A177-3AD203B41FA5}">
                      <a16:colId xmlns="" xmlns:a16="http://schemas.microsoft.com/office/drawing/2014/main" val="2241330064"/>
                    </a:ext>
                  </a:extLst>
                </a:gridCol>
              </a:tblGrid>
              <a:tr h="7135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Etapa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Total de: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Cantidad de IIEE que se proyecta visitar: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8861220"/>
                  </a:ext>
                </a:extLst>
              </a:tr>
              <a:tr h="59612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Códigos modulares asociados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2178904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Básica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632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724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20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48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51951588"/>
                  </a:ext>
                </a:extLst>
              </a:tr>
              <a:tr h="7135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Técnica-productiva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>
                          <a:effectLst/>
                        </a:rPr>
                        <a:t>5</a:t>
                      </a:r>
                      <a:endParaRPr lang="es-PE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677086287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2400" u="none" strike="noStrike">
                          <a:effectLst/>
                        </a:rPr>
                        <a:t>Educación Superior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- 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 -</a:t>
                      </a:r>
                      <a:endParaRPr lang="es-PE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21826029"/>
                  </a:ext>
                </a:extLst>
              </a:tr>
              <a:tr h="361342">
                <a:tc>
                  <a:txBody>
                    <a:bodyPr/>
                    <a:lstStyle/>
                    <a:p>
                      <a:pPr algn="r" fontAlgn="ctr"/>
                      <a:r>
                        <a:rPr lang="es-PE" sz="2400" u="none" strike="noStrike">
                          <a:effectLst/>
                        </a:rPr>
                        <a:t>Total:</a:t>
                      </a:r>
                      <a:endParaRPr lang="es-PE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637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729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25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400" u="none" strike="noStrike" dirty="0">
                          <a:effectLst/>
                        </a:rPr>
                        <a:t>53</a:t>
                      </a:r>
                      <a:endParaRPr lang="es-PE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3624196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FE04A86-5160-42F6-AA7A-ABAF5D929022}"/>
              </a:ext>
            </a:extLst>
          </p:cNvPr>
          <p:cNvSpPr txBox="1"/>
          <p:nvPr/>
        </p:nvSpPr>
        <p:spPr>
          <a:xfrm>
            <a:off x="970263" y="104436"/>
            <a:ext cx="9529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Comparación (2)</a:t>
            </a:r>
            <a:endParaRPr lang="es-MX" sz="4000" b="1" dirty="0">
              <a:solidFill>
                <a:srgbClr val="0C53A7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F1A2577-064B-4A9A-8554-06DB7F0C200D}"/>
              </a:ext>
            </a:extLst>
          </p:cNvPr>
          <p:cNvSpPr txBox="1"/>
          <p:nvPr/>
        </p:nvSpPr>
        <p:spPr>
          <a:xfrm>
            <a:off x="10083570" y="1001487"/>
            <a:ext cx="159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PLAN RIE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52121719-BF21-452E-963B-FA635ADD4EE1}"/>
              </a:ext>
            </a:extLst>
          </p:cNvPr>
          <p:cNvSpPr txBox="1"/>
          <p:nvPr/>
        </p:nvSpPr>
        <p:spPr>
          <a:xfrm>
            <a:off x="10698172" y="4063575"/>
            <a:ext cx="1493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accent5"/>
                </a:solidFill>
              </a:rPr>
              <a:t>LISTADO UE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1C15707F-9AE8-4345-9E1B-5D57D2614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42" t="12302" r="3290" b="12525"/>
          <a:stretch/>
        </p:blipFill>
        <p:spPr>
          <a:xfrm>
            <a:off x="1077480" y="931868"/>
            <a:ext cx="8573387" cy="25198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E880084A-01C8-4F48-B153-E636E88E7A2D}"/>
              </a:ext>
            </a:extLst>
          </p:cNvPr>
          <p:cNvSpPr/>
          <p:nvPr/>
        </p:nvSpPr>
        <p:spPr>
          <a:xfrm>
            <a:off x="4340088" y="2977804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1118DC2A-06F5-4028-A0ED-3CE3A40587D5}"/>
              </a:ext>
            </a:extLst>
          </p:cNvPr>
          <p:cNvSpPr/>
          <p:nvPr/>
        </p:nvSpPr>
        <p:spPr>
          <a:xfrm>
            <a:off x="5800182" y="2977804"/>
            <a:ext cx="768626" cy="473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Globo: línea con barra de énfasis 17">
            <a:extLst>
              <a:ext uri="{FF2B5EF4-FFF2-40B4-BE49-F238E27FC236}">
                <a16:creationId xmlns="" xmlns:a16="http://schemas.microsoft.com/office/drawing/2014/main" id="{7983D44A-B64F-494C-B880-1A165E886E35}"/>
              </a:ext>
            </a:extLst>
          </p:cNvPr>
          <p:cNvSpPr/>
          <p:nvPr/>
        </p:nvSpPr>
        <p:spPr>
          <a:xfrm>
            <a:off x="9640792" y="2311538"/>
            <a:ext cx="2541133" cy="1067370"/>
          </a:xfrm>
          <a:prstGeom prst="accentCallout1">
            <a:avLst>
              <a:gd name="adj1" fmla="val 94876"/>
              <a:gd name="adj2" fmla="val -1596"/>
              <a:gd name="adj3" fmla="val 94375"/>
              <a:gd name="adj4" fmla="val -11841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2400" b="1" dirty="0">
                <a:solidFill>
                  <a:srgbClr val="FF0000"/>
                </a:solidFill>
              </a:rPr>
              <a:t>¿Es decir que las IIEE solo brindan un servicio?</a:t>
            </a:r>
          </a:p>
        </p:txBody>
      </p:sp>
    </p:spTree>
    <p:extLst>
      <p:ext uri="{BB962C8B-B14F-4D97-AF65-F5344CB8AC3E}">
        <p14:creationId xmlns:p14="http://schemas.microsoft.com/office/powerpoint/2010/main" val="19405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Metas mensuales 2018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74B9F837-1F4E-43B7-8D47-6191CA00C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80804"/>
              </p:ext>
            </p:extLst>
          </p:nvPr>
        </p:nvGraphicFramePr>
        <p:xfrm>
          <a:off x="492028" y="1696279"/>
          <a:ext cx="10853041" cy="41613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42387">
                  <a:extLst>
                    <a:ext uri="{9D8B030D-6E8A-4147-A177-3AD203B41FA5}">
                      <a16:colId xmlns="" xmlns:a16="http://schemas.microsoft.com/office/drawing/2014/main" val="3474518774"/>
                    </a:ext>
                  </a:extLst>
                </a:gridCol>
                <a:gridCol w="975477">
                  <a:extLst>
                    <a:ext uri="{9D8B030D-6E8A-4147-A177-3AD203B41FA5}">
                      <a16:colId xmlns="" xmlns:a16="http://schemas.microsoft.com/office/drawing/2014/main" val="3316744343"/>
                    </a:ext>
                  </a:extLst>
                </a:gridCol>
                <a:gridCol w="580694">
                  <a:extLst>
                    <a:ext uri="{9D8B030D-6E8A-4147-A177-3AD203B41FA5}">
                      <a16:colId xmlns="" xmlns:a16="http://schemas.microsoft.com/office/drawing/2014/main" val="2923963509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4281233598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1930097853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447269767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2764596938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4094571012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4204204146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2425085690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1587470966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63803394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2045226645"/>
                    </a:ext>
                  </a:extLst>
                </a:gridCol>
                <a:gridCol w="504953">
                  <a:extLst>
                    <a:ext uri="{9D8B030D-6E8A-4147-A177-3AD203B41FA5}">
                      <a16:colId xmlns="" xmlns:a16="http://schemas.microsoft.com/office/drawing/2014/main" val="1001137482"/>
                    </a:ext>
                  </a:extLst>
                </a:gridCol>
              </a:tblGrid>
              <a:tr h="78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Indicadores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Meta Anual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E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F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M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J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N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D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719733266"/>
                  </a:ext>
                </a:extLst>
              </a:tr>
              <a:tr h="789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1. Número de sesiones que tendrá el equipo RIE.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401866739"/>
                  </a:ext>
                </a:extLst>
              </a:tr>
              <a:tr h="605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2. Número de IIEE a visitar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2621309"/>
                  </a:ext>
                </a:extLst>
              </a:tr>
              <a:tr h="988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3. Número de informes de identificación enviados a la DRE/GRE (*)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40294715"/>
                  </a:ext>
                </a:extLst>
              </a:tr>
              <a:tr h="988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4. Número de IIEE identificadas en los informes remitidos a la DRE/GRE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2033230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7363250-7D7F-4CEE-82D0-280E2BB6D5A7}"/>
              </a:ext>
            </a:extLst>
          </p:cNvPr>
          <p:cNvSpPr txBox="1"/>
          <p:nvPr/>
        </p:nvSpPr>
        <p:spPr>
          <a:xfrm>
            <a:off x="492028" y="5927084"/>
            <a:ext cx="9586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(*) Se recomienda que el tiempo de emisión entre informes no supere los dos meses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59FB927-2525-4D18-BCCC-8FD71E434E04}"/>
              </a:ext>
            </a:extLst>
          </p:cNvPr>
          <p:cNvSpPr/>
          <p:nvPr/>
        </p:nvSpPr>
        <p:spPr>
          <a:xfrm>
            <a:off x="4102099" y="2423353"/>
            <a:ext cx="7310440" cy="3552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CuadroTexto 14">
            <a:extLst>
              <a:ext uri="{FF2B5EF4-FFF2-40B4-BE49-F238E27FC236}">
                <a16:creationId xmlns="" xmlns:a16="http://schemas.microsoft.com/office/drawing/2014/main" id="{6D5CEC95-25D4-4EC4-AD71-FF05F742FB87}"/>
              </a:ext>
            </a:extLst>
          </p:cNvPr>
          <p:cNvSpPr txBox="1"/>
          <p:nvPr/>
        </p:nvSpPr>
        <p:spPr>
          <a:xfrm>
            <a:off x="492029" y="6292515"/>
            <a:ext cx="101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Programación realizada por el Equipo RIE para el año 2018</a:t>
            </a:r>
          </a:p>
        </p:txBody>
      </p:sp>
    </p:spTree>
    <p:extLst>
      <p:ext uri="{BB962C8B-B14F-4D97-AF65-F5344CB8AC3E}">
        <p14:creationId xmlns:p14="http://schemas.microsoft.com/office/powerpoint/2010/main" val="3033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44417" y="5093150"/>
            <a:ext cx="5274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>
                <a:solidFill>
                  <a:srgbClr val="0C53A7"/>
                </a:solidFill>
              </a:rPr>
              <a:t>Tema 3: </a:t>
            </a:r>
            <a:r>
              <a:rPr lang="es-PE" sz="2400" b="1" dirty="0">
                <a:solidFill>
                  <a:srgbClr val="0C53A7"/>
                </a:solidFill>
              </a:rPr>
              <a:t>Plan de implementación del RIE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47BBB85-A36C-4FFB-8E02-893D4A9C8487}"/>
              </a:ext>
            </a:extLst>
          </p:cNvPr>
          <p:cNvSpPr/>
          <p:nvPr/>
        </p:nvSpPr>
        <p:spPr>
          <a:xfrm>
            <a:off x="8521713" y="315741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6" y="793630"/>
            <a:ext cx="10535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Recomendaciones para el llenado del cuadro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49D92080-0B1F-43EC-9BC3-DFB413B0B97E}"/>
              </a:ext>
            </a:extLst>
          </p:cNvPr>
          <p:cNvSpPr/>
          <p:nvPr/>
        </p:nvSpPr>
        <p:spPr>
          <a:xfrm>
            <a:off x="87296" y="1573883"/>
            <a:ext cx="111655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dirty="0" smtClean="0"/>
              <a:t>Iniciar </a:t>
            </a:r>
            <a:r>
              <a:rPr lang="es-PE" sz="3000" dirty="0"/>
              <a:t>el trabajo del equipo RIE con aquellas instituciones educativas que pueden ser </a:t>
            </a:r>
            <a:r>
              <a:rPr lang="es-PE" sz="3000" b="1" dirty="0">
                <a:solidFill>
                  <a:schemeClr val="accent5"/>
                </a:solidFill>
              </a:rPr>
              <a:t>identificadas con menos complicaciones</a:t>
            </a:r>
            <a:r>
              <a:rPr lang="es-PE" sz="3000" dirty="0"/>
              <a:t>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Programar un número de visitas a las IIEE que sea </a:t>
            </a:r>
            <a:r>
              <a:rPr lang="es-PE" sz="3000" b="1" dirty="0">
                <a:solidFill>
                  <a:schemeClr val="accent5"/>
                </a:solidFill>
              </a:rPr>
              <a:t>viable cumplir </a:t>
            </a:r>
            <a:r>
              <a:rPr lang="es-PE" sz="3000" dirty="0"/>
              <a:t>para el equipo RIE, actuando bajo los principios de eficiencia y eficacia.</a:t>
            </a:r>
          </a:p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dirty="0"/>
              <a:t>El tiempo de emisión entre informes de identificación de IIEE no debe superar los </a:t>
            </a:r>
            <a:r>
              <a:rPr lang="es-PE" sz="3000" b="1" dirty="0">
                <a:solidFill>
                  <a:schemeClr val="accent5"/>
                </a:solidFill>
              </a:rPr>
              <a:t>dos meses</a:t>
            </a:r>
            <a:r>
              <a:rPr lang="es-PE" sz="3000" dirty="0" smtClean="0"/>
              <a:t>.</a:t>
            </a:r>
            <a:endParaRPr lang="es-PE" sz="300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9D92080-0B1F-43EC-9BC3-DFB413B0B97E}"/>
              </a:ext>
            </a:extLst>
          </p:cNvPr>
          <p:cNvSpPr/>
          <p:nvPr/>
        </p:nvSpPr>
        <p:spPr>
          <a:xfrm>
            <a:off x="87296" y="5229000"/>
            <a:ext cx="10317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8400" indent="-2484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3000" dirty="0" smtClean="0"/>
              <a:t>Deberá concluir su identificación de IIEE en </a:t>
            </a:r>
            <a:r>
              <a:rPr lang="es-PE" sz="3000" b="1" dirty="0" smtClean="0">
                <a:solidFill>
                  <a:schemeClr val="accent5"/>
                </a:solidFill>
              </a:rPr>
              <a:t>el </a:t>
            </a:r>
            <a:r>
              <a:rPr lang="es-PE" sz="3000" b="1" dirty="0">
                <a:solidFill>
                  <a:schemeClr val="accent5"/>
                </a:solidFill>
              </a:rPr>
              <a:t>año 2019</a:t>
            </a:r>
            <a:r>
              <a:rPr lang="es-PE" sz="3000" dirty="0" smtClean="0"/>
              <a:t>. </a:t>
            </a:r>
            <a:r>
              <a:rPr lang="es-PE" sz="3000" dirty="0" smtClean="0"/>
              <a:t>Solo para las UGEL con un número importante de IIEE (más de 500) podrán programar hasta el 2020.</a:t>
            </a:r>
            <a:endParaRPr lang="es-PE" sz="3000" dirty="0"/>
          </a:p>
        </p:txBody>
      </p:sp>
    </p:spTree>
    <p:extLst>
      <p:ext uri="{BB962C8B-B14F-4D97-AF65-F5344CB8AC3E}">
        <p14:creationId xmlns:p14="http://schemas.microsoft.com/office/powerpoint/2010/main" val="27988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94944" y="26584"/>
            <a:ext cx="8792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solidFill>
                  <a:srgbClr val="0C53A7"/>
                </a:solidFill>
              </a:rPr>
              <a:t>Observaciones en Planes RIE remitidos (1) 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28999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5F6673FD-3481-47DF-8BE2-E67175D9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953730"/>
              </p:ext>
            </p:extLst>
          </p:nvPr>
        </p:nvGraphicFramePr>
        <p:xfrm>
          <a:off x="198786" y="3265957"/>
          <a:ext cx="11873944" cy="234797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8017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07335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5287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258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37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3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4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528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528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729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81 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81</a:t>
                      </a:r>
                      <a:endParaRPr kumimoji="0" lang="es-P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="" xmlns:a16="http://schemas.microsoft.com/office/drawing/2014/main" id="{84A5D580-2478-428F-85FB-881F6B29D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127040"/>
              </p:ext>
            </p:extLst>
          </p:nvPr>
        </p:nvGraphicFramePr>
        <p:xfrm>
          <a:off x="821635" y="739643"/>
          <a:ext cx="10548729" cy="238024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52832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1573977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2019764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1484243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2517913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3253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Total de: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de IIEE que se proyecta visitar: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88088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Básica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Técnica-productiva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Superior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2848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Total: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</a:rPr>
                        <a:t>37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8" name="Diagrama de flujo: documento 7">
            <a:extLst>
              <a:ext uri="{FF2B5EF4-FFF2-40B4-BE49-F238E27FC236}">
                <a16:creationId xmlns="" xmlns:a16="http://schemas.microsoft.com/office/drawing/2014/main" id="{9B183ED9-760E-4630-AD42-22BFCEC6BC27}"/>
              </a:ext>
            </a:extLst>
          </p:cNvPr>
          <p:cNvSpPr/>
          <p:nvPr/>
        </p:nvSpPr>
        <p:spPr>
          <a:xfrm>
            <a:off x="4891206" y="5077327"/>
            <a:ext cx="7102008" cy="606486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0044B300-EF17-4EB0-A733-DE036644BE3E}"/>
              </a:ext>
            </a:extLst>
          </p:cNvPr>
          <p:cNvSpPr txBox="1"/>
          <p:nvPr/>
        </p:nvSpPr>
        <p:spPr>
          <a:xfrm>
            <a:off x="346872" y="6306464"/>
            <a:ext cx="112620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solidFill>
                  <a:srgbClr val="FF0000"/>
                </a:solidFill>
              </a:rPr>
              <a:t>Se debe dimensionar adecuadamente el trabajo que realizará el  equipo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BC8F5966-A4F1-4D4F-9956-B5D4836D5F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" r="17930" b="35456"/>
          <a:stretch/>
        </p:blipFill>
        <p:spPr>
          <a:xfrm>
            <a:off x="0" y="5683813"/>
            <a:ext cx="1196158" cy="112109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F1A750DD-1D1E-479B-9790-7459D133BC1B}"/>
              </a:ext>
            </a:extLst>
          </p:cNvPr>
          <p:cNvSpPr txBox="1"/>
          <p:nvPr/>
        </p:nvSpPr>
        <p:spPr>
          <a:xfrm>
            <a:off x="349144" y="5721879"/>
            <a:ext cx="10058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b="1" dirty="0">
                <a:solidFill>
                  <a:srgbClr val="00B050"/>
                </a:solidFill>
              </a:rPr>
              <a:t>¿Es posible culminar la identificación de 729 IIEE en un año?</a:t>
            </a:r>
          </a:p>
        </p:txBody>
      </p:sp>
    </p:spTree>
    <p:extLst>
      <p:ext uri="{BB962C8B-B14F-4D97-AF65-F5344CB8AC3E}">
        <p14:creationId xmlns:p14="http://schemas.microsoft.com/office/powerpoint/2010/main" val="39469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" y="74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79" y="-22261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5F6673FD-3481-47DF-8BE2-E67175D90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8848"/>
              </p:ext>
            </p:extLst>
          </p:nvPr>
        </p:nvGraphicFramePr>
        <p:xfrm>
          <a:off x="159027" y="2995257"/>
          <a:ext cx="11873944" cy="241325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78017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07335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40716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324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237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23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2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237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84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4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10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36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6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</a:t>
                      </a:r>
                      <a:endParaRPr lang="es-PE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362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1 </a:t>
                      </a:r>
                      <a:endParaRPr lang="es-PE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0" name="Marcador de contenido 3">
            <a:extLst>
              <a:ext uri="{FF2B5EF4-FFF2-40B4-BE49-F238E27FC236}">
                <a16:creationId xmlns="" xmlns:a16="http://schemas.microsoft.com/office/drawing/2014/main" id="{84A5D580-2478-428F-85FB-881F6B29D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74285"/>
              </p:ext>
            </p:extLst>
          </p:nvPr>
        </p:nvGraphicFramePr>
        <p:xfrm>
          <a:off x="795130" y="759805"/>
          <a:ext cx="10732107" cy="21282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68487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1563757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2107096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2027582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2065185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3672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Total de: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de IIEE que se proyecta visitar: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55510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Básica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Técnica-productiva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Superior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PE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26245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Total: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486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PE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8" name="Diagrama de flujo: documento 7">
            <a:extLst>
              <a:ext uri="{FF2B5EF4-FFF2-40B4-BE49-F238E27FC236}">
                <a16:creationId xmlns="" xmlns:a16="http://schemas.microsoft.com/office/drawing/2014/main" id="{56AB19EF-6673-49F3-8813-0F49CFAA172C}"/>
              </a:ext>
            </a:extLst>
          </p:cNvPr>
          <p:cNvSpPr/>
          <p:nvPr/>
        </p:nvSpPr>
        <p:spPr>
          <a:xfrm>
            <a:off x="4770783" y="4793477"/>
            <a:ext cx="7262188" cy="641538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F947BA30-732E-440D-B143-05924587C8FE}"/>
              </a:ext>
            </a:extLst>
          </p:cNvPr>
          <p:cNvSpPr txBox="1"/>
          <p:nvPr/>
        </p:nvSpPr>
        <p:spPr>
          <a:xfrm>
            <a:off x="1561447" y="6292285"/>
            <a:ext cx="100583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Es necesario planificar las metas mensuales de manera equilibrada</a:t>
            </a:r>
          </a:p>
        </p:txBody>
      </p:sp>
      <p:sp>
        <p:nvSpPr>
          <p:cNvPr id="14" name="Diagrama de flujo: documento 13">
            <a:extLst>
              <a:ext uri="{FF2B5EF4-FFF2-40B4-BE49-F238E27FC236}">
                <a16:creationId xmlns="" xmlns:a16="http://schemas.microsoft.com/office/drawing/2014/main" id="{C105D0B7-E6D3-40C6-8463-8BF3D9B99EDF}"/>
              </a:ext>
            </a:extLst>
          </p:cNvPr>
          <p:cNvSpPr/>
          <p:nvPr/>
        </p:nvSpPr>
        <p:spPr>
          <a:xfrm>
            <a:off x="4770783" y="3879031"/>
            <a:ext cx="7262188" cy="432842"/>
          </a:xfrm>
          <a:prstGeom prst="flowChartDocumen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EB3D1C81-7A7A-4919-97DA-559090491B59}"/>
              </a:ext>
            </a:extLst>
          </p:cNvPr>
          <p:cNvSpPr txBox="1"/>
          <p:nvPr/>
        </p:nvSpPr>
        <p:spPr>
          <a:xfrm>
            <a:off x="1394944" y="26584"/>
            <a:ext cx="87921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800" b="1" dirty="0">
                <a:solidFill>
                  <a:srgbClr val="0C53A7"/>
                </a:solidFill>
              </a:rPr>
              <a:t>Observaciones en Planes RIE remitidos (2) 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88CCB78-06CA-47ED-9DF3-087A65D53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1" r="17930" b="35456"/>
          <a:stretch/>
        </p:blipFill>
        <p:spPr>
          <a:xfrm>
            <a:off x="0" y="5683813"/>
            <a:ext cx="1196158" cy="112109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5083B448-36D6-45DC-9EF9-069CDA369C33}"/>
              </a:ext>
            </a:extLst>
          </p:cNvPr>
          <p:cNvSpPr txBox="1"/>
          <p:nvPr/>
        </p:nvSpPr>
        <p:spPr>
          <a:xfrm>
            <a:off x="1533721" y="5470343"/>
            <a:ext cx="1008612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600" b="1" dirty="0">
                <a:solidFill>
                  <a:srgbClr val="00B050"/>
                </a:solidFill>
              </a:rPr>
              <a:t>¿Es buena estrategia realizar el 90% de las visitas en el primer año e identificar solo 6 IIEE?</a:t>
            </a:r>
          </a:p>
        </p:txBody>
      </p:sp>
    </p:spTree>
    <p:extLst>
      <p:ext uri="{BB962C8B-B14F-4D97-AF65-F5344CB8AC3E}">
        <p14:creationId xmlns:p14="http://schemas.microsoft.com/office/powerpoint/2010/main" val="1651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Ejercicio práctico</a:t>
            </a:r>
          </a:p>
        </p:txBody>
      </p:sp>
    </p:spTree>
    <p:extLst>
      <p:ext uri="{BB962C8B-B14F-4D97-AF65-F5344CB8AC3E}">
        <p14:creationId xmlns:p14="http://schemas.microsoft.com/office/powerpoint/2010/main" val="248426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87383" y="1079863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0C55AB5-914E-4462-9BB4-E054DE37F429}"/>
              </a:ext>
            </a:extLst>
          </p:cNvPr>
          <p:cNvSpPr/>
          <p:nvPr/>
        </p:nvSpPr>
        <p:spPr>
          <a:xfrm>
            <a:off x="492028" y="1966569"/>
            <a:ext cx="1112520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Los participantes vuelven a reunirse en los grupos del ejercicio anterior y trabajan con los mismos datos.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Cada grupo elige a un representante que saldrá a presentar el trabajo del grupo en plenaria.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El grupo </a:t>
            </a:r>
            <a:r>
              <a:rPr lang="es-PE" sz="2800"/>
              <a:t>elabora el cuadro </a:t>
            </a:r>
            <a:r>
              <a:rPr lang="es-PE" sz="2800" dirty="0"/>
              <a:t>de totales de IIEE y códigos modulares asociados, y el cuadro de metas mensuales 2018 de la UGEL que seleccionaron en el ejercicio anterior.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800" dirty="0"/>
              <a:t>Finalmente, presentan su trabajo en la plenaria.</a:t>
            </a:r>
          </a:p>
        </p:txBody>
      </p:sp>
    </p:spTree>
    <p:extLst>
      <p:ext uri="{BB962C8B-B14F-4D97-AF65-F5344CB8AC3E}">
        <p14:creationId xmlns:p14="http://schemas.microsoft.com/office/powerpoint/2010/main" val="21463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27140" y="426832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Trabajo de grupo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5B2BD7B2-A61B-4015-8249-52B17D50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61627"/>
              </p:ext>
            </p:extLst>
          </p:nvPr>
        </p:nvGraphicFramePr>
        <p:xfrm>
          <a:off x="0" y="4337929"/>
          <a:ext cx="12030209" cy="2442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581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16644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47832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6105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Indicadores de proceso (Año 2018)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Meta Anual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F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1. Número de sesiones que tendrá el equipo RIE.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305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2. Número de IIEE a visitar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610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9" name="Marcador de contenido 3">
            <a:extLst>
              <a:ext uri="{FF2B5EF4-FFF2-40B4-BE49-F238E27FC236}">
                <a16:creationId xmlns=""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840534"/>
              </p:ext>
            </p:extLst>
          </p:nvPr>
        </p:nvGraphicFramePr>
        <p:xfrm>
          <a:off x="942560" y="1298900"/>
          <a:ext cx="10306879" cy="293522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55054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1911961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1541784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1700252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1397828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124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Nivel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Total de: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Cantidad de IIEE que se proyecta visitar: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2521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</a:rPr>
                        <a:t>Códigos modulares asociados </a:t>
                      </a:r>
                      <a:endParaRPr lang="es-PE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Básica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Técnica-productiva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effectLst/>
                        </a:rPr>
                        <a:t>Educación Superior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2000" b="1" dirty="0">
                          <a:effectLst/>
                        </a:rPr>
                        <a:t>Total:</a:t>
                      </a: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1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6449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27140" y="-20759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UGEL Coronel Portillo -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" y="4297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graphicFrame>
        <p:nvGraphicFramePr>
          <p:cNvPr id="9" name="Marcador de contenido 3">
            <a:extLst>
              <a:ext uri="{FF2B5EF4-FFF2-40B4-BE49-F238E27FC236}">
                <a16:creationId xmlns=""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70372"/>
              </p:ext>
            </p:extLst>
          </p:nvPr>
        </p:nvGraphicFramePr>
        <p:xfrm>
          <a:off x="16238" y="930751"/>
          <a:ext cx="12175761" cy="44028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79304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2226365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2425148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2093844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2051100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9061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Nivel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Cantidad Total de: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Cantidad de IIEE que se proyecta visitar: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90616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44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Básica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44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Técnica-productiva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4428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Superior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44280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Total: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="" xmlns:a16="http://schemas.microsoft.com/office/drawing/2014/main" id="{913A212E-0A44-44BE-9E7C-4E896103812B}"/>
              </a:ext>
            </a:extLst>
          </p:cNvPr>
          <p:cNvSpPr/>
          <p:nvPr/>
        </p:nvSpPr>
        <p:spPr>
          <a:xfrm>
            <a:off x="6241770" y="2844660"/>
            <a:ext cx="1126434" cy="494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4" name="Conector recto de flecha 3">
            <a:extLst>
              <a:ext uri="{FF2B5EF4-FFF2-40B4-BE49-F238E27FC236}">
                <a16:creationId xmlns="" xmlns:a16="http://schemas.microsoft.com/office/drawing/2014/main" id="{64DADFF8-3900-412E-B29C-5636E82C8279}"/>
              </a:ext>
            </a:extLst>
          </p:cNvPr>
          <p:cNvCxnSpPr>
            <a:cxnSpLocks/>
          </p:cNvCxnSpPr>
          <p:nvPr/>
        </p:nvCxnSpPr>
        <p:spPr>
          <a:xfrm>
            <a:off x="5009322" y="3092103"/>
            <a:ext cx="1033667" cy="8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4C84F8FF-429F-49CB-9C26-65E423794DBA}"/>
              </a:ext>
            </a:extLst>
          </p:cNvPr>
          <p:cNvSpPr/>
          <p:nvPr/>
        </p:nvSpPr>
        <p:spPr>
          <a:xfrm>
            <a:off x="6268278" y="3556666"/>
            <a:ext cx="1126434" cy="494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="" xmlns:a16="http://schemas.microsoft.com/office/drawing/2014/main" id="{EFC89811-E13C-4879-A9DD-AA2E3C406D39}"/>
              </a:ext>
            </a:extLst>
          </p:cNvPr>
          <p:cNvCxnSpPr>
            <a:cxnSpLocks/>
          </p:cNvCxnSpPr>
          <p:nvPr/>
        </p:nvCxnSpPr>
        <p:spPr>
          <a:xfrm>
            <a:off x="5009322" y="3847688"/>
            <a:ext cx="1033667" cy="20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6F4F277-3DF2-405F-A7B8-5429CA407475}"/>
              </a:ext>
            </a:extLst>
          </p:cNvPr>
          <p:cNvSpPr txBox="1"/>
          <p:nvPr/>
        </p:nvSpPr>
        <p:spPr>
          <a:xfrm>
            <a:off x="16239" y="5358217"/>
            <a:ext cx="12175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/>
              <a:t>El cuadro indica que: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3000" dirty="0"/>
              <a:t>Hay 994 códigos modulares funcionando en las 781 IIEE de educación básica, y 1,017 códigos modulares en las 803 IIEE que administra la UGEL.</a:t>
            </a:r>
          </a:p>
        </p:txBody>
      </p:sp>
    </p:spTree>
    <p:extLst>
      <p:ext uri="{BB962C8B-B14F-4D97-AF65-F5344CB8AC3E}">
        <p14:creationId xmlns:p14="http://schemas.microsoft.com/office/powerpoint/2010/main" val="2271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27140" y="-20759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UGEL Coronel Portillo -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" y="4297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graphicFrame>
        <p:nvGraphicFramePr>
          <p:cNvPr id="9" name="Marcador de contenido 3">
            <a:extLst>
              <a:ext uri="{FF2B5EF4-FFF2-40B4-BE49-F238E27FC236}">
                <a16:creationId xmlns=""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03892"/>
              </p:ext>
            </p:extLst>
          </p:nvPr>
        </p:nvGraphicFramePr>
        <p:xfrm>
          <a:off x="-1" y="1085683"/>
          <a:ext cx="12175761" cy="440283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389570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2199861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2292626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2239617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2054087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12466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Nivel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Cantidad Total de: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effectLst/>
                        </a:rPr>
                        <a:t>Cantidad de IIEE que se proyecta visitar:</a:t>
                      </a:r>
                      <a:endParaRPr lang="es-PE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252113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30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Básica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Técnica-productiva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Educación Superior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1102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3000" b="0" dirty="0">
                          <a:effectLst/>
                        </a:rPr>
                        <a:t>Total:</a:t>
                      </a:r>
                      <a:endParaRPr lang="es-PE" sz="3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3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6F4F277-3DF2-405F-A7B8-5429CA407475}"/>
              </a:ext>
            </a:extLst>
          </p:cNvPr>
          <p:cNvSpPr txBox="1"/>
          <p:nvPr/>
        </p:nvSpPr>
        <p:spPr>
          <a:xfrm>
            <a:off x="0" y="5358217"/>
            <a:ext cx="121757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000" dirty="0"/>
              <a:t>El cuadro indica que: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3000" dirty="0"/>
              <a:t>Se visitarán 96 de las 803 IIEE preliminarmente identificadas, las cuales tienen asignados 202 códigos modulares.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EB49723-3122-459F-A6EF-9A415DF03052}"/>
              </a:ext>
            </a:extLst>
          </p:cNvPr>
          <p:cNvSpPr/>
          <p:nvPr/>
        </p:nvSpPr>
        <p:spPr>
          <a:xfrm>
            <a:off x="3922644" y="3064476"/>
            <a:ext cx="1146315" cy="2364259"/>
          </a:xfrm>
          <a:prstGeom prst="rect">
            <a:avLst/>
          </a:prstGeom>
          <a:solidFill>
            <a:srgbClr val="FF6600">
              <a:alpha val="30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BFD8E0AD-D283-4322-8EF7-320EF0D7E747}"/>
              </a:ext>
            </a:extLst>
          </p:cNvPr>
          <p:cNvSpPr/>
          <p:nvPr/>
        </p:nvSpPr>
        <p:spPr>
          <a:xfrm>
            <a:off x="8435005" y="3066650"/>
            <a:ext cx="1146315" cy="2362085"/>
          </a:xfrm>
          <a:prstGeom prst="rect">
            <a:avLst/>
          </a:prstGeom>
          <a:solidFill>
            <a:srgbClr val="FF6600">
              <a:alpha val="30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Flecha: a la derecha 13">
            <a:extLst>
              <a:ext uri="{FF2B5EF4-FFF2-40B4-BE49-F238E27FC236}">
                <a16:creationId xmlns="" xmlns:a16="http://schemas.microsoft.com/office/drawing/2014/main" id="{1A40FF43-C36D-46C9-8564-3791B3BA430C}"/>
              </a:ext>
            </a:extLst>
          </p:cNvPr>
          <p:cNvSpPr/>
          <p:nvPr/>
        </p:nvSpPr>
        <p:spPr>
          <a:xfrm>
            <a:off x="6096001" y="3220278"/>
            <a:ext cx="1444488" cy="188187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Bocadillo: ovalado 17">
            <a:extLst>
              <a:ext uri="{FF2B5EF4-FFF2-40B4-BE49-F238E27FC236}">
                <a16:creationId xmlns="" xmlns:a16="http://schemas.microsoft.com/office/drawing/2014/main" id="{4C01ADC7-DCD6-4E82-903E-5E1430746AFB}"/>
              </a:ext>
            </a:extLst>
          </p:cNvPr>
          <p:cNvSpPr/>
          <p:nvPr/>
        </p:nvSpPr>
        <p:spPr>
          <a:xfrm>
            <a:off x="9780105" y="2997343"/>
            <a:ext cx="2382404" cy="2104808"/>
          </a:xfrm>
          <a:prstGeom prst="wedgeEllipseCallout">
            <a:avLst>
              <a:gd name="adj1" fmla="val -60066"/>
              <a:gd name="adj2" fmla="val -380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>
                <a:solidFill>
                  <a:schemeClr val="tx1"/>
                </a:solidFill>
              </a:rPr>
              <a:t>Indicar el número de IIEE que serán visitadas durante todo el proceso.</a:t>
            </a:r>
          </a:p>
        </p:txBody>
      </p:sp>
    </p:spTree>
    <p:extLst>
      <p:ext uri="{BB962C8B-B14F-4D97-AF65-F5344CB8AC3E}">
        <p14:creationId xmlns:p14="http://schemas.microsoft.com/office/powerpoint/2010/main" val="14529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27141" y="-20759"/>
            <a:ext cx="1108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C53A7"/>
                </a:solidFill>
              </a:rPr>
              <a:t>UGEL Coronel Portillo -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" y="4297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0"/>
            <a:ext cx="2163867" cy="475840"/>
          </a:xfrm>
          <a:prstGeom prst="rect">
            <a:avLst/>
          </a:prstGeom>
        </p:spPr>
      </p:pic>
      <p:graphicFrame>
        <p:nvGraphicFramePr>
          <p:cNvPr id="9" name="Marcador de contenido 3">
            <a:extLst>
              <a:ext uri="{FF2B5EF4-FFF2-40B4-BE49-F238E27FC236}">
                <a16:creationId xmlns="" xmlns:a16="http://schemas.microsoft.com/office/drawing/2014/main" id="{18250A6A-9F23-4296-84F4-561A319C2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52820"/>
              </p:ext>
            </p:extLst>
          </p:nvPr>
        </p:nvGraphicFramePr>
        <p:xfrm>
          <a:off x="16239" y="585454"/>
          <a:ext cx="12175761" cy="179224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30544">
                  <a:extLst>
                    <a:ext uri="{9D8B030D-6E8A-4147-A177-3AD203B41FA5}">
                      <a16:colId xmlns="" xmlns:a16="http://schemas.microsoft.com/office/drawing/2014/main" val="1513806425"/>
                    </a:ext>
                  </a:extLst>
                </a:gridCol>
                <a:gridCol w="2054087">
                  <a:extLst>
                    <a:ext uri="{9D8B030D-6E8A-4147-A177-3AD203B41FA5}">
                      <a16:colId xmlns="" xmlns:a16="http://schemas.microsoft.com/office/drawing/2014/main" val="1375287915"/>
                    </a:ext>
                  </a:extLst>
                </a:gridCol>
                <a:gridCol w="2425147">
                  <a:extLst>
                    <a:ext uri="{9D8B030D-6E8A-4147-A177-3AD203B41FA5}">
                      <a16:colId xmlns="" xmlns:a16="http://schemas.microsoft.com/office/drawing/2014/main" val="3078065642"/>
                    </a:ext>
                  </a:extLst>
                </a:gridCol>
                <a:gridCol w="2239618">
                  <a:extLst>
                    <a:ext uri="{9D8B030D-6E8A-4147-A177-3AD203B41FA5}">
                      <a16:colId xmlns="" xmlns:a16="http://schemas.microsoft.com/office/drawing/2014/main" val="1538148147"/>
                    </a:ext>
                  </a:extLst>
                </a:gridCol>
                <a:gridCol w="2226365">
                  <a:extLst>
                    <a:ext uri="{9D8B030D-6E8A-4147-A177-3AD203B41FA5}">
                      <a16:colId xmlns="" xmlns:a16="http://schemas.microsoft.com/office/drawing/2014/main" val="360251480"/>
                    </a:ext>
                  </a:extLst>
                </a:gridCol>
              </a:tblGrid>
              <a:tr h="309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Nivel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Total de: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Cantidad de IIEE que se proyecta visitar:</a:t>
                      </a:r>
                      <a:endParaRPr lang="es-PE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4064843"/>
                  </a:ext>
                </a:extLst>
              </a:tr>
              <a:tr h="30912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0628360"/>
                  </a:ext>
                </a:extLst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Básica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5989222"/>
                  </a:ext>
                </a:extLst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Técnica-productiva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473930"/>
                  </a:ext>
                </a:extLst>
              </a:tr>
              <a:tr h="1833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Educación Superior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5197772"/>
                  </a:ext>
                </a:extLst>
              </a:tr>
              <a:tr h="1833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800" b="0" dirty="0">
                          <a:effectLst/>
                        </a:rPr>
                        <a:t>Total:</a:t>
                      </a:r>
                      <a:endParaRPr lang="es-PE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803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1017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0297443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="" xmlns:a16="http://schemas.microsoft.com/office/drawing/2014/main" id="{DEB42194-7034-4B6A-A0EC-32AD908A9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202412"/>
              </p:ext>
            </p:extLst>
          </p:nvPr>
        </p:nvGraphicFramePr>
        <p:xfrm>
          <a:off x="-8" y="4836592"/>
          <a:ext cx="12192008" cy="192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583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42121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304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Indicadores de proceso (Año 2019)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Meta Anual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F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N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14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1. Número de sesiones que tendrá el equipo RIE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14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2. Número de IIEE a visitar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304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="" xmlns:a16="http://schemas.microsoft.com/office/drawing/2014/main" id="{DE91BC9A-C256-4AE7-BD43-5B0875CEF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82114"/>
              </p:ext>
            </p:extLst>
          </p:nvPr>
        </p:nvGraphicFramePr>
        <p:xfrm>
          <a:off x="-8" y="2656351"/>
          <a:ext cx="12192008" cy="1956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583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42121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346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Indicadores de proceso (Año 2018)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Meta Anual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E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F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M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M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J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J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A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S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O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N</a:t>
                      </a: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</a:rPr>
                        <a:t>D</a:t>
                      </a:r>
                      <a:endParaRPr lang="es-P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169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1. Número de sesiones que tendrá el equipo RIE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169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2. Número de IIEE a visitar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220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346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5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sp>
        <p:nvSpPr>
          <p:cNvPr id="3" name="Elipse 2">
            <a:extLst>
              <a:ext uri="{FF2B5EF4-FFF2-40B4-BE49-F238E27FC236}">
                <a16:creationId xmlns="" xmlns:a16="http://schemas.microsoft.com/office/drawing/2014/main" id="{C56BC00A-D990-4F4C-A2CA-2CF12DCDA772}"/>
              </a:ext>
            </a:extLst>
          </p:cNvPr>
          <p:cNvSpPr/>
          <p:nvPr/>
        </p:nvSpPr>
        <p:spPr>
          <a:xfrm>
            <a:off x="3843130" y="2001079"/>
            <a:ext cx="821635" cy="351053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FB68544C-2F08-4343-9A3E-D3B2384E9F70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4240696" y="2352132"/>
            <a:ext cx="13252" cy="4114929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="" xmlns:a16="http://schemas.microsoft.com/office/drawing/2014/main" id="{D8785600-0D26-422A-8766-B3781D35E274}"/>
              </a:ext>
            </a:extLst>
          </p:cNvPr>
          <p:cNvCxnSpPr/>
          <p:nvPr/>
        </p:nvCxnSpPr>
        <p:spPr>
          <a:xfrm>
            <a:off x="4253948" y="4317011"/>
            <a:ext cx="940904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="" xmlns:a16="http://schemas.microsoft.com/office/drawing/2014/main" id="{13D676D8-B606-45F1-B3C2-96DF6DBD88DA}"/>
              </a:ext>
            </a:extLst>
          </p:cNvPr>
          <p:cNvCxnSpPr/>
          <p:nvPr/>
        </p:nvCxnSpPr>
        <p:spPr>
          <a:xfrm>
            <a:off x="4240696" y="6467061"/>
            <a:ext cx="940904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71D14EE7-406A-428F-9ADD-78A2933F48CE}"/>
              </a:ext>
            </a:extLst>
          </p:cNvPr>
          <p:cNvSpPr/>
          <p:nvPr/>
        </p:nvSpPr>
        <p:spPr>
          <a:xfrm>
            <a:off x="5181600" y="4141484"/>
            <a:ext cx="556595" cy="351053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72C9573F-D7D5-4C3E-B830-A1A053A4E9C3}"/>
              </a:ext>
            </a:extLst>
          </p:cNvPr>
          <p:cNvSpPr/>
          <p:nvPr/>
        </p:nvSpPr>
        <p:spPr>
          <a:xfrm>
            <a:off x="5194852" y="6292473"/>
            <a:ext cx="556595" cy="351053"/>
          </a:xfrm>
          <a:prstGeom prst="ellipse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9E7BF73E-239C-419E-AFA4-D139A21EC13A}"/>
              </a:ext>
            </a:extLst>
          </p:cNvPr>
          <p:cNvSpPr/>
          <p:nvPr/>
        </p:nvSpPr>
        <p:spPr>
          <a:xfrm>
            <a:off x="8415139" y="1987827"/>
            <a:ext cx="821635" cy="351053"/>
          </a:xfrm>
          <a:prstGeom prst="ellipse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6" name="Conector recto 25">
            <a:extLst>
              <a:ext uri="{FF2B5EF4-FFF2-40B4-BE49-F238E27FC236}">
                <a16:creationId xmlns="" xmlns:a16="http://schemas.microsoft.com/office/drawing/2014/main" id="{0928CE01-3D63-4DF7-A38F-7DFF5EA7B12F}"/>
              </a:ext>
            </a:extLst>
          </p:cNvPr>
          <p:cNvCxnSpPr>
            <a:cxnSpLocks/>
            <a:stCxn id="25" idx="4"/>
          </p:cNvCxnSpPr>
          <p:nvPr/>
        </p:nvCxnSpPr>
        <p:spPr>
          <a:xfrm>
            <a:off x="8825957" y="2338880"/>
            <a:ext cx="0" cy="330965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="" xmlns:a16="http://schemas.microsoft.com/office/drawing/2014/main" id="{D98914A0-E7A1-41C5-AED1-9A1539877E56}"/>
              </a:ext>
            </a:extLst>
          </p:cNvPr>
          <p:cNvCxnSpPr>
            <a:cxnSpLocks/>
          </p:cNvCxnSpPr>
          <p:nvPr/>
        </p:nvCxnSpPr>
        <p:spPr>
          <a:xfrm flipH="1">
            <a:off x="5751448" y="3485234"/>
            <a:ext cx="3074509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="" xmlns:a16="http://schemas.microsoft.com/office/drawing/2014/main" id="{B4DC6A01-432D-42E0-8B6D-3F60D263DF48}"/>
              </a:ext>
            </a:extLst>
          </p:cNvPr>
          <p:cNvCxnSpPr>
            <a:cxnSpLocks/>
            <a:endCxn id="30" idx="6"/>
          </p:cNvCxnSpPr>
          <p:nvPr/>
        </p:nvCxnSpPr>
        <p:spPr>
          <a:xfrm flipH="1" flipV="1">
            <a:off x="5738195" y="5636223"/>
            <a:ext cx="3087764" cy="12314"/>
          </a:xfrm>
          <a:prstGeom prst="straightConnector1">
            <a:avLst/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12B3C1D4-EDAD-46E1-8A32-9A5794FDF064}"/>
              </a:ext>
            </a:extLst>
          </p:cNvPr>
          <p:cNvSpPr/>
          <p:nvPr/>
        </p:nvSpPr>
        <p:spPr>
          <a:xfrm>
            <a:off x="5168348" y="3309707"/>
            <a:ext cx="556595" cy="351053"/>
          </a:xfrm>
          <a:prstGeom prst="ellipse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sp>
        <p:nvSpPr>
          <p:cNvPr id="30" name="Elipse 29">
            <a:extLst>
              <a:ext uri="{FF2B5EF4-FFF2-40B4-BE49-F238E27FC236}">
                <a16:creationId xmlns="" xmlns:a16="http://schemas.microsoft.com/office/drawing/2014/main" id="{461D3A3D-4A25-407F-8084-A7BC91C3E07F}"/>
              </a:ext>
            </a:extLst>
          </p:cNvPr>
          <p:cNvSpPr/>
          <p:nvPr/>
        </p:nvSpPr>
        <p:spPr>
          <a:xfrm>
            <a:off x="5181600" y="5460696"/>
            <a:ext cx="556595" cy="351053"/>
          </a:xfrm>
          <a:prstGeom prst="ellipse">
            <a:avLst/>
          </a:prstGeom>
          <a:solidFill>
            <a:srgbClr val="92D050">
              <a:alpha val="20000"/>
            </a:srgb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sp>
        <p:nvSpPr>
          <p:cNvPr id="22" name="Bocadillo: ovalado 21">
            <a:extLst>
              <a:ext uri="{FF2B5EF4-FFF2-40B4-BE49-F238E27FC236}">
                <a16:creationId xmlns="" xmlns:a16="http://schemas.microsoft.com/office/drawing/2014/main" id="{91D72C5B-6C96-43F0-84D1-620D68EB1709}"/>
              </a:ext>
            </a:extLst>
          </p:cNvPr>
          <p:cNvSpPr/>
          <p:nvPr/>
        </p:nvSpPr>
        <p:spPr>
          <a:xfrm>
            <a:off x="9544566" y="1854380"/>
            <a:ext cx="2501653" cy="2351779"/>
          </a:xfrm>
          <a:prstGeom prst="wedgeEllipseCallout">
            <a:avLst>
              <a:gd name="adj1" fmla="val -60066"/>
              <a:gd name="adj2" fmla="val -349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chemeClr val="tx1"/>
                </a:solidFill>
              </a:rPr>
              <a:t>Indicar el número de IIEE que se visitarán en cada año</a:t>
            </a:r>
          </a:p>
        </p:txBody>
      </p:sp>
      <p:sp>
        <p:nvSpPr>
          <p:cNvPr id="31" name="Bocadillo: ovalado 30">
            <a:extLst>
              <a:ext uri="{FF2B5EF4-FFF2-40B4-BE49-F238E27FC236}">
                <a16:creationId xmlns="" xmlns:a16="http://schemas.microsoft.com/office/drawing/2014/main" id="{29ABBE7F-9FD2-4FB6-B051-155D84679A0A}"/>
              </a:ext>
            </a:extLst>
          </p:cNvPr>
          <p:cNvSpPr/>
          <p:nvPr/>
        </p:nvSpPr>
        <p:spPr>
          <a:xfrm>
            <a:off x="530097" y="274869"/>
            <a:ext cx="2877737" cy="2381482"/>
          </a:xfrm>
          <a:prstGeom prst="wedgeEllipseCallout">
            <a:avLst>
              <a:gd name="adj1" fmla="val 65944"/>
              <a:gd name="adj2" fmla="val 267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200" dirty="0">
                <a:solidFill>
                  <a:schemeClr val="tx1"/>
                </a:solidFill>
              </a:rPr>
              <a:t>Indicar el número de IIEE identificadas y remitidas en los informes en cada año</a:t>
            </a:r>
          </a:p>
        </p:txBody>
      </p:sp>
    </p:spTree>
    <p:extLst>
      <p:ext uri="{BB962C8B-B14F-4D97-AF65-F5344CB8AC3E}">
        <p14:creationId xmlns:p14="http://schemas.microsoft.com/office/powerpoint/2010/main" val="24683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Abreviaturas y acrónimos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666345B-EBD1-4256-A217-7992EB56E759}"/>
              </a:ext>
            </a:extLst>
          </p:cNvPr>
          <p:cNvSpPr txBox="1"/>
          <p:nvPr/>
        </p:nvSpPr>
        <p:spPr>
          <a:xfrm>
            <a:off x="348343" y="1573883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b="1" dirty="0"/>
              <a:t>DRE:		</a:t>
            </a:r>
            <a:r>
              <a:rPr lang="es-PE" sz="2000" dirty="0"/>
              <a:t>Dirección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GRE:		</a:t>
            </a:r>
            <a:r>
              <a:rPr lang="es-PE" sz="2000" dirty="0"/>
              <a:t>Gerencia Regional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Equipo RIE:	</a:t>
            </a:r>
            <a:r>
              <a:rPr lang="es-PE" sz="2000" dirty="0"/>
              <a:t>Equipo de implementación del 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IE:		</a:t>
            </a:r>
            <a:r>
              <a:rPr lang="es-PE" sz="2000" dirty="0"/>
              <a:t>Institución Educativa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IIEE:		</a:t>
            </a:r>
            <a:r>
              <a:rPr lang="es-PE" sz="2000" dirty="0"/>
              <a:t>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IGED:		</a:t>
            </a:r>
            <a:r>
              <a:rPr lang="es-PE" sz="2000" dirty="0"/>
              <a:t>Instancias de Gestión Educativa Descentralizada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Minedu:		</a:t>
            </a:r>
            <a:r>
              <a:rPr lang="es-PE" sz="2000" dirty="0"/>
              <a:t>Ministerio de Educación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RIE:		</a:t>
            </a:r>
            <a:r>
              <a:rPr lang="es-PE" sz="2000" dirty="0"/>
              <a:t>Registro de Instituciones Educativas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RSG:		</a:t>
            </a:r>
            <a:r>
              <a:rPr lang="es-PE" sz="2000" dirty="0"/>
              <a:t>Resolución de Secretaría General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UE:		</a:t>
            </a:r>
            <a:r>
              <a:rPr lang="es-PE" sz="2000" dirty="0"/>
              <a:t>Unidad de Estadística del Minedu</a:t>
            </a:r>
          </a:p>
          <a:p>
            <a:pPr algn="just">
              <a:spcAft>
                <a:spcPts val="1200"/>
              </a:spcAft>
            </a:pPr>
            <a:r>
              <a:rPr lang="es-PE" sz="2000" b="1" dirty="0"/>
              <a:t>UGEL:		</a:t>
            </a:r>
            <a:r>
              <a:rPr lang="es-PE" sz="2000" dirty="0"/>
              <a:t>Unidad de Gestión Educativa Local</a:t>
            </a:r>
          </a:p>
        </p:txBody>
      </p:sp>
    </p:spTree>
    <p:extLst>
      <p:ext uri="{BB962C8B-B14F-4D97-AF65-F5344CB8AC3E}">
        <p14:creationId xmlns:p14="http://schemas.microsoft.com/office/powerpoint/2010/main" val="27070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27140" y="-13378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UGEL Coronel Portillo -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3"/>
            <a:ext cx="1525067" cy="77152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-201"/>
            <a:ext cx="2163867" cy="475840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="" xmlns:a16="http://schemas.microsoft.com/office/drawing/2014/main" id="{5B2BD7B2-A61B-4015-8249-52B17D500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02132"/>
              </p:ext>
            </p:extLst>
          </p:nvPr>
        </p:nvGraphicFramePr>
        <p:xfrm>
          <a:off x="0" y="4022688"/>
          <a:ext cx="12192008" cy="266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583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42121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66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Indicadores de proceso (Año 2019)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Meta Anual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1. Número de sesiones que tendrá el equipo RIE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2. Número de IIEE a visitar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="" xmlns:a16="http://schemas.microsoft.com/office/drawing/2014/main" id="{55650F8F-919C-4812-B419-5B8D58C43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05991"/>
              </p:ext>
            </p:extLst>
          </p:nvPr>
        </p:nvGraphicFramePr>
        <p:xfrm>
          <a:off x="0" y="914286"/>
          <a:ext cx="12192008" cy="2669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583">
                  <a:extLst>
                    <a:ext uri="{9D8B030D-6E8A-4147-A177-3AD203B41FA5}">
                      <a16:colId xmlns="" xmlns:a16="http://schemas.microsoft.com/office/drawing/2014/main" val="3434272366"/>
                    </a:ext>
                  </a:extLst>
                </a:gridCol>
                <a:gridCol w="742121">
                  <a:extLst>
                    <a:ext uri="{9D8B030D-6E8A-4147-A177-3AD203B41FA5}">
                      <a16:colId xmlns="" xmlns:a16="http://schemas.microsoft.com/office/drawing/2014/main" val="219780192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13245660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50782802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99506359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4790046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2959531599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203711013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03257434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765362378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381806561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4047534720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1768104375"/>
                    </a:ext>
                  </a:extLst>
                </a:gridCol>
                <a:gridCol w="531192">
                  <a:extLst>
                    <a:ext uri="{9D8B030D-6E8A-4147-A177-3AD203B41FA5}">
                      <a16:colId xmlns="" xmlns:a16="http://schemas.microsoft.com/office/drawing/2014/main" val="981511335"/>
                    </a:ext>
                  </a:extLst>
                </a:gridCol>
              </a:tblGrid>
              <a:tr h="66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Indicadores de proceso (Año 2018)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Meta Anual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E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F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M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J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</a:t>
                      </a:r>
                      <a:endParaRPr lang="es-P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697546561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1. Número de sesiones que tendrá el equipo RIE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36884916"/>
                  </a:ext>
                </a:extLst>
              </a:tr>
              <a:tr h="333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2. Número de IIEE a visitar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982208259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3. Número de informes de identificación enviados a la DRE/GRE (*)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5673908"/>
                  </a:ext>
                </a:extLst>
              </a:tr>
              <a:tr h="66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4. Número de IIEE identificadas en los informes remitidos a la DRE/GRE</a:t>
                      </a:r>
                      <a:endParaRPr lang="es-PE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74743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5554" y="2708365"/>
            <a:ext cx="7820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solidFill>
                  <a:srgbClr val="0C53A7"/>
                </a:solidFill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22738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942207AE-F28C-48DE-819D-BCBFCA3E94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7851"/>
          <a:stretch/>
        </p:blipFill>
        <p:spPr>
          <a:xfrm>
            <a:off x="226867" y="911408"/>
            <a:ext cx="11776110" cy="5806707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="" xmlns:a16="http://schemas.microsoft.com/office/drawing/2014/main" id="{F6700AC6-36F6-475C-9736-40859C2F311D}"/>
              </a:ext>
            </a:extLst>
          </p:cNvPr>
          <p:cNvSpPr/>
          <p:nvPr/>
        </p:nvSpPr>
        <p:spPr>
          <a:xfrm>
            <a:off x="1" y="2335236"/>
            <a:ext cx="1927274" cy="3418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1400F4B-8222-4B00-A4DD-B1D0C363BEC7}"/>
              </a:ext>
            </a:extLst>
          </p:cNvPr>
          <p:cNvSpPr txBox="1"/>
          <p:nvPr/>
        </p:nvSpPr>
        <p:spPr>
          <a:xfrm>
            <a:off x="2954215" y="3106758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la lista de códigos que va a contar </a:t>
            </a:r>
          </a:p>
        </p:txBody>
      </p:sp>
    </p:spTree>
    <p:extLst>
      <p:ext uri="{BB962C8B-B14F-4D97-AF65-F5344CB8AC3E}">
        <p14:creationId xmlns:p14="http://schemas.microsoft.com/office/powerpoint/2010/main" val="39348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02BC62BB-4478-4126-ABDD-121605090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2" b="7723"/>
          <a:stretch/>
        </p:blipFill>
        <p:spPr>
          <a:xfrm>
            <a:off x="114300" y="862520"/>
            <a:ext cx="11963400" cy="590451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46670329-7227-464F-B728-56138A9FB657}"/>
              </a:ext>
            </a:extLst>
          </p:cNvPr>
          <p:cNvSpPr/>
          <p:nvPr/>
        </p:nvSpPr>
        <p:spPr>
          <a:xfrm>
            <a:off x="1" y="2335236"/>
            <a:ext cx="1927274" cy="3418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9BACCDF1-817B-4709-BD38-C9F74CDF8702}"/>
              </a:ext>
            </a:extLst>
          </p:cNvPr>
          <p:cNvSpPr txBox="1"/>
          <p:nvPr/>
        </p:nvSpPr>
        <p:spPr>
          <a:xfrm>
            <a:off x="2954215" y="3106758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Cuando este seleccionada completamente copie la lista de códigos.</a:t>
            </a:r>
          </a:p>
        </p:txBody>
      </p:sp>
    </p:spTree>
    <p:extLst>
      <p:ext uri="{BB962C8B-B14F-4D97-AF65-F5344CB8AC3E}">
        <p14:creationId xmlns:p14="http://schemas.microsoft.com/office/powerpoint/2010/main" val="18525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1E00CC4B-829B-4DDC-87F0-F090BAC99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 b="7506"/>
          <a:stretch/>
        </p:blipFill>
        <p:spPr>
          <a:xfrm>
            <a:off x="114300" y="868713"/>
            <a:ext cx="11963400" cy="591898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ACA9A6C3-9AD2-44AB-AFCA-79428A8CF40F}"/>
              </a:ext>
            </a:extLst>
          </p:cNvPr>
          <p:cNvSpPr/>
          <p:nvPr/>
        </p:nvSpPr>
        <p:spPr>
          <a:xfrm>
            <a:off x="114299" y="4994031"/>
            <a:ext cx="1812975" cy="1793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BF0120EC-72FF-486D-B017-688E59CE911D}"/>
              </a:ext>
            </a:extLst>
          </p:cNvPr>
          <p:cNvSpPr txBox="1"/>
          <p:nvPr/>
        </p:nvSpPr>
        <p:spPr>
          <a:xfrm>
            <a:off x="2785403" y="5245047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Pegue los códigos en un espacio en blanco de la hoja o en otra hoja.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18D073B-121B-466D-B56A-07B1E4036FA7}"/>
              </a:ext>
            </a:extLst>
          </p:cNvPr>
          <p:cNvSpPr/>
          <p:nvPr/>
        </p:nvSpPr>
        <p:spPr>
          <a:xfrm>
            <a:off x="0" y="1051294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49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8E0877C3-69B5-4014-8527-03FD8BE05D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5415"/>
          <a:stretch/>
        </p:blipFill>
        <p:spPr>
          <a:xfrm>
            <a:off x="278438" y="911408"/>
            <a:ext cx="11650965" cy="590166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7BDC8DDD-B0AD-4C41-9768-553AD0703D08}"/>
              </a:ext>
            </a:extLst>
          </p:cNvPr>
          <p:cNvSpPr/>
          <p:nvPr/>
        </p:nvSpPr>
        <p:spPr>
          <a:xfrm>
            <a:off x="3390314" y="707886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16FFDE41-AA19-4C46-9BC5-F4852161C59F}"/>
              </a:ext>
            </a:extLst>
          </p:cNvPr>
          <p:cNvSpPr txBox="1"/>
          <p:nvPr/>
        </p:nvSpPr>
        <p:spPr>
          <a:xfrm>
            <a:off x="4399100" y="1154162"/>
            <a:ext cx="73292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“Datos” del menú de </a:t>
            </a:r>
            <a:r>
              <a:rPr lang="es-PE" sz="2800" b="1" dirty="0" err="1"/>
              <a:t>excel</a:t>
            </a:r>
            <a:r>
              <a:rPr lang="es-P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39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18C7B7BA-F026-49E9-A496-8680C66D5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5004"/>
          <a:stretch/>
        </p:blipFill>
        <p:spPr>
          <a:xfrm>
            <a:off x="293076" y="911408"/>
            <a:ext cx="11605847" cy="590559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07CA9EB0-AFAB-440C-9048-89661F46BD5C}"/>
              </a:ext>
            </a:extLst>
          </p:cNvPr>
          <p:cNvSpPr/>
          <p:nvPr/>
        </p:nvSpPr>
        <p:spPr>
          <a:xfrm>
            <a:off x="7512148" y="1200708"/>
            <a:ext cx="618978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504F4854-77F9-4212-95D3-97EFC634B4B0}"/>
              </a:ext>
            </a:extLst>
          </p:cNvPr>
          <p:cNvSpPr txBox="1"/>
          <p:nvPr/>
        </p:nvSpPr>
        <p:spPr>
          <a:xfrm>
            <a:off x="4399100" y="2905780"/>
            <a:ext cx="732926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“Quitar duplicados” de la cinta de opciones de “Datos”.</a:t>
            </a:r>
          </a:p>
        </p:txBody>
      </p:sp>
    </p:spTree>
    <p:extLst>
      <p:ext uri="{BB962C8B-B14F-4D97-AF65-F5344CB8AC3E}">
        <p14:creationId xmlns:p14="http://schemas.microsoft.com/office/powerpoint/2010/main" val="27315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CB629B31-C4C2-4985-9D22-6F6DA865E4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5004"/>
          <a:stretch/>
        </p:blipFill>
        <p:spPr>
          <a:xfrm>
            <a:off x="447821" y="1051294"/>
            <a:ext cx="11296357" cy="576114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E947C6E3-DCEB-4511-B294-92E15EB1D8DB}"/>
              </a:ext>
            </a:extLst>
          </p:cNvPr>
          <p:cNvSpPr/>
          <p:nvPr/>
        </p:nvSpPr>
        <p:spPr>
          <a:xfrm>
            <a:off x="3780122" y="4203295"/>
            <a:ext cx="618978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3DD37EA-79A1-46DC-BB7E-9FFC5843F5D9}"/>
              </a:ext>
            </a:extLst>
          </p:cNvPr>
          <p:cNvSpPr txBox="1"/>
          <p:nvPr/>
        </p:nvSpPr>
        <p:spPr>
          <a:xfrm>
            <a:off x="5981700" y="4391622"/>
            <a:ext cx="5749599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Desactivar la casilla “Mis datos tienen encabezados”.</a:t>
            </a:r>
          </a:p>
        </p:txBody>
      </p:sp>
    </p:spTree>
    <p:extLst>
      <p:ext uri="{BB962C8B-B14F-4D97-AF65-F5344CB8AC3E}">
        <p14:creationId xmlns:p14="http://schemas.microsoft.com/office/powerpoint/2010/main" val="19358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(7)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81D5BA93-1929-4DAF-BE2D-60CD442FC8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 b="5210"/>
          <a:stretch/>
        </p:blipFill>
        <p:spPr>
          <a:xfrm>
            <a:off x="384517" y="967680"/>
            <a:ext cx="11422966" cy="5825712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3F65828F-005D-43DA-92B1-50021E2C04D9}"/>
              </a:ext>
            </a:extLst>
          </p:cNvPr>
          <p:cNvSpPr/>
          <p:nvPr/>
        </p:nvSpPr>
        <p:spPr>
          <a:xfrm>
            <a:off x="4220308" y="5570806"/>
            <a:ext cx="614890" cy="567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803175E-2E5C-4187-A8A7-9296454EB1BF}"/>
              </a:ext>
            </a:extLst>
          </p:cNvPr>
          <p:cNvSpPr txBox="1"/>
          <p:nvPr/>
        </p:nvSpPr>
        <p:spPr>
          <a:xfrm>
            <a:off x="5796189" y="5377280"/>
            <a:ext cx="5749599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“Aceptar”</a:t>
            </a:r>
          </a:p>
        </p:txBody>
      </p:sp>
    </p:spTree>
    <p:extLst>
      <p:ext uri="{BB962C8B-B14F-4D97-AF65-F5344CB8AC3E}">
        <p14:creationId xmlns:p14="http://schemas.microsoft.com/office/powerpoint/2010/main" val="4228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(8)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293E2B75-6959-4716-9FD5-80E050ECF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5004"/>
          <a:stretch/>
        </p:blipFill>
        <p:spPr>
          <a:xfrm>
            <a:off x="356382" y="1001943"/>
            <a:ext cx="11479236" cy="582792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80A7E34F-FDB7-4C13-B109-046C07455AAD}"/>
              </a:ext>
            </a:extLst>
          </p:cNvPr>
          <p:cNvSpPr/>
          <p:nvPr/>
        </p:nvSpPr>
        <p:spPr>
          <a:xfrm>
            <a:off x="3507545" y="3010484"/>
            <a:ext cx="5176910" cy="19438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EDD867B-E20F-464A-B380-B41868730D03}"/>
              </a:ext>
            </a:extLst>
          </p:cNvPr>
          <p:cNvSpPr txBox="1"/>
          <p:nvPr/>
        </p:nvSpPr>
        <p:spPr>
          <a:xfrm>
            <a:off x="4417255" y="5332837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“Aceptar”</a:t>
            </a: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BA171BFC-21CD-4702-A6B7-B611D9F4B814}"/>
              </a:ext>
            </a:extLst>
          </p:cNvPr>
          <p:cNvSpPr/>
          <p:nvPr/>
        </p:nvSpPr>
        <p:spPr>
          <a:xfrm>
            <a:off x="8398409" y="6454078"/>
            <a:ext cx="1153551" cy="37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39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254561" y="493386"/>
            <a:ext cx="949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Plan de implementación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92766" y="1316605"/>
            <a:ext cx="11953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800" dirty="0"/>
              <a:t>Es una herramienta de apoyo que debe guiar el trabajo del Equipo de implementación del RIE en cada IGED.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2106B234-CC7F-4E5F-9028-065CFC18F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11505"/>
              </p:ext>
            </p:extLst>
          </p:nvPr>
        </p:nvGraphicFramePr>
        <p:xfrm>
          <a:off x="92764" y="2556040"/>
          <a:ext cx="11953461" cy="4189317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984487">
                  <a:extLst>
                    <a:ext uri="{9D8B030D-6E8A-4147-A177-3AD203B41FA5}">
                      <a16:colId xmlns="" xmlns:a16="http://schemas.microsoft.com/office/drawing/2014/main" val="1502141243"/>
                    </a:ext>
                  </a:extLst>
                </a:gridCol>
                <a:gridCol w="3984487">
                  <a:extLst>
                    <a:ext uri="{9D8B030D-6E8A-4147-A177-3AD203B41FA5}">
                      <a16:colId xmlns="" xmlns:a16="http://schemas.microsoft.com/office/drawing/2014/main" val="524561756"/>
                    </a:ext>
                  </a:extLst>
                </a:gridCol>
                <a:gridCol w="3984487">
                  <a:extLst>
                    <a:ext uri="{9D8B030D-6E8A-4147-A177-3AD203B41FA5}">
                      <a16:colId xmlns="" xmlns:a16="http://schemas.microsoft.com/office/drawing/2014/main" val="576041976"/>
                    </a:ext>
                  </a:extLst>
                </a:gridCol>
              </a:tblGrid>
              <a:tr h="573612">
                <a:tc gridSpan="3">
                  <a:txBody>
                    <a:bodyPr/>
                    <a:lstStyle/>
                    <a:p>
                      <a:pPr algn="ctr"/>
                      <a:r>
                        <a:rPr lang="es-PE" sz="2400" dirty="0"/>
                        <a:t>¿Porqué empezar con un plan de implementación del RIE?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6088582"/>
                  </a:ext>
                </a:extLst>
              </a:tr>
              <a:tr h="3615705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PE" sz="2800" kern="1200" dirty="0"/>
                        <a:t>Nos ayuda a organizar los recursos humanos y materiales de la DRE/GRE o UGEL.</a:t>
                      </a: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  <a:p>
                      <a:pPr marL="0" indent="0" algn="just">
                        <a:buNone/>
                      </a:pPr>
                      <a:endParaRPr lang="es-PE" sz="2800" dirty="0"/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endParaRPr lang="es-PE" sz="2800" dirty="0"/>
                    </a:p>
                    <a:p>
                      <a:pPr algn="just"/>
                      <a:r>
                        <a:rPr lang="es-PE" sz="2800" dirty="0"/>
                        <a:t>Sirve para que el Equipo RIE tenga la programación mensual de su trabajo.</a:t>
                      </a:r>
                    </a:p>
                  </a:txBody>
                  <a:tcPr marL="144000" marR="14400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sz="2800" dirty="0">
                          <a:solidFill>
                            <a:schemeClr val="tx1"/>
                          </a:solidFill>
                        </a:rPr>
                        <a:t>Brinda información a la UE del proceso de implementación del RIE en las DRE/GRE y UGEL</a:t>
                      </a:r>
                      <a:r>
                        <a:rPr lang="es-PE" sz="2800" dirty="0"/>
                        <a:t>.</a:t>
                      </a:r>
                    </a:p>
                  </a:txBody>
                  <a:tcPr marL="144000" marR="144000"/>
                </a:tc>
                <a:extLst>
                  <a:ext uri="{0D108BD9-81ED-4DB2-BD59-A6C34878D82A}">
                    <a16:rowId xmlns="" xmlns:a16="http://schemas.microsoft.com/office/drawing/2014/main" val="623241673"/>
                  </a:ext>
                </a:extLst>
              </a:tr>
            </a:tbl>
          </a:graphicData>
        </a:graphic>
      </p:graphicFrame>
      <p:pic>
        <p:nvPicPr>
          <p:cNvPr id="5" name="Gráfico 4" descr="Diana">
            <a:extLst>
              <a:ext uri="{FF2B5EF4-FFF2-40B4-BE49-F238E27FC236}">
                <a16:creationId xmlns="" xmlns:a16="http://schemas.microsoft.com/office/drawing/2014/main" id="{DADEB117-4420-4531-B6E6-00D8FC4672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1937" y="3374581"/>
            <a:ext cx="1276117" cy="1276117"/>
          </a:xfrm>
          <a:prstGeom prst="rect">
            <a:avLst/>
          </a:prstGeom>
        </p:spPr>
      </p:pic>
      <p:pic>
        <p:nvPicPr>
          <p:cNvPr id="7" name="Gráfico 6" descr="Jerarquía">
            <a:extLst>
              <a:ext uri="{FF2B5EF4-FFF2-40B4-BE49-F238E27FC236}">
                <a16:creationId xmlns="" xmlns:a16="http://schemas.microsoft.com/office/drawing/2014/main" id="{EBFC238F-1244-4EF8-9AA1-13BE8CCD54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88472" y="5077327"/>
            <a:ext cx="1457245" cy="1457245"/>
          </a:xfrm>
          <a:prstGeom prst="rect">
            <a:avLst/>
          </a:prstGeom>
        </p:spPr>
      </p:pic>
      <p:pic>
        <p:nvPicPr>
          <p:cNvPr id="9" name="Gráfico 8" descr="Información">
            <a:extLst>
              <a:ext uri="{FF2B5EF4-FFF2-40B4-BE49-F238E27FC236}">
                <a16:creationId xmlns="" xmlns:a16="http://schemas.microsoft.com/office/drawing/2014/main" id="{7E53658B-2A75-450C-85B2-89F53139B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29153" y="5469240"/>
            <a:ext cx="1276117" cy="12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Contar valores únicos en Excel (9)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88A58660-027A-48FE-86D8-34B6D32C6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" b="5179"/>
          <a:stretch/>
        </p:blipFill>
        <p:spPr>
          <a:xfrm>
            <a:off x="376402" y="911408"/>
            <a:ext cx="11440459" cy="590438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="" xmlns:a16="http://schemas.microsoft.com/office/drawing/2014/main" id="{1831761B-E29A-4840-B4CE-4FFA361B57EE}"/>
              </a:ext>
            </a:extLst>
          </p:cNvPr>
          <p:cNvSpPr/>
          <p:nvPr/>
        </p:nvSpPr>
        <p:spPr>
          <a:xfrm>
            <a:off x="8398409" y="6454078"/>
            <a:ext cx="1153551" cy="37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4417255" y="5332837"/>
            <a:ext cx="695961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En </a:t>
            </a:r>
            <a:r>
              <a:rPr lang="es-PE" sz="2800" b="1"/>
              <a:t>el ejemplo hay 1,004 </a:t>
            </a:r>
            <a:r>
              <a:rPr lang="es-PE" sz="2800" b="1" dirty="0"/>
              <a:t>valores únicos en la columna “</a:t>
            </a:r>
            <a:r>
              <a:rPr lang="es-PE" sz="2800" b="1" dirty="0" err="1"/>
              <a:t>cod_ied_N</a:t>
            </a:r>
            <a:r>
              <a:rPr lang="es-PE" sz="28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522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4861FC9A-9B8F-4C60-A3BF-365527764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6674"/>
          <a:stretch/>
        </p:blipFill>
        <p:spPr>
          <a:xfrm>
            <a:off x="437066" y="1038994"/>
            <a:ext cx="11450134" cy="577056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66133" y="10054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(1)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4417254" y="3429000"/>
            <a:ext cx="7469946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la primera fila de la tabla, donde están los encabezados.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="" xmlns:a16="http://schemas.microsoft.com/office/drawing/2014/main" id="{947B29E3-444B-49CC-B923-BAD68E170DAD}"/>
              </a:ext>
            </a:extLst>
          </p:cNvPr>
          <p:cNvSpPr/>
          <p:nvPr/>
        </p:nvSpPr>
        <p:spPr>
          <a:xfrm>
            <a:off x="304800" y="2526992"/>
            <a:ext cx="11450134" cy="5819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04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476747AF-85F8-4760-937C-F433F6A3E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8305"/>
          <a:stretch/>
        </p:blipFill>
        <p:spPr>
          <a:xfrm>
            <a:off x="114300" y="911408"/>
            <a:ext cx="11963400" cy="58929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556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DE621235-E705-440E-B08A-E02AF6616F61}"/>
              </a:ext>
            </a:extLst>
          </p:cNvPr>
          <p:cNvSpPr/>
          <p:nvPr/>
        </p:nvSpPr>
        <p:spPr>
          <a:xfrm>
            <a:off x="3390314" y="707886"/>
            <a:ext cx="844648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D011E76-7726-4818-973F-25CD0951F77C}"/>
              </a:ext>
            </a:extLst>
          </p:cNvPr>
          <p:cNvSpPr txBox="1"/>
          <p:nvPr/>
        </p:nvSpPr>
        <p:spPr>
          <a:xfrm>
            <a:off x="4399100" y="1154162"/>
            <a:ext cx="732926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“Datos” del menú de </a:t>
            </a:r>
            <a:r>
              <a:rPr lang="es-PE" sz="2800" b="1" dirty="0" err="1"/>
              <a:t>excel</a:t>
            </a:r>
            <a:r>
              <a:rPr lang="es-PE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6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48EEADC9-E7C5-4632-82A8-396F624B7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" b="8082"/>
          <a:stretch/>
        </p:blipFill>
        <p:spPr>
          <a:xfrm>
            <a:off x="114300" y="896377"/>
            <a:ext cx="11963400" cy="58942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422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90240EFB-EE3A-4D40-B99C-7840A845AABB}"/>
              </a:ext>
            </a:extLst>
          </p:cNvPr>
          <p:cNvSpPr/>
          <p:nvPr/>
        </p:nvSpPr>
        <p:spPr>
          <a:xfrm>
            <a:off x="5638800" y="999014"/>
            <a:ext cx="886264" cy="810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02EAC92D-D5C0-492A-942A-C103AAA40FDC}"/>
              </a:ext>
            </a:extLst>
          </p:cNvPr>
          <p:cNvSpPr txBox="1"/>
          <p:nvPr/>
        </p:nvSpPr>
        <p:spPr>
          <a:xfrm>
            <a:off x="4483507" y="3823265"/>
            <a:ext cx="7329268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Vaya a la opción de “Filtro” de la cinta de opciones de “Datos”.</a:t>
            </a:r>
          </a:p>
        </p:txBody>
      </p:sp>
    </p:spTree>
    <p:extLst>
      <p:ext uri="{BB962C8B-B14F-4D97-AF65-F5344CB8AC3E}">
        <p14:creationId xmlns:p14="http://schemas.microsoft.com/office/powerpoint/2010/main" val="248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8E73060C-B6F6-410E-BE2C-7D2713362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8528"/>
          <a:stretch/>
        </p:blipFill>
        <p:spPr>
          <a:xfrm>
            <a:off x="89404" y="925476"/>
            <a:ext cx="12030500" cy="588329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281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="" xmlns:a16="http://schemas.microsoft.com/office/drawing/2014/main" id="{6DC7AD7B-F33B-4445-8DD4-9B4F816F2EE6}"/>
              </a:ext>
            </a:extLst>
          </p:cNvPr>
          <p:cNvSpPr/>
          <p:nvPr/>
        </p:nvSpPr>
        <p:spPr>
          <a:xfrm>
            <a:off x="1083211" y="2729132"/>
            <a:ext cx="337625" cy="337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B84D5EAB-E817-43C3-9959-8BA582120840}"/>
              </a:ext>
            </a:extLst>
          </p:cNvPr>
          <p:cNvSpPr txBox="1"/>
          <p:nvPr/>
        </p:nvSpPr>
        <p:spPr>
          <a:xfrm>
            <a:off x="5796189" y="5377280"/>
            <a:ext cx="5749599" cy="95410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Hacer clic en el ícono que aparece en cada campo.</a:t>
            </a:r>
          </a:p>
        </p:txBody>
      </p:sp>
    </p:spTree>
    <p:extLst>
      <p:ext uri="{BB962C8B-B14F-4D97-AF65-F5344CB8AC3E}">
        <p14:creationId xmlns:p14="http://schemas.microsoft.com/office/powerpoint/2010/main" val="24049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aptura de pantalla&#10;&#10;Descripción generada con confianza muy alta">
            <a:extLst>
              <a:ext uri="{FF2B5EF4-FFF2-40B4-BE49-F238E27FC236}">
                <a16:creationId xmlns="" xmlns:a16="http://schemas.microsoft.com/office/drawing/2014/main" id="{ED8F208F-617A-48DA-8EDE-0BEED11B8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1" b="8307"/>
          <a:stretch/>
        </p:blipFill>
        <p:spPr>
          <a:xfrm>
            <a:off x="124850" y="953612"/>
            <a:ext cx="11952850" cy="586020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1430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Filtrar valores en Excel (5)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44AA5979-D2CC-4403-BA86-E92DE970F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9886"/>
            <a:ext cx="1525067" cy="7715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74BD29A-A0AD-4164-B52D-0FBA0012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33" y="139886"/>
            <a:ext cx="2163867" cy="4758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4249829-3F60-4C91-B297-083BB955A65C}"/>
              </a:ext>
            </a:extLst>
          </p:cNvPr>
          <p:cNvSpPr txBox="1"/>
          <p:nvPr/>
        </p:nvSpPr>
        <p:spPr>
          <a:xfrm>
            <a:off x="2501891" y="4472169"/>
            <a:ext cx="6959618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Seleccionar el valor con el que desea trabajar.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="" xmlns:a16="http://schemas.microsoft.com/office/drawing/2014/main" id="{6D83ABB4-7B06-4CF3-9B2A-4B2B89027F51}"/>
              </a:ext>
            </a:extLst>
          </p:cNvPr>
          <p:cNvSpPr/>
          <p:nvPr/>
        </p:nvSpPr>
        <p:spPr>
          <a:xfrm>
            <a:off x="407963" y="4642339"/>
            <a:ext cx="1420838" cy="1828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90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1338470" y="793630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Estructura propuesta para el plan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152400" y="1604408"/>
            <a:ext cx="11887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PE" sz="3200" dirty="0"/>
              <a:t>1. Datos generales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2. Finalidad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3. Marco legal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4. Vinculación a Objetivos estratégico de la UGEL o GRE/DRE (opcional)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5. Personal que conforma el Equipo RIE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6. Objetivo, metas y actividades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7. Actividad POI de la UGEL/DRE/GRE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8. Cantidad de instituciones educativas proyectadas</a:t>
            </a:r>
          </a:p>
          <a:p>
            <a:pPr>
              <a:spcAft>
                <a:spcPts val="600"/>
              </a:spcAft>
            </a:pPr>
            <a:r>
              <a:rPr lang="es-PE" sz="3200" dirty="0"/>
              <a:t>9. Metas mensuales proyectadas para el 2018</a:t>
            </a:r>
          </a:p>
        </p:txBody>
      </p:sp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0F79592-E5B0-4A03-B0EA-DFCEFF830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707" y="3357617"/>
            <a:ext cx="1868685" cy="94569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338470" y="793630"/>
            <a:ext cx="9963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 planes estratégicos y operativos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118601" y="2146008"/>
            <a:ext cx="76382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El Registro de Instituciones Educativas es una herramienta que servirá a toda la comunidad educativa.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/>
              <a:t>En ese sentido, se recomienda que las actividades de identificación de IIEE que programe el equipo RIE sean vinculadas a sus </a:t>
            </a:r>
            <a:r>
              <a:rPr lang="es-PE" sz="2800" b="1" dirty="0">
                <a:solidFill>
                  <a:schemeClr val="accent5"/>
                </a:solidFill>
              </a:rPr>
              <a:t>planes estratégicos </a:t>
            </a:r>
            <a:r>
              <a:rPr lang="es-PE" sz="2800" dirty="0"/>
              <a:t>e incorporadas a su </a:t>
            </a:r>
            <a:r>
              <a:rPr lang="es-PE" sz="2800" b="1" dirty="0">
                <a:solidFill>
                  <a:schemeClr val="accent5"/>
                </a:solidFill>
              </a:rPr>
              <a:t>Plan Operativo Institucional o Anual</a:t>
            </a:r>
            <a:r>
              <a:rPr lang="es-PE" sz="2800" dirty="0"/>
              <a:t>.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966C4841-A579-4D44-924F-7FF0FDCEF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628269"/>
              </p:ext>
            </p:extLst>
          </p:nvPr>
        </p:nvGraphicFramePr>
        <p:xfrm>
          <a:off x="7429501" y="1760262"/>
          <a:ext cx="5016500" cy="4097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903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81C1AB3B-12CF-49F9-9A7D-2498665E1CBF}"/>
              </a:ext>
            </a:extLst>
          </p:cNvPr>
          <p:cNvSpPr txBox="1"/>
          <p:nvPr/>
        </p:nvSpPr>
        <p:spPr>
          <a:xfrm>
            <a:off x="273984" y="1274947"/>
            <a:ext cx="10188314" cy="181588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b="1" dirty="0"/>
              <a:t>Objetivo Estratégico N°2</a:t>
            </a:r>
            <a:r>
              <a:rPr lang="es-PE" sz="2800" dirty="0"/>
              <a:t>: Instituciones educativas dinámicas, democráticas e inclusivas.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HUARAZ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21AFCD3-624A-490A-99D0-164B4F9D9B3A}"/>
              </a:ext>
            </a:extLst>
          </p:cNvPr>
          <p:cNvSpPr txBox="1"/>
          <p:nvPr/>
        </p:nvSpPr>
        <p:spPr>
          <a:xfrm>
            <a:off x="273984" y="3364289"/>
            <a:ext cx="10261316" cy="34163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800" b="1" dirty="0"/>
              <a:t>PEI: OEI  08.01 </a:t>
            </a:r>
            <a:r>
              <a:rPr lang="es-PE" sz="2800" dirty="0"/>
              <a:t>Fortalecer la gestión pública institucional del Gobierno Regional de Puno.</a:t>
            </a:r>
          </a:p>
          <a:p>
            <a:pPr>
              <a:spcAft>
                <a:spcPts val="1200"/>
              </a:spcAft>
            </a:pPr>
            <a:r>
              <a:rPr lang="es-PE" sz="2800" b="1" dirty="0"/>
              <a:t>PEL: OE N°3 </a:t>
            </a:r>
            <a:r>
              <a:rPr lang="es-PE" sz="2800" dirty="0"/>
              <a:t>Fortalecer la participación y vigilancia de la sociedad civil y autoridades en acciones educativas orientadas a una educación de calidad con equidad y responsabilidad.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SAN ANTONIO DE PUTINA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C5C1671C-4E13-4F7F-B2DB-AE332991D142}"/>
              </a:ext>
            </a:extLst>
          </p:cNvPr>
          <p:cNvSpPr txBox="1"/>
          <p:nvPr/>
        </p:nvSpPr>
        <p:spPr>
          <a:xfrm>
            <a:off x="1254561" y="538516"/>
            <a:ext cx="9356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 sus planes estratégicos</a:t>
            </a:r>
          </a:p>
        </p:txBody>
      </p:sp>
    </p:spTree>
    <p:extLst>
      <p:ext uri="{BB962C8B-B14F-4D97-AF65-F5344CB8AC3E}">
        <p14:creationId xmlns:p14="http://schemas.microsoft.com/office/powerpoint/2010/main" val="3499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C459B84E-5B90-438D-BBC3-378D96EF1BC5}"/>
              </a:ext>
            </a:extLst>
          </p:cNvPr>
          <p:cNvSpPr txBox="1"/>
          <p:nvPr/>
        </p:nvSpPr>
        <p:spPr>
          <a:xfrm>
            <a:off x="1254561" y="538516"/>
            <a:ext cx="951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Vinculación al plan operativo y presupuesto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32DE094-747C-4087-B0F6-4954D826B556}"/>
              </a:ext>
            </a:extLst>
          </p:cNvPr>
          <p:cNvSpPr txBox="1"/>
          <p:nvPr/>
        </p:nvSpPr>
        <p:spPr>
          <a:xfrm>
            <a:off x="254828" y="1225105"/>
            <a:ext cx="10150442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PE" sz="2800" dirty="0"/>
              <a:t>Cadena presupuestal POI-CEPLAN:</a:t>
            </a:r>
          </a:p>
          <a:p>
            <a:r>
              <a:rPr lang="es-PE" sz="2800" dirty="0"/>
              <a:t>9001/3999999/5000003/22/ 0608</a:t>
            </a:r>
          </a:p>
          <a:p>
            <a:r>
              <a:rPr lang="es-PE" sz="2800" dirty="0"/>
              <a:t>Programa presupuestal acciones centrales/Gestión administrativa/Educación/Asesoramiento y apoyo</a:t>
            </a:r>
          </a:p>
          <a:p>
            <a:endParaRPr lang="es-PE" sz="2800" dirty="0"/>
          </a:p>
          <a:p>
            <a:pPr algn="r"/>
            <a:r>
              <a:rPr lang="es-PE" sz="2800" b="1" dirty="0"/>
              <a:t>UGEL UTCUBAMBA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="" xmlns:a16="http://schemas.microsoft.com/office/drawing/2014/main" id="{33607D5D-05B5-4B06-B092-1BC08974F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42090"/>
              </p:ext>
            </p:extLst>
          </p:nvPr>
        </p:nvGraphicFramePr>
        <p:xfrm>
          <a:off x="254828" y="4126379"/>
          <a:ext cx="10150442" cy="240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8562">
                  <a:extLst>
                    <a:ext uri="{9D8B030D-6E8A-4147-A177-3AD203B41FA5}">
                      <a16:colId xmlns="" xmlns:a16="http://schemas.microsoft.com/office/drawing/2014/main" val="1649708599"/>
                    </a:ext>
                  </a:extLst>
                </a:gridCol>
                <a:gridCol w="6961880">
                  <a:extLst>
                    <a:ext uri="{9D8B030D-6E8A-4147-A177-3AD203B41FA5}">
                      <a16:colId xmlns="" xmlns:a16="http://schemas.microsoft.com/office/drawing/2014/main" val="2683408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2800" b="1" dirty="0"/>
                        <a:t>Código POI 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b="1" dirty="0"/>
                        <a:t>Denominación de la 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7883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800" dirty="0"/>
                        <a:t>1BAO11805160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E" sz="2800" dirty="0"/>
                        <a:t>Actualización de estadísticas de la UGEL Pasco, Instituciones Educativas y Programas Educativos.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77721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s-PE" sz="2800" b="1" dirty="0"/>
                        <a:t>UGEL PASCO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98651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8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954158" y="793630"/>
            <a:ext cx="970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>
                <a:solidFill>
                  <a:srgbClr val="0C53A7"/>
                </a:solidFill>
              </a:rPr>
              <a:t>Cuadro de Total de IIEE proyectadas</a:t>
            </a:r>
            <a:endParaRPr lang="es-MX" sz="4000" b="1" dirty="0">
              <a:solidFill>
                <a:srgbClr val="0C53A7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="" xmlns:a16="http://schemas.microsoft.com/office/drawing/2014/main" id="{AB372827-F137-4094-85D8-C7F3643E6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64601"/>
              </p:ext>
            </p:extLst>
          </p:nvPr>
        </p:nvGraphicFramePr>
        <p:xfrm>
          <a:off x="492028" y="1497046"/>
          <a:ext cx="11125206" cy="430353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46302">
                  <a:extLst>
                    <a:ext uri="{9D8B030D-6E8A-4147-A177-3AD203B41FA5}">
                      <a16:colId xmlns="" xmlns:a16="http://schemas.microsoft.com/office/drawing/2014/main" val="1505648401"/>
                    </a:ext>
                  </a:extLst>
                </a:gridCol>
                <a:gridCol w="2067340">
                  <a:extLst>
                    <a:ext uri="{9D8B030D-6E8A-4147-A177-3AD203B41FA5}">
                      <a16:colId xmlns="" xmlns:a16="http://schemas.microsoft.com/office/drawing/2014/main" val="3546093273"/>
                    </a:ext>
                  </a:extLst>
                </a:gridCol>
                <a:gridCol w="1948069">
                  <a:extLst>
                    <a:ext uri="{9D8B030D-6E8A-4147-A177-3AD203B41FA5}">
                      <a16:colId xmlns="" xmlns:a16="http://schemas.microsoft.com/office/drawing/2014/main" val="451564000"/>
                    </a:ext>
                  </a:extLst>
                </a:gridCol>
                <a:gridCol w="2080591">
                  <a:extLst>
                    <a:ext uri="{9D8B030D-6E8A-4147-A177-3AD203B41FA5}">
                      <a16:colId xmlns="" xmlns:a16="http://schemas.microsoft.com/office/drawing/2014/main" val="3047638953"/>
                    </a:ext>
                  </a:extLst>
                </a:gridCol>
                <a:gridCol w="1982904">
                  <a:extLst>
                    <a:ext uri="{9D8B030D-6E8A-4147-A177-3AD203B41FA5}">
                      <a16:colId xmlns="" xmlns:a16="http://schemas.microsoft.com/office/drawing/2014/main" val="2461012335"/>
                    </a:ext>
                  </a:extLst>
                </a:gridCol>
              </a:tblGrid>
              <a:tr h="7383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Nivel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Total de: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dirty="0">
                          <a:effectLst/>
                        </a:rPr>
                        <a:t>Cantidad de IIEE que se proyecta visitar: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3829748"/>
                  </a:ext>
                </a:extLst>
              </a:tr>
              <a:tr h="110758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IIEE proyectadas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2800" b="1" dirty="0">
                          <a:solidFill>
                            <a:schemeClr val="bg1"/>
                          </a:solidFill>
                          <a:effectLst/>
                        </a:rPr>
                        <a:t>Códigos modulares</a:t>
                      </a:r>
                      <a:endParaRPr lang="es-PE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748944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Básica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054629"/>
                  </a:ext>
                </a:extLst>
              </a:tr>
              <a:tr h="738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Educación Técnica-productiva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5409932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Educación Superior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2883596"/>
                  </a:ext>
                </a:extLst>
              </a:tr>
              <a:tr h="36919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Total: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>
                          <a:effectLst/>
                        </a:rPr>
                        <a:t> </a:t>
                      </a:r>
                      <a:endParaRPr lang="es-P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PE" sz="2800" dirty="0">
                          <a:effectLst/>
                        </a:rPr>
                        <a:t> </a:t>
                      </a:r>
                      <a:endParaRPr lang="es-P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201581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49B8A33A-282E-491E-9598-2774C1B88C04}"/>
              </a:ext>
            </a:extLst>
          </p:cNvPr>
          <p:cNvSpPr txBox="1"/>
          <p:nvPr/>
        </p:nvSpPr>
        <p:spPr>
          <a:xfrm>
            <a:off x="0" y="5801597"/>
            <a:ext cx="1219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>
                <a:solidFill>
                  <a:srgbClr val="FF0000"/>
                </a:solidFill>
              </a:rPr>
              <a:t>Llenar los cuadros usando la información de los listados de identificación preliminar de IIEE enviados por la UE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70FD9C06-B8DA-4AD5-AC5F-22EEAB8E14E3}"/>
              </a:ext>
            </a:extLst>
          </p:cNvPr>
          <p:cNvSpPr/>
          <p:nvPr/>
        </p:nvSpPr>
        <p:spPr>
          <a:xfrm>
            <a:off x="3445566" y="3388788"/>
            <a:ext cx="8254406" cy="2310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61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10715</TotalTime>
  <Words>2595</Words>
  <Application>Microsoft Office PowerPoint</Application>
  <PresentationFormat>Panorámica</PresentationFormat>
  <Paragraphs>909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WALTER LEONIDAS LEON ROBLES</cp:lastModifiedBy>
  <cp:revision>878</cp:revision>
  <cp:lastPrinted>2017-10-23T18:26:39Z</cp:lastPrinted>
  <dcterms:created xsi:type="dcterms:W3CDTF">2016-01-06T15:33:33Z</dcterms:created>
  <dcterms:modified xsi:type="dcterms:W3CDTF">2019-01-28T21:48:11Z</dcterms:modified>
</cp:coreProperties>
</file>