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506" r:id="rId4"/>
    <p:sldId id="487" r:id="rId5"/>
    <p:sldId id="436" r:id="rId6"/>
    <p:sldId id="496" r:id="rId7"/>
    <p:sldId id="497" r:id="rId8"/>
    <p:sldId id="500" r:id="rId9"/>
    <p:sldId id="494" r:id="rId10"/>
    <p:sldId id="508" r:id="rId11"/>
    <p:sldId id="509" r:id="rId12"/>
    <p:sldId id="514" r:id="rId13"/>
    <p:sldId id="489" r:id="rId14"/>
    <p:sldId id="498" r:id="rId15"/>
    <p:sldId id="511" r:id="rId16"/>
    <p:sldId id="495" r:id="rId17"/>
    <p:sldId id="490" r:id="rId18"/>
    <p:sldId id="501" r:id="rId19"/>
    <p:sldId id="512" r:id="rId20"/>
    <p:sldId id="420" r:id="rId21"/>
    <p:sldId id="405" r:id="rId22"/>
    <p:sldId id="513" r:id="rId23"/>
    <p:sldId id="515" r:id="rId24"/>
    <p:sldId id="517" r:id="rId25"/>
    <p:sldId id="360" r:id="rId26"/>
  </p:sldIdLst>
  <p:sldSz cx="12192000" cy="6858000"/>
  <p:notesSz cx="6877050" cy="100028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er Leon Robles" initials="WLR" lastIdx="4" clrIdx="0">
    <p:extLst>
      <p:ext uri="{19B8F6BF-5375-455C-9EA6-DF929625EA0E}">
        <p15:presenceInfo xmlns:p15="http://schemas.microsoft.com/office/powerpoint/2012/main" userId="6207590b91acde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3A7"/>
    <a:srgbClr val="33CCFF"/>
    <a:srgbClr val="66FFFF"/>
    <a:srgbClr val="FF9966"/>
    <a:srgbClr val="FF7C80"/>
    <a:srgbClr val="FF6600"/>
    <a:srgbClr val="FEB819"/>
    <a:srgbClr val="D2DEE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53" autoAdjust="0"/>
  </p:normalViewPr>
  <p:slideViewPr>
    <p:cSldViewPr snapToGrid="0">
      <p:cViewPr varScale="1">
        <p:scale>
          <a:sx n="72" d="100"/>
          <a:sy n="72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52617-98C7-4171-A947-21E624F7FB3F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ABF4A041-53A0-4B5E-97C8-671852FCB1DA}">
      <dgm:prSet phldrT="[Texto]" custT="1"/>
      <dgm:spPr/>
      <dgm:t>
        <a:bodyPr/>
        <a:lstStyle/>
        <a:p>
          <a:r>
            <a:rPr lang="es-PE" sz="1500" b="1" dirty="0"/>
            <a:t>Minedu</a:t>
          </a:r>
        </a:p>
      </dgm:t>
    </dgm:pt>
    <dgm:pt modelId="{A24416D7-EAA1-46BD-A190-987D135B8720}" type="parTrans" cxnId="{86EEAC46-25F6-4884-93BF-66B700066B32}">
      <dgm:prSet/>
      <dgm:spPr/>
      <dgm:t>
        <a:bodyPr/>
        <a:lstStyle/>
        <a:p>
          <a:endParaRPr lang="es-PE" sz="1500"/>
        </a:p>
      </dgm:t>
    </dgm:pt>
    <dgm:pt modelId="{5F9DB47C-FD6C-4FC2-A1A0-94DC7327B3F6}" type="sibTrans" cxnId="{86EEAC46-25F6-4884-93BF-66B700066B32}">
      <dgm:prSet/>
      <dgm:spPr/>
      <dgm:t>
        <a:bodyPr/>
        <a:lstStyle/>
        <a:p>
          <a:endParaRPr lang="es-PE" sz="1500"/>
        </a:p>
      </dgm:t>
    </dgm:pt>
    <dgm:pt modelId="{95E3DFDF-B1FB-4F90-A8AA-E68AD574F2F8}">
      <dgm:prSet phldrT="[Texto]" custT="1"/>
      <dgm:spPr/>
      <dgm:t>
        <a:bodyPr/>
        <a:lstStyle/>
        <a:p>
          <a:r>
            <a:rPr lang="es-PE" sz="1500" b="1" dirty="0"/>
            <a:t>DRE/GRE y UGEL</a:t>
          </a:r>
        </a:p>
      </dgm:t>
    </dgm:pt>
    <dgm:pt modelId="{48B25777-03A0-48B0-BF9A-E7D348F74D1A}" type="parTrans" cxnId="{03082308-90C7-4954-95A5-1580E80275EA}">
      <dgm:prSet/>
      <dgm:spPr/>
      <dgm:t>
        <a:bodyPr/>
        <a:lstStyle/>
        <a:p>
          <a:endParaRPr lang="es-PE" sz="1500"/>
        </a:p>
      </dgm:t>
    </dgm:pt>
    <dgm:pt modelId="{86B07DA8-1766-468E-9967-6615696961DB}" type="sibTrans" cxnId="{03082308-90C7-4954-95A5-1580E80275EA}">
      <dgm:prSet/>
      <dgm:spPr/>
      <dgm:t>
        <a:bodyPr/>
        <a:lstStyle/>
        <a:p>
          <a:endParaRPr lang="es-PE" sz="1500"/>
        </a:p>
      </dgm:t>
    </dgm:pt>
    <dgm:pt modelId="{46767BBA-741E-4D90-BC40-4778E93E3733}">
      <dgm:prSet phldrT="[Texto]" custT="1"/>
      <dgm:spPr/>
      <dgm:t>
        <a:bodyPr/>
        <a:lstStyle/>
        <a:p>
          <a:r>
            <a:rPr lang="es-PE" sz="1500" b="1" dirty="0"/>
            <a:t>Docentes</a:t>
          </a:r>
        </a:p>
      </dgm:t>
    </dgm:pt>
    <dgm:pt modelId="{D39964FF-C9B7-4B0E-A5F7-236D44A44023}" type="parTrans" cxnId="{F99A0FEF-0340-466E-AD8D-12D45DD56C34}">
      <dgm:prSet/>
      <dgm:spPr/>
      <dgm:t>
        <a:bodyPr/>
        <a:lstStyle/>
        <a:p>
          <a:endParaRPr lang="es-PE" sz="1500"/>
        </a:p>
      </dgm:t>
    </dgm:pt>
    <dgm:pt modelId="{9932227F-BBB3-4336-9722-863385A4CA7C}" type="sibTrans" cxnId="{F99A0FEF-0340-466E-AD8D-12D45DD56C34}">
      <dgm:prSet/>
      <dgm:spPr/>
      <dgm:t>
        <a:bodyPr/>
        <a:lstStyle/>
        <a:p>
          <a:endParaRPr lang="es-PE" sz="1500"/>
        </a:p>
      </dgm:t>
    </dgm:pt>
    <dgm:pt modelId="{AC68A1F6-CDAC-403D-93F0-FB55939C535B}">
      <dgm:prSet phldrT="[Texto]" custT="1"/>
      <dgm:spPr/>
      <dgm:t>
        <a:bodyPr/>
        <a:lstStyle/>
        <a:p>
          <a:r>
            <a:rPr lang="es-PE" sz="1500" b="1" dirty="0"/>
            <a:t>Padres y madres</a:t>
          </a:r>
        </a:p>
      </dgm:t>
    </dgm:pt>
    <dgm:pt modelId="{80AD58B2-AA2A-4B86-9E19-E5661B2249BC}" type="parTrans" cxnId="{A2DEDB08-F0B2-42F9-BC62-40CF9493DD5F}">
      <dgm:prSet/>
      <dgm:spPr/>
      <dgm:t>
        <a:bodyPr/>
        <a:lstStyle/>
        <a:p>
          <a:endParaRPr lang="es-PE" sz="1500"/>
        </a:p>
      </dgm:t>
    </dgm:pt>
    <dgm:pt modelId="{9E48C571-E0B8-4AEF-9B74-6AF83575F65D}" type="sibTrans" cxnId="{A2DEDB08-F0B2-42F9-BC62-40CF9493DD5F}">
      <dgm:prSet/>
      <dgm:spPr/>
      <dgm:t>
        <a:bodyPr/>
        <a:lstStyle/>
        <a:p>
          <a:endParaRPr lang="es-PE" sz="1500"/>
        </a:p>
      </dgm:t>
    </dgm:pt>
    <dgm:pt modelId="{5F11140A-8FD3-4D0E-B8FB-85DAC79A6A79}">
      <dgm:prSet phldrT="[Texto]" custT="1"/>
      <dgm:spPr/>
      <dgm:t>
        <a:bodyPr/>
        <a:lstStyle/>
        <a:p>
          <a:r>
            <a:rPr lang="es-PE" sz="1500" b="1" dirty="0"/>
            <a:t>Estudiantes</a:t>
          </a:r>
        </a:p>
      </dgm:t>
    </dgm:pt>
    <dgm:pt modelId="{2EF83B68-9484-463A-B34F-7EBD2BDE306F}" type="parTrans" cxnId="{B57EAA32-8A01-4F4F-A2D3-AD709CC394A2}">
      <dgm:prSet/>
      <dgm:spPr/>
      <dgm:t>
        <a:bodyPr/>
        <a:lstStyle/>
        <a:p>
          <a:endParaRPr lang="es-PE" sz="1500"/>
        </a:p>
      </dgm:t>
    </dgm:pt>
    <dgm:pt modelId="{A3BE5AA7-FE57-480D-BB3E-1E181D1ECA75}" type="sibTrans" cxnId="{B57EAA32-8A01-4F4F-A2D3-AD709CC394A2}">
      <dgm:prSet/>
      <dgm:spPr/>
      <dgm:t>
        <a:bodyPr/>
        <a:lstStyle/>
        <a:p>
          <a:endParaRPr lang="es-PE" sz="1500"/>
        </a:p>
      </dgm:t>
    </dgm:pt>
    <dgm:pt modelId="{93F5EC0A-3508-4A30-AEDE-1E99CE515B78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PE" sz="1500" b="1" dirty="0"/>
            <a:t>Sociedad Civil</a:t>
          </a:r>
        </a:p>
      </dgm:t>
    </dgm:pt>
    <dgm:pt modelId="{7484498E-2A26-4DE3-8356-5543D478CF02}" type="parTrans" cxnId="{306F3DA9-94E3-4512-A830-9A9EF612626A}">
      <dgm:prSet/>
      <dgm:spPr/>
      <dgm:t>
        <a:bodyPr/>
        <a:lstStyle/>
        <a:p>
          <a:endParaRPr lang="es-PE" sz="1500"/>
        </a:p>
      </dgm:t>
    </dgm:pt>
    <dgm:pt modelId="{74DBABBF-F4CB-473A-B19D-500412C4434C}" type="sibTrans" cxnId="{306F3DA9-94E3-4512-A830-9A9EF612626A}">
      <dgm:prSet/>
      <dgm:spPr/>
      <dgm:t>
        <a:bodyPr/>
        <a:lstStyle/>
        <a:p>
          <a:endParaRPr lang="es-PE" sz="1500"/>
        </a:p>
      </dgm:t>
    </dgm:pt>
    <dgm:pt modelId="{AE481A37-950D-4524-A1DD-9C591263DF1D}" type="pres">
      <dgm:prSet presAssocID="{D5052617-98C7-4171-A947-21E624F7FB3F}" presName="cycle" presStyleCnt="0">
        <dgm:presLayoutVars>
          <dgm:dir/>
          <dgm:resizeHandles val="exact"/>
        </dgm:presLayoutVars>
      </dgm:prSet>
      <dgm:spPr/>
    </dgm:pt>
    <dgm:pt modelId="{AB83DF5D-0E3C-4850-91B9-41522D6051DC}" type="pres">
      <dgm:prSet presAssocID="{ABF4A041-53A0-4B5E-97C8-671852FCB1DA}" presName="node" presStyleLbl="node1" presStyleIdx="0" presStyleCnt="6">
        <dgm:presLayoutVars>
          <dgm:bulletEnabled val="1"/>
        </dgm:presLayoutVars>
      </dgm:prSet>
      <dgm:spPr/>
    </dgm:pt>
    <dgm:pt modelId="{63217A92-00AC-4E4B-A4BC-EA5CD3F59D3A}" type="pres">
      <dgm:prSet presAssocID="{ABF4A041-53A0-4B5E-97C8-671852FCB1DA}" presName="spNode" presStyleCnt="0"/>
      <dgm:spPr/>
    </dgm:pt>
    <dgm:pt modelId="{F3DE3817-4A11-4598-85D8-E71648C10E65}" type="pres">
      <dgm:prSet presAssocID="{5F9DB47C-FD6C-4FC2-A1A0-94DC7327B3F6}" presName="sibTrans" presStyleLbl="sibTrans1D1" presStyleIdx="0" presStyleCnt="6"/>
      <dgm:spPr/>
    </dgm:pt>
    <dgm:pt modelId="{C7C6C8C2-F669-4F56-937D-50125FF00432}" type="pres">
      <dgm:prSet presAssocID="{95E3DFDF-B1FB-4F90-A8AA-E68AD574F2F8}" presName="node" presStyleLbl="node1" presStyleIdx="1" presStyleCnt="6">
        <dgm:presLayoutVars>
          <dgm:bulletEnabled val="1"/>
        </dgm:presLayoutVars>
      </dgm:prSet>
      <dgm:spPr/>
    </dgm:pt>
    <dgm:pt modelId="{83E398CA-42EC-4EDC-826F-FAEC6552C99E}" type="pres">
      <dgm:prSet presAssocID="{95E3DFDF-B1FB-4F90-A8AA-E68AD574F2F8}" presName="spNode" presStyleCnt="0"/>
      <dgm:spPr/>
    </dgm:pt>
    <dgm:pt modelId="{F335F588-1312-42DB-B4BF-5AD5FFB2F008}" type="pres">
      <dgm:prSet presAssocID="{86B07DA8-1766-468E-9967-6615696961DB}" presName="sibTrans" presStyleLbl="sibTrans1D1" presStyleIdx="1" presStyleCnt="6"/>
      <dgm:spPr/>
    </dgm:pt>
    <dgm:pt modelId="{0D256B3E-775F-4492-92DA-C085DAEB6F2D}" type="pres">
      <dgm:prSet presAssocID="{46767BBA-741E-4D90-BC40-4778E93E3733}" presName="node" presStyleLbl="node1" presStyleIdx="2" presStyleCnt="6">
        <dgm:presLayoutVars>
          <dgm:bulletEnabled val="1"/>
        </dgm:presLayoutVars>
      </dgm:prSet>
      <dgm:spPr/>
    </dgm:pt>
    <dgm:pt modelId="{3D16C4F6-AD60-4FE4-8338-7DFDDE9B6C77}" type="pres">
      <dgm:prSet presAssocID="{46767BBA-741E-4D90-BC40-4778E93E3733}" presName="spNode" presStyleCnt="0"/>
      <dgm:spPr/>
    </dgm:pt>
    <dgm:pt modelId="{30C80491-78BF-40BF-AC90-93394EF6D481}" type="pres">
      <dgm:prSet presAssocID="{9932227F-BBB3-4336-9722-863385A4CA7C}" presName="sibTrans" presStyleLbl="sibTrans1D1" presStyleIdx="2" presStyleCnt="6"/>
      <dgm:spPr/>
    </dgm:pt>
    <dgm:pt modelId="{BBC6857E-B3B2-4816-9B33-2B6047968555}" type="pres">
      <dgm:prSet presAssocID="{AC68A1F6-CDAC-403D-93F0-FB55939C535B}" presName="node" presStyleLbl="node1" presStyleIdx="3" presStyleCnt="6">
        <dgm:presLayoutVars>
          <dgm:bulletEnabled val="1"/>
        </dgm:presLayoutVars>
      </dgm:prSet>
      <dgm:spPr/>
    </dgm:pt>
    <dgm:pt modelId="{07CE7B60-637B-4311-AA22-1BC2B003A6A3}" type="pres">
      <dgm:prSet presAssocID="{AC68A1F6-CDAC-403D-93F0-FB55939C535B}" presName="spNode" presStyleCnt="0"/>
      <dgm:spPr/>
    </dgm:pt>
    <dgm:pt modelId="{C50B6DB0-BA97-4F69-AAD9-93B7146305AD}" type="pres">
      <dgm:prSet presAssocID="{9E48C571-E0B8-4AEF-9B74-6AF83575F65D}" presName="sibTrans" presStyleLbl="sibTrans1D1" presStyleIdx="3" presStyleCnt="6"/>
      <dgm:spPr/>
    </dgm:pt>
    <dgm:pt modelId="{EDDDAF32-6834-4DFC-A727-FFC7EB518EA7}" type="pres">
      <dgm:prSet presAssocID="{5F11140A-8FD3-4D0E-B8FB-85DAC79A6A79}" presName="node" presStyleLbl="node1" presStyleIdx="4" presStyleCnt="6">
        <dgm:presLayoutVars>
          <dgm:bulletEnabled val="1"/>
        </dgm:presLayoutVars>
      </dgm:prSet>
      <dgm:spPr/>
    </dgm:pt>
    <dgm:pt modelId="{B6D79B47-F30C-44A8-B0E6-280E65F47223}" type="pres">
      <dgm:prSet presAssocID="{5F11140A-8FD3-4D0E-B8FB-85DAC79A6A79}" presName="spNode" presStyleCnt="0"/>
      <dgm:spPr/>
    </dgm:pt>
    <dgm:pt modelId="{96DD2B03-F9DA-4B17-BE46-C6AD6DA0DF82}" type="pres">
      <dgm:prSet presAssocID="{A3BE5AA7-FE57-480D-BB3E-1E181D1ECA75}" presName="sibTrans" presStyleLbl="sibTrans1D1" presStyleIdx="4" presStyleCnt="6"/>
      <dgm:spPr/>
    </dgm:pt>
    <dgm:pt modelId="{4302E57E-703B-45B5-8362-6C6906A98FA6}" type="pres">
      <dgm:prSet presAssocID="{93F5EC0A-3508-4A30-AEDE-1E99CE515B78}" presName="node" presStyleLbl="node1" presStyleIdx="5" presStyleCnt="6">
        <dgm:presLayoutVars>
          <dgm:bulletEnabled val="1"/>
        </dgm:presLayoutVars>
      </dgm:prSet>
      <dgm:spPr/>
    </dgm:pt>
    <dgm:pt modelId="{7DF65C74-1FFA-4622-ACA4-667A4C6587EB}" type="pres">
      <dgm:prSet presAssocID="{93F5EC0A-3508-4A30-AEDE-1E99CE515B78}" presName="spNode" presStyleCnt="0"/>
      <dgm:spPr/>
    </dgm:pt>
    <dgm:pt modelId="{1EDC2DA2-25DC-4E62-93A8-BD8E6D536841}" type="pres">
      <dgm:prSet presAssocID="{74DBABBF-F4CB-473A-B19D-500412C4434C}" presName="sibTrans" presStyleLbl="sibTrans1D1" presStyleIdx="5" presStyleCnt="6"/>
      <dgm:spPr/>
    </dgm:pt>
  </dgm:ptLst>
  <dgm:cxnLst>
    <dgm:cxn modelId="{03082308-90C7-4954-95A5-1580E80275EA}" srcId="{D5052617-98C7-4171-A947-21E624F7FB3F}" destId="{95E3DFDF-B1FB-4F90-A8AA-E68AD574F2F8}" srcOrd="1" destOrd="0" parTransId="{48B25777-03A0-48B0-BF9A-E7D348F74D1A}" sibTransId="{86B07DA8-1766-468E-9967-6615696961DB}"/>
    <dgm:cxn modelId="{A2DEDB08-F0B2-42F9-BC62-40CF9493DD5F}" srcId="{D5052617-98C7-4171-A947-21E624F7FB3F}" destId="{AC68A1F6-CDAC-403D-93F0-FB55939C535B}" srcOrd="3" destOrd="0" parTransId="{80AD58B2-AA2A-4B86-9E19-E5661B2249BC}" sibTransId="{9E48C571-E0B8-4AEF-9B74-6AF83575F65D}"/>
    <dgm:cxn modelId="{1C9E3C32-4F56-451D-A1F0-B14AC7C4904E}" type="presOf" srcId="{9E48C571-E0B8-4AEF-9B74-6AF83575F65D}" destId="{C50B6DB0-BA97-4F69-AAD9-93B7146305AD}" srcOrd="0" destOrd="0" presId="urn:microsoft.com/office/officeart/2005/8/layout/cycle6"/>
    <dgm:cxn modelId="{B57EAA32-8A01-4F4F-A2D3-AD709CC394A2}" srcId="{D5052617-98C7-4171-A947-21E624F7FB3F}" destId="{5F11140A-8FD3-4D0E-B8FB-85DAC79A6A79}" srcOrd="4" destOrd="0" parTransId="{2EF83B68-9484-463A-B34F-7EBD2BDE306F}" sibTransId="{A3BE5AA7-FE57-480D-BB3E-1E181D1ECA75}"/>
    <dgm:cxn modelId="{56F87235-FB4F-4CB2-925E-943C6E827F14}" type="presOf" srcId="{93F5EC0A-3508-4A30-AEDE-1E99CE515B78}" destId="{4302E57E-703B-45B5-8362-6C6906A98FA6}" srcOrd="0" destOrd="0" presId="urn:microsoft.com/office/officeart/2005/8/layout/cycle6"/>
    <dgm:cxn modelId="{BE89C13E-8293-4538-A457-A0DC17FC9FBC}" type="presOf" srcId="{9932227F-BBB3-4336-9722-863385A4CA7C}" destId="{30C80491-78BF-40BF-AC90-93394EF6D481}" srcOrd="0" destOrd="0" presId="urn:microsoft.com/office/officeart/2005/8/layout/cycle6"/>
    <dgm:cxn modelId="{C25A3461-5EB9-4F89-8068-7B323EB653D0}" type="presOf" srcId="{A3BE5AA7-FE57-480D-BB3E-1E181D1ECA75}" destId="{96DD2B03-F9DA-4B17-BE46-C6AD6DA0DF82}" srcOrd="0" destOrd="0" presId="urn:microsoft.com/office/officeart/2005/8/layout/cycle6"/>
    <dgm:cxn modelId="{86EEAC46-25F6-4884-93BF-66B700066B32}" srcId="{D5052617-98C7-4171-A947-21E624F7FB3F}" destId="{ABF4A041-53A0-4B5E-97C8-671852FCB1DA}" srcOrd="0" destOrd="0" parTransId="{A24416D7-EAA1-46BD-A190-987D135B8720}" sibTransId="{5F9DB47C-FD6C-4FC2-A1A0-94DC7327B3F6}"/>
    <dgm:cxn modelId="{37715775-D8B3-489A-A738-114887B7F005}" type="presOf" srcId="{ABF4A041-53A0-4B5E-97C8-671852FCB1DA}" destId="{AB83DF5D-0E3C-4850-91B9-41522D6051DC}" srcOrd="0" destOrd="0" presId="urn:microsoft.com/office/officeart/2005/8/layout/cycle6"/>
    <dgm:cxn modelId="{67B890A4-382F-4579-93D3-4FD8F6C7BAA0}" type="presOf" srcId="{5F11140A-8FD3-4D0E-B8FB-85DAC79A6A79}" destId="{EDDDAF32-6834-4DFC-A727-FFC7EB518EA7}" srcOrd="0" destOrd="0" presId="urn:microsoft.com/office/officeart/2005/8/layout/cycle6"/>
    <dgm:cxn modelId="{306F3DA9-94E3-4512-A830-9A9EF612626A}" srcId="{D5052617-98C7-4171-A947-21E624F7FB3F}" destId="{93F5EC0A-3508-4A30-AEDE-1E99CE515B78}" srcOrd="5" destOrd="0" parTransId="{7484498E-2A26-4DE3-8356-5543D478CF02}" sibTransId="{74DBABBF-F4CB-473A-B19D-500412C4434C}"/>
    <dgm:cxn modelId="{3635E5BD-D6D4-4FC1-B421-7066961ABBAB}" type="presOf" srcId="{74DBABBF-F4CB-473A-B19D-500412C4434C}" destId="{1EDC2DA2-25DC-4E62-93A8-BD8E6D536841}" srcOrd="0" destOrd="0" presId="urn:microsoft.com/office/officeart/2005/8/layout/cycle6"/>
    <dgm:cxn modelId="{66D515BF-6D2C-42A8-95BA-7086CF77832C}" type="presOf" srcId="{46767BBA-741E-4D90-BC40-4778E93E3733}" destId="{0D256B3E-775F-4492-92DA-C085DAEB6F2D}" srcOrd="0" destOrd="0" presId="urn:microsoft.com/office/officeart/2005/8/layout/cycle6"/>
    <dgm:cxn modelId="{CB055FC6-6985-46B5-B4B4-F3DB21B57AA6}" type="presOf" srcId="{95E3DFDF-B1FB-4F90-A8AA-E68AD574F2F8}" destId="{C7C6C8C2-F669-4F56-937D-50125FF00432}" srcOrd="0" destOrd="0" presId="urn:microsoft.com/office/officeart/2005/8/layout/cycle6"/>
    <dgm:cxn modelId="{1884F3C8-A0BD-4BFD-B878-051C989A137D}" type="presOf" srcId="{AC68A1F6-CDAC-403D-93F0-FB55939C535B}" destId="{BBC6857E-B3B2-4816-9B33-2B6047968555}" srcOrd="0" destOrd="0" presId="urn:microsoft.com/office/officeart/2005/8/layout/cycle6"/>
    <dgm:cxn modelId="{F99A0FEF-0340-466E-AD8D-12D45DD56C34}" srcId="{D5052617-98C7-4171-A947-21E624F7FB3F}" destId="{46767BBA-741E-4D90-BC40-4778E93E3733}" srcOrd="2" destOrd="0" parTransId="{D39964FF-C9B7-4B0E-A5F7-236D44A44023}" sibTransId="{9932227F-BBB3-4336-9722-863385A4CA7C}"/>
    <dgm:cxn modelId="{87DBF6F2-A1C6-443B-8806-095CD02AA90D}" type="presOf" srcId="{5F9DB47C-FD6C-4FC2-A1A0-94DC7327B3F6}" destId="{F3DE3817-4A11-4598-85D8-E71648C10E65}" srcOrd="0" destOrd="0" presId="urn:microsoft.com/office/officeart/2005/8/layout/cycle6"/>
    <dgm:cxn modelId="{D3F29CF9-2FE2-4189-9F23-AD2EC84711FF}" type="presOf" srcId="{D5052617-98C7-4171-A947-21E624F7FB3F}" destId="{AE481A37-950D-4524-A1DD-9C591263DF1D}" srcOrd="0" destOrd="0" presId="urn:microsoft.com/office/officeart/2005/8/layout/cycle6"/>
    <dgm:cxn modelId="{3B6CDCFA-7F8E-4DB8-8381-683B19BD7CD2}" type="presOf" srcId="{86B07DA8-1766-468E-9967-6615696961DB}" destId="{F335F588-1312-42DB-B4BF-5AD5FFB2F008}" srcOrd="0" destOrd="0" presId="urn:microsoft.com/office/officeart/2005/8/layout/cycle6"/>
    <dgm:cxn modelId="{AEB3AED4-8C8B-40A2-8FBA-BDAA3F6005CD}" type="presParOf" srcId="{AE481A37-950D-4524-A1DD-9C591263DF1D}" destId="{AB83DF5D-0E3C-4850-91B9-41522D6051DC}" srcOrd="0" destOrd="0" presId="urn:microsoft.com/office/officeart/2005/8/layout/cycle6"/>
    <dgm:cxn modelId="{12AF9BC4-AC3C-4301-A1C3-90643AA60AC6}" type="presParOf" srcId="{AE481A37-950D-4524-A1DD-9C591263DF1D}" destId="{63217A92-00AC-4E4B-A4BC-EA5CD3F59D3A}" srcOrd="1" destOrd="0" presId="urn:microsoft.com/office/officeart/2005/8/layout/cycle6"/>
    <dgm:cxn modelId="{E0FD93CF-57BA-4440-A5C9-774A002F7AA4}" type="presParOf" srcId="{AE481A37-950D-4524-A1DD-9C591263DF1D}" destId="{F3DE3817-4A11-4598-85D8-E71648C10E65}" srcOrd="2" destOrd="0" presId="urn:microsoft.com/office/officeart/2005/8/layout/cycle6"/>
    <dgm:cxn modelId="{FFEF42F7-D451-45D2-B6F2-6E8A5CD704B7}" type="presParOf" srcId="{AE481A37-950D-4524-A1DD-9C591263DF1D}" destId="{C7C6C8C2-F669-4F56-937D-50125FF00432}" srcOrd="3" destOrd="0" presId="urn:microsoft.com/office/officeart/2005/8/layout/cycle6"/>
    <dgm:cxn modelId="{F20A40AD-51A9-4FC3-B1DC-C3337BE1B5DB}" type="presParOf" srcId="{AE481A37-950D-4524-A1DD-9C591263DF1D}" destId="{83E398CA-42EC-4EDC-826F-FAEC6552C99E}" srcOrd="4" destOrd="0" presId="urn:microsoft.com/office/officeart/2005/8/layout/cycle6"/>
    <dgm:cxn modelId="{9AF8503B-0956-4C82-B609-CE0000EAD1C5}" type="presParOf" srcId="{AE481A37-950D-4524-A1DD-9C591263DF1D}" destId="{F335F588-1312-42DB-B4BF-5AD5FFB2F008}" srcOrd="5" destOrd="0" presId="urn:microsoft.com/office/officeart/2005/8/layout/cycle6"/>
    <dgm:cxn modelId="{AA53B526-3A8B-468C-9D07-E64317A8A4BE}" type="presParOf" srcId="{AE481A37-950D-4524-A1DD-9C591263DF1D}" destId="{0D256B3E-775F-4492-92DA-C085DAEB6F2D}" srcOrd="6" destOrd="0" presId="urn:microsoft.com/office/officeart/2005/8/layout/cycle6"/>
    <dgm:cxn modelId="{6776E367-4323-4245-9ECE-D87853EAB22F}" type="presParOf" srcId="{AE481A37-950D-4524-A1DD-9C591263DF1D}" destId="{3D16C4F6-AD60-4FE4-8338-7DFDDE9B6C77}" srcOrd="7" destOrd="0" presId="urn:microsoft.com/office/officeart/2005/8/layout/cycle6"/>
    <dgm:cxn modelId="{3DB9215C-987E-4CA1-A303-D1CEE9AE8443}" type="presParOf" srcId="{AE481A37-950D-4524-A1DD-9C591263DF1D}" destId="{30C80491-78BF-40BF-AC90-93394EF6D481}" srcOrd="8" destOrd="0" presId="urn:microsoft.com/office/officeart/2005/8/layout/cycle6"/>
    <dgm:cxn modelId="{E740144A-8662-4998-A6B7-627A47181C17}" type="presParOf" srcId="{AE481A37-950D-4524-A1DD-9C591263DF1D}" destId="{BBC6857E-B3B2-4816-9B33-2B6047968555}" srcOrd="9" destOrd="0" presId="urn:microsoft.com/office/officeart/2005/8/layout/cycle6"/>
    <dgm:cxn modelId="{1304210B-6770-4ED1-A34B-48E3F71490FC}" type="presParOf" srcId="{AE481A37-950D-4524-A1DD-9C591263DF1D}" destId="{07CE7B60-637B-4311-AA22-1BC2B003A6A3}" srcOrd="10" destOrd="0" presId="urn:microsoft.com/office/officeart/2005/8/layout/cycle6"/>
    <dgm:cxn modelId="{73EFD3FE-438F-4118-A8AC-F472E02C2F7C}" type="presParOf" srcId="{AE481A37-950D-4524-A1DD-9C591263DF1D}" destId="{C50B6DB0-BA97-4F69-AAD9-93B7146305AD}" srcOrd="11" destOrd="0" presId="urn:microsoft.com/office/officeart/2005/8/layout/cycle6"/>
    <dgm:cxn modelId="{D4EC7201-8309-42AF-B631-75EB384C928E}" type="presParOf" srcId="{AE481A37-950D-4524-A1DD-9C591263DF1D}" destId="{EDDDAF32-6834-4DFC-A727-FFC7EB518EA7}" srcOrd="12" destOrd="0" presId="urn:microsoft.com/office/officeart/2005/8/layout/cycle6"/>
    <dgm:cxn modelId="{0B9C650C-4D52-4C3F-A1FB-98DF5902DE52}" type="presParOf" srcId="{AE481A37-950D-4524-A1DD-9C591263DF1D}" destId="{B6D79B47-F30C-44A8-B0E6-280E65F47223}" srcOrd="13" destOrd="0" presId="urn:microsoft.com/office/officeart/2005/8/layout/cycle6"/>
    <dgm:cxn modelId="{59C9C3A0-E942-4795-BFA0-D9A1177B326D}" type="presParOf" srcId="{AE481A37-950D-4524-A1DD-9C591263DF1D}" destId="{96DD2B03-F9DA-4B17-BE46-C6AD6DA0DF82}" srcOrd="14" destOrd="0" presId="urn:microsoft.com/office/officeart/2005/8/layout/cycle6"/>
    <dgm:cxn modelId="{B727469A-2B96-4A9D-BA84-B74338631005}" type="presParOf" srcId="{AE481A37-950D-4524-A1DD-9C591263DF1D}" destId="{4302E57E-703B-45B5-8362-6C6906A98FA6}" srcOrd="15" destOrd="0" presId="urn:microsoft.com/office/officeart/2005/8/layout/cycle6"/>
    <dgm:cxn modelId="{60DB1C8D-D528-4F3F-8BD0-A2AAB2EEA2C4}" type="presParOf" srcId="{AE481A37-950D-4524-A1DD-9C591263DF1D}" destId="{7DF65C74-1FFA-4622-ACA4-667A4C6587EB}" srcOrd="16" destOrd="0" presId="urn:microsoft.com/office/officeart/2005/8/layout/cycle6"/>
    <dgm:cxn modelId="{AFE2F409-F80F-4516-A635-BDDC33F36954}" type="presParOf" srcId="{AE481A37-950D-4524-A1DD-9C591263DF1D}" destId="{1EDC2DA2-25DC-4E62-93A8-BD8E6D536841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3DF5D-0E3C-4850-91B9-41522D6051DC}">
      <dsp:nvSpPr>
        <dsp:cNvPr id="0" name=""/>
        <dsp:cNvSpPr/>
      </dsp:nvSpPr>
      <dsp:spPr>
        <a:xfrm>
          <a:off x="1957120" y="1193"/>
          <a:ext cx="1102258" cy="7164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b="1" kern="1200" dirty="0"/>
            <a:t>Minedu</a:t>
          </a:r>
        </a:p>
      </dsp:txBody>
      <dsp:txXfrm>
        <a:off x="1992095" y="36168"/>
        <a:ext cx="1032308" cy="646517"/>
      </dsp:txXfrm>
    </dsp:sp>
    <dsp:sp modelId="{F3DE3817-4A11-4598-85D8-E71648C10E65}">
      <dsp:nvSpPr>
        <dsp:cNvPr id="0" name=""/>
        <dsp:cNvSpPr/>
      </dsp:nvSpPr>
      <dsp:spPr>
        <a:xfrm>
          <a:off x="819018" y="359427"/>
          <a:ext cx="3378463" cy="3378463"/>
        </a:xfrm>
        <a:custGeom>
          <a:avLst/>
          <a:gdLst/>
          <a:ahLst/>
          <a:cxnLst/>
          <a:rect l="0" t="0" r="0" b="0"/>
          <a:pathLst>
            <a:path>
              <a:moveTo>
                <a:pt x="2247418" y="94888"/>
              </a:moveTo>
              <a:arcTo wR="1689231" hR="1689231" stAng="17357722" swAng="150286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6C8C2-F669-4F56-937D-50125FF00432}">
      <dsp:nvSpPr>
        <dsp:cNvPr id="0" name=""/>
        <dsp:cNvSpPr/>
      </dsp:nvSpPr>
      <dsp:spPr>
        <a:xfrm>
          <a:off x="3420038" y="845809"/>
          <a:ext cx="1102258" cy="7164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b="1" kern="1200" dirty="0"/>
            <a:t>DRE/GRE y UGEL</a:t>
          </a:r>
        </a:p>
      </dsp:txBody>
      <dsp:txXfrm>
        <a:off x="3455013" y="880784"/>
        <a:ext cx="1032308" cy="646517"/>
      </dsp:txXfrm>
    </dsp:sp>
    <dsp:sp modelId="{F335F588-1312-42DB-B4BF-5AD5FFB2F008}">
      <dsp:nvSpPr>
        <dsp:cNvPr id="0" name=""/>
        <dsp:cNvSpPr/>
      </dsp:nvSpPr>
      <dsp:spPr>
        <a:xfrm>
          <a:off x="819018" y="359427"/>
          <a:ext cx="3378463" cy="3378463"/>
        </a:xfrm>
        <a:custGeom>
          <a:avLst/>
          <a:gdLst/>
          <a:ahLst/>
          <a:cxnLst/>
          <a:rect l="0" t="0" r="0" b="0"/>
          <a:pathLst>
            <a:path>
              <a:moveTo>
                <a:pt x="3309700" y="1212173"/>
              </a:moveTo>
              <a:arcTo wR="1689231" hR="1689231" stAng="20615749" swAng="196850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56B3E-775F-4492-92DA-C085DAEB6F2D}">
      <dsp:nvSpPr>
        <dsp:cNvPr id="0" name=""/>
        <dsp:cNvSpPr/>
      </dsp:nvSpPr>
      <dsp:spPr>
        <a:xfrm>
          <a:off x="3420038" y="2535040"/>
          <a:ext cx="1102258" cy="7164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b="1" kern="1200" dirty="0"/>
            <a:t>Docentes</a:t>
          </a:r>
        </a:p>
      </dsp:txBody>
      <dsp:txXfrm>
        <a:off x="3455013" y="2570015"/>
        <a:ext cx="1032308" cy="646517"/>
      </dsp:txXfrm>
    </dsp:sp>
    <dsp:sp modelId="{30C80491-78BF-40BF-AC90-93394EF6D481}">
      <dsp:nvSpPr>
        <dsp:cNvPr id="0" name=""/>
        <dsp:cNvSpPr/>
      </dsp:nvSpPr>
      <dsp:spPr>
        <a:xfrm>
          <a:off x="819018" y="359427"/>
          <a:ext cx="3378463" cy="3378463"/>
        </a:xfrm>
        <a:custGeom>
          <a:avLst/>
          <a:gdLst/>
          <a:ahLst/>
          <a:cxnLst/>
          <a:rect l="0" t="0" r="0" b="0"/>
          <a:pathLst>
            <a:path>
              <a:moveTo>
                <a:pt x="2869925" y="2897316"/>
              </a:moveTo>
              <a:arcTo wR="1689231" hR="1689231" stAng="2739417" swAng="1502861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6857E-B3B2-4816-9B33-2B6047968555}">
      <dsp:nvSpPr>
        <dsp:cNvPr id="0" name=""/>
        <dsp:cNvSpPr/>
      </dsp:nvSpPr>
      <dsp:spPr>
        <a:xfrm>
          <a:off x="1957120" y="3379656"/>
          <a:ext cx="1102258" cy="7164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b="1" kern="1200" dirty="0"/>
            <a:t>Padres y madres</a:t>
          </a:r>
        </a:p>
      </dsp:txBody>
      <dsp:txXfrm>
        <a:off x="1992095" y="3414631"/>
        <a:ext cx="1032308" cy="646517"/>
      </dsp:txXfrm>
    </dsp:sp>
    <dsp:sp modelId="{C50B6DB0-BA97-4F69-AAD9-93B7146305AD}">
      <dsp:nvSpPr>
        <dsp:cNvPr id="0" name=""/>
        <dsp:cNvSpPr/>
      </dsp:nvSpPr>
      <dsp:spPr>
        <a:xfrm>
          <a:off x="819018" y="359427"/>
          <a:ext cx="3378463" cy="3378463"/>
        </a:xfrm>
        <a:custGeom>
          <a:avLst/>
          <a:gdLst/>
          <a:ahLst/>
          <a:cxnLst/>
          <a:rect l="0" t="0" r="0" b="0"/>
          <a:pathLst>
            <a:path>
              <a:moveTo>
                <a:pt x="1131045" y="3283575"/>
              </a:moveTo>
              <a:arcTo wR="1689231" hR="1689231" stAng="6557722" swAng="150286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DAF32-6834-4DFC-A727-FFC7EB518EA7}">
      <dsp:nvSpPr>
        <dsp:cNvPr id="0" name=""/>
        <dsp:cNvSpPr/>
      </dsp:nvSpPr>
      <dsp:spPr>
        <a:xfrm>
          <a:off x="494203" y="2535040"/>
          <a:ext cx="1102258" cy="71646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b="1" kern="1200" dirty="0"/>
            <a:t>Estudiantes</a:t>
          </a:r>
        </a:p>
      </dsp:txBody>
      <dsp:txXfrm>
        <a:off x="529178" y="2570015"/>
        <a:ext cx="1032308" cy="646517"/>
      </dsp:txXfrm>
    </dsp:sp>
    <dsp:sp modelId="{96DD2B03-F9DA-4B17-BE46-C6AD6DA0DF82}">
      <dsp:nvSpPr>
        <dsp:cNvPr id="0" name=""/>
        <dsp:cNvSpPr/>
      </dsp:nvSpPr>
      <dsp:spPr>
        <a:xfrm>
          <a:off x="819018" y="359427"/>
          <a:ext cx="3378463" cy="3378463"/>
        </a:xfrm>
        <a:custGeom>
          <a:avLst/>
          <a:gdLst/>
          <a:ahLst/>
          <a:cxnLst/>
          <a:rect l="0" t="0" r="0" b="0"/>
          <a:pathLst>
            <a:path>
              <a:moveTo>
                <a:pt x="68762" y="2166290"/>
              </a:moveTo>
              <a:arcTo wR="1689231" hR="1689231" stAng="9815749" swAng="196850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2E57E-703B-45B5-8362-6C6906A98FA6}">
      <dsp:nvSpPr>
        <dsp:cNvPr id="0" name=""/>
        <dsp:cNvSpPr/>
      </dsp:nvSpPr>
      <dsp:spPr>
        <a:xfrm>
          <a:off x="494203" y="845809"/>
          <a:ext cx="1102258" cy="716467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500" b="1" kern="1200" dirty="0"/>
            <a:t>Sociedad Civil</a:t>
          </a:r>
        </a:p>
      </dsp:txBody>
      <dsp:txXfrm>
        <a:off x="529178" y="880784"/>
        <a:ext cx="1032308" cy="646517"/>
      </dsp:txXfrm>
    </dsp:sp>
    <dsp:sp modelId="{1EDC2DA2-25DC-4E62-93A8-BD8E6D536841}">
      <dsp:nvSpPr>
        <dsp:cNvPr id="0" name=""/>
        <dsp:cNvSpPr/>
      </dsp:nvSpPr>
      <dsp:spPr>
        <a:xfrm>
          <a:off x="819018" y="359427"/>
          <a:ext cx="3378463" cy="3378463"/>
        </a:xfrm>
        <a:custGeom>
          <a:avLst/>
          <a:gdLst/>
          <a:ahLst/>
          <a:cxnLst/>
          <a:rect l="0" t="0" r="0" b="0"/>
          <a:pathLst>
            <a:path>
              <a:moveTo>
                <a:pt x="508538" y="481147"/>
              </a:moveTo>
              <a:arcTo wR="1689231" hR="1689231" stAng="13539417" swAng="150286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76746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464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00750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385" y="4813457"/>
            <a:ext cx="5502282" cy="3938427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464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4CC7C6FF-F799-41F4-8CF5-FC5725AD0E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2490768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276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64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792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395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72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659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745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73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61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20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765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93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28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1A2746BC-FDFF-4846-B907-CF78B1164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99" y="2196161"/>
            <a:ext cx="11835825" cy="43476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68016" y="314224"/>
            <a:ext cx="1045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Definiciones RIE y listado (1)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798B22E-F41C-4F3B-9A45-410D5D037779}"/>
              </a:ext>
            </a:extLst>
          </p:cNvPr>
          <p:cNvSpPr/>
          <p:nvPr/>
        </p:nvSpPr>
        <p:spPr>
          <a:xfrm>
            <a:off x="0" y="4076701"/>
            <a:ext cx="11912224" cy="1086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BB9160A-5BB1-4A9C-A4DD-1EA42E8FA776}"/>
              </a:ext>
            </a:extLst>
          </p:cNvPr>
          <p:cNvSpPr/>
          <p:nvPr/>
        </p:nvSpPr>
        <p:spPr>
          <a:xfrm>
            <a:off x="276425" y="2153995"/>
            <a:ext cx="1334662" cy="44359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C3F1185-CDDD-40E9-8535-CA8366142131}"/>
              </a:ext>
            </a:extLst>
          </p:cNvPr>
          <p:cNvSpPr/>
          <p:nvPr/>
        </p:nvSpPr>
        <p:spPr>
          <a:xfrm>
            <a:off x="4988446" y="2158061"/>
            <a:ext cx="3755503" cy="443187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9F9565F-77BB-4B67-98D8-6E270FA1B0F9}"/>
              </a:ext>
            </a:extLst>
          </p:cNvPr>
          <p:cNvSpPr/>
          <p:nvPr/>
        </p:nvSpPr>
        <p:spPr>
          <a:xfrm>
            <a:off x="3863648" y="2137268"/>
            <a:ext cx="1105747" cy="445266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E1266E-1CED-4C2E-965D-6C3817BBF7F4}"/>
              </a:ext>
            </a:extLst>
          </p:cNvPr>
          <p:cNvSpPr txBox="1"/>
          <p:nvPr/>
        </p:nvSpPr>
        <p:spPr>
          <a:xfrm>
            <a:off x="276424" y="1355137"/>
            <a:ext cx="160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7030A0"/>
                </a:solidFill>
              </a:rPr>
              <a:t>Institución</a:t>
            </a:r>
          </a:p>
          <a:p>
            <a:r>
              <a:rPr lang="es-PE" sz="2400" b="1" dirty="0">
                <a:solidFill>
                  <a:srgbClr val="7030A0"/>
                </a:solidFill>
              </a:rPr>
              <a:t>Educativa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603E5A8-8794-458D-A427-AD678759BB65}"/>
              </a:ext>
            </a:extLst>
          </p:cNvPr>
          <p:cNvSpPr txBox="1"/>
          <p:nvPr/>
        </p:nvSpPr>
        <p:spPr>
          <a:xfrm>
            <a:off x="3523129" y="1306270"/>
            <a:ext cx="160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chemeClr val="accent4"/>
                </a:solidFill>
              </a:rPr>
              <a:t>Local Educativo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F94B423-D308-4ABA-ADD4-D7F1FEE51F74}"/>
              </a:ext>
            </a:extLst>
          </p:cNvPr>
          <p:cNvSpPr txBox="1"/>
          <p:nvPr/>
        </p:nvSpPr>
        <p:spPr>
          <a:xfrm>
            <a:off x="5505450" y="1365164"/>
            <a:ext cx="289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00B050"/>
                </a:solidFill>
              </a:rPr>
              <a:t>Establecimiento</a:t>
            </a:r>
          </a:p>
          <a:p>
            <a:pPr algn="ctr"/>
            <a:r>
              <a:rPr lang="es-PE" sz="2400" b="1" dirty="0">
                <a:solidFill>
                  <a:srgbClr val="00B050"/>
                </a:solidFill>
              </a:rPr>
              <a:t>Educativo</a:t>
            </a:r>
          </a:p>
        </p:txBody>
      </p:sp>
    </p:spTree>
    <p:extLst>
      <p:ext uri="{BB962C8B-B14F-4D97-AF65-F5344CB8AC3E}">
        <p14:creationId xmlns:p14="http://schemas.microsoft.com/office/powerpoint/2010/main" val="20903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86E7A50-3DB7-4796-8803-F77F6BBBD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" y="2183053"/>
            <a:ext cx="12063028" cy="4652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604660" y="110522"/>
            <a:ext cx="1045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Definiciones RIE y listado (2)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5311E52-4D1B-4B65-9660-EE71162616DC}"/>
              </a:ext>
            </a:extLst>
          </p:cNvPr>
          <p:cNvSpPr/>
          <p:nvPr/>
        </p:nvSpPr>
        <p:spPr>
          <a:xfrm>
            <a:off x="3918857" y="1376441"/>
            <a:ext cx="1211622" cy="5492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8166074-B9A0-4589-8AC3-0F4CF64B9C32}"/>
              </a:ext>
            </a:extLst>
          </p:cNvPr>
          <p:cNvSpPr/>
          <p:nvPr/>
        </p:nvSpPr>
        <p:spPr>
          <a:xfrm>
            <a:off x="6321287" y="1404236"/>
            <a:ext cx="1211622" cy="5436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B9DAA5F-580B-4E39-9EE1-88563C57AF36}"/>
              </a:ext>
            </a:extLst>
          </p:cNvPr>
          <p:cNvSpPr/>
          <p:nvPr/>
        </p:nvSpPr>
        <p:spPr>
          <a:xfrm>
            <a:off x="11060625" y="1404237"/>
            <a:ext cx="1069421" cy="5436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798B22E-F41C-4F3B-9A45-410D5D037779}"/>
              </a:ext>
            </a:extLst>
          </p:cNvPr>
          <p:cNvSpPr/>
          <p:nvPr/>
        </p:nvSpPr>
        <p:spPr>
          <a:xfrm>
            <a:off x="50685" y="4486385"/>
            <a:ext cx="12035819" cy="941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41511B0-E627-4E98-99E8-72534BF613A1}"/>
              </a:ext>
            </a:extLst>
          </p:cNvPr>
          <p:cNvSpPr txBox="1"/>
          <p:nvPr/>
        </p:nvSpPr>
        <p:spPr>
          <a:xfrm>
            <a:off x="5186464" y="730636"/>
            <a:ext cx="539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FF0000"/>
                </a:solidFill>
              </a:rPr>
              <a:t>Servicios Educativos (códigos modulares)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ECBC007-79C0-4486-A270-5701149BEF67}"/>
              </a:ext>
            </a:extLst>
          </p:cNvPr>
          <p:cNvCxnSpPr>
            <a:cxnSpLocks/>
          </p:cNvCxnSpPr>
          <p:nvPr/>
        </p:nvCxnSpPr>
        <p:spPr>
          <a:xfrm flipV="1">
            <a:off x="4537567" y="1173364"/>
            <a:ext cx="6926719" cy="18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35BE16E-5E67-4326-BA46-25C8D3CF44AF}"/>
              </a:ext>
            </a:extLst>
          </p:cNvPr>
          <p:cNvCxnSpPr>
            <a:cxnSpLocks/>
          </p:cNvCxnSpPr>
          <p:nvPr/>
        </p:nvCxnSpPr>
        <p:spPr>
          <a:xfrm>
            <a:off x="4537567" y="1192247"/>
            <a:ext cx="1" cy="184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8457E9A3-1E2D-48F9-A8B0-225C1E03D1CB}"/>
              </a:ext>
            </a:extLst>
          </p:cNvPr>
          <p:cNvCxnSpPr>
            <a:cxnSpLocks/>
          </p:cNvCxnSpPr>
          <p:nvPr/>
        </p:nvCxnSpPr>
        <p:spPr>
          <a:xfrm>
            <a:off x="7056107" y="1192247"/>
            <a:ext cx="1" cy="1931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7AAB1606-AA83-4153-A482-5AF4D088EC63}"/>
              </a:ext>
            </a:extLst>
          </p:cNvPr>
          <p:cNvCxnSpPr/>
          <p:nvPr/>
        </p:nvCxnSpPr>
        <p:spPr>
          <a:xfrm>
            <a:off x="11449937" y="1169984"/>
            <a:ext cx="1" cy="1781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A312806D-DF6A-4939-BA8B-30AEE8E1FD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954" y="1382957"/>
          <a:ext cx="1213004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446">
                  <a:extLst>
                    <a:ext uri="{9D8B030D-6E8A-4147-A177-3AD203B41FA5}">
                      <a16:colId xmlns:a16="http://schemas.microsoft.com/office/drawing/2014/main" val="2195202834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34034655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74446019"/>
                    </a:ext>
                  </a:extLst>
                </a:gridCol>
                <a:gridCol w="1190172">
                  <a:extLst>
                    <a:ext uri="{9D8B030D-6E8A-4147-A177-3AD203B41FA5}">
                      <a16:colId xmlns:a16="http://schemas.microsoft.com/office/drawing/2014/main" val="1117239897"/>
                    </a:ext>
                  </a:extLst>
                </a:gridCol>
                <a:gridCol w="1233714">
                  <a:extLst>
                    <a:ext uri="{9D8B030D-6E8A-4147-A177-3AD203B41FA5}">
                      <a16:colId xmlns:a16="http://schemas.microsoft.com/office/drawing/2014/main" val="4171114588"/>
                    </a:ext>
                  </a:extLst>
                </a:gridCol>
                <a:gridCol w="1204686">
                  <a:extLst>
                    <a:ext uri="{9D8B030D-6E8A-4147-A177-3AD203B41FA5}">
                      <a16:colId xmlns:a16="http://schemas.microsoft.com/office/drawing/2014/main" val="805604112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53649931"/>
                    </a:ext>
                  </a:extLst>
                </a:gridCol>
                <a:gridCol w="2714172">
                  <a:extLst>
                    <a:ext uri="{9D8B030D-6E8A-4147-A177-3AD203B41FA5}">
                      <a16:colId xmlns:a16="http://schemas.microsoft.com/office/drawing/2014/main" val="1890536465"/>
                    </a:ext>
                  </a:extLst>
                </a:gridCol>
                <a:gridCol w="1190170">
                  <a:extLst>
                    <a:ext uri="{9D8B030D-6E8A-4147-A177-3AD203B41FA5}">
                      <a16:colId xmlns:a16="http://schemas.microsoft.com/office/drawing/2014/main" val="260126715"/>
                    </a:ext>
                  </a:extLst>
                </a:gridCol>
              </a:tblGrid>
              <a:tr h="825296"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temporal de 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de Local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Nombre del establecimiento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modular nivel inicial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E" sz="16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modular nivel primaria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Gestión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Grados (1er, 2do, 3er, 4to, 5to y 6to grado de primaria)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modular nivel </a:t>
                      </a:r>
                      <a:r>
                        <a:rPr lang="es-PE" sz="1600" dirty="0" err="1">
                          <a:solidFill>
                            <a:schemeClr val="accent5"/>
                          </a:solidFill>
                        </a:rPr>
                        <a:t>secun</a:t>
                      </a:r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.</a:t>
                      </a:r>
                    </a:p>
                    <a:p>
                      <a:endParaRPr lang="es-PE" sz="16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613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26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9C2B95-F377-4EC6-B418-177171E8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033" y="2549916"/>
            <a:ext cx="6686550" cy="40767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40253" y="944218"/>
            <a:ext cx="1045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C53A7"/>
                </a:solidFill>
              </a:rPr>
              <a:t>Recomendación de visita a establecimiento educativo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4AC08EAC-F9C2-48D6-B839-09AD988FA531}"/>
              </a:ext>
            </a:extLst>
          </p:cNvPr>
          <p:cNvSpPr/>
          <p:nvPr/>
        </p:nvSpPr>
        <p:spPr>
          <a:xfrm>
            <a:off x="-824596713" y="-1195789138"/>
            <a:ext cx="2449513" cy="328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E5EF74-8FEC-4695-A8CA-30A03250EB9E}"/>
              </a:ext>
            </a:extLst>
          </p:cNvPr>
          <p:cNvSpPr/>
          <p:nvPr/>
        </p:nvSpPr>
        <p:spPr>
          <a:xfrm>
            <a:off x="81128" y="1687353"/>
            <a:ext cx="532682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En la última columna del listado, con la cabecera de “</a:t>
            </a:r>
            <a:r>
              <a:rPr lang="es-PE" sz="2800" b="1" dirty="0" err="1">
                <a:solidFill>
                  <a:schemeClr val="accent5"/>
                </a:solidFill>
              </a:rPr>
              <a:t>FlagUgel</a:t>
            </a:r>
            <a:r>
              <a:rPr lang="es-PE" sz="2800" dirty="0"/>
              <a:t>”, se ha colocado el número “1” en cada establecimiento de las IIEE que se recomienda visitar.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El equipo puede incorporar otros criterios para determinar visitas a las IIEE, previa evaluación de su pertinencia para culminar con la identificación de las IIEE.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540388-0AE8-4FDC-96D5-F749A9D517A3}"/>
              </a:ext>
            </a:extLst>
          </p:cNvPr>
          <p:cNvSpPr/>
          <p:nvPr/>
        </p:nvSpPr>
        <p:spPr>
          <a:xfrm>
            <a:off x="11277600" y="2638944"/>
            <a:ext cx="854566" cy="4039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432C6E1-DBF0-4624-92A1-729FD13EE53C}"/>
              </a:ext>
            </a:extLst>
          </p:cNvPr>
          <p:cNvSpPr/>
          <p:nvPr/>
        </p:nvSpPr>
        <p:spPr>
          <a:xfrm>
            <a:off x="5619687" y="4636769"/>
            <a:ext cx="6491185" cy="865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0A197CB-12A8-4DBE-A3AE-76B7ED820A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60033" y="1790589"/>
          <a:ext cx="673196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38">
                  <a:extLst>
                    <a:ext uri="{9D8B030D-6E8A-4147-A177-3AD203B41FA5}">
                      <a16:colId xmlns:a16="http://schemas.microsoft.com/office/drawing/2014/main" val="794926256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val="1208913947"/>
                    </a:ext>
                  </a:extLst>
                </a:gridCol>
                <a:gridCol w="1378857">
                  <a:extLst>
                    <a:ext uri="{9D8B030D-6E8A-4147-A177-3AD203B41FA5}">
                      <a16:colId xmlns:a16="http://schemas.microsoft.com/office/drawing/2014/main" val="592886384"/>
                    </a:ext>
                  </a:extLst>
                </a:gridCol>
                <a:gridCol w="2583542">
                  <a:extLst>
                    <a:ext uri="{9D8B030D-6E8A-4147-A177-3AD203B41FA5}">
                      <a16:colId xmlns:a16="http://schemas.microsoft.com/office/drawing/2014/main" val="1575071875"/>
                    </a:ext>
                  </a:extLst>
                </a:gridCol>
                <a:gridCol w="899885">
                  <a:extLst>
                    <a:ext uri="{9D8B030D-6E8A-4147-A177-3AD203B41FA5}">
                      <a16:colId xmlns:a16="http://schemas.microsoft.com/office/drawing/2014/main" val="4149192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temporal de 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de Local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Nombre del Establecimiento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modulares de la modalidad regular de los niveles inicial, primaria y secundaria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Indicador de la 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74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96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024583" y="812903"/>
            <a:ext cx="970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Consideraciones para el llenado del cuadro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FFCB56FD-7B92-4CA7-B779-24DB1194CE50}"/>
              </a:ext>
            </a:extLst>
          </p:cNvPr>
          <p:cNvSpPr/>
          <p:nvPr/>
        </p:nvSpPr>
        <p:spPr>
          <a:xfrm>
            <a:off x="132522" y="1737705"/>
            <a:ext cx="7354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b="1" dirty="0">
                <a:solidFill>
                  <a:schemeClr val="accent5"/>
                </a:solidFill>
              </a:rPr>
              <a:t>Diferenciar</a:t>
            </a:r>
            <a:r>
              <a:rPr lang="es-PE" sz="2800" dirty="0"/>
              <a:t> los conceptos de institución educativa y servicio educativo (inicial, primaria, secundaria, entre otros).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54E464B6-EBCA-40B2-A0C6-7AE708FC5BE3}"/>
              </a:ext>
            </a:extLst>
          </p:cNvPr>
          <p:cNvGrpSpPr/>
          <p:nvPr/>
        </p:nvGrpSpPr>
        <p:grpSpPr>
          <a:xfrm>
            <a:off x="7932402" y="1712077"/>
            <a:ext cx="3977797" cy="1323439"/>
            <a:chOff x="7932402" y="1712077"/>
            <a:chExt cx="3977797" cy="1323439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5E159A36-EBE6-44A2-8F78-ED493796D924}"/>
                </a:ext>
              </a:extLst>
            </p:cNvPr>
            <p:cNvSpPr/>
            <p:nvPr/>
          </p:nvSpPr>
          <p:spPr>
            <a:xfrm>
              <a:off x="7932402" y="2019854"/>
              <a:ext cx="570990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1" cap="none" spc="0" dirty="0">
                  <a:ln w="0"/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IE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ABAFD589-0721-42BA-8E22-CB0AEBA79D8C}"/>
                </a:ext>
              </a:extLst>
            </p:cNvPr>
            <p:cNvSpPr/>
            <p:nvPr/>
          </p:nvSpPr>
          <p:spPr>
            <a:xfrm>
              <a:off x="9635392" y="1712077"/>
              <a:ext cx="2274807" cy="1323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000" b="1" cap="none" spc="0" dirty="0">
                  <a:ln w="0"/>
                  <a:solidFill>
                    <a:schemeClr val="accent6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Servicio educativo</a:t>
              </a:r>
            </a:p>
          </p:txBody>
        </p:sp>
        <p:sp>
          <p:nvSpPr>
            <p:cNvPr id="4" name="Distinto de 3">
              <a:extLst>
                <a:ext uri="{FF2B5EF4-FFF2-40B4-BE49-F238E27FC236}">
                  <a16:creationId xmlns:a16="http://schemas.microsoft.com/office/drawing/2014/main" id="{F1B5A82F-1A78-4D4E-81F0-B2055557C533}"/>
                </a:ext>
              </a:extLst>
            </p:cNvPr>
            <p:cNvSpPr/>
            <p:nvPr/>
          </p:nvSpPr>
          <p:spPr>
            <a:xfrm>
              <a:off x="8660317" y="2098091"/>
              <a:ext cx="855807" cy="612969"/>
            </a:xfrm>
            <a:prstGeom prst="mathNotEqual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accent6"/>
                </a:solidFill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9E75A5E6-9023-425E-8096-A0FBBBC8F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2" y="3429001"/>
            <a:ext cx="1384996" cy="138499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6652C6C-D6BD-481C-89E2-BB7131E98175}"/>
              </a:ext>
            </a:extLst>
          </p:cNvPr>
          <p:cNvSpPr/>
          <p:nvPr/>
        </p:nvSpPr>
        <p:spPr>
          <a:xfrm>
            <a:off x="2621183" y="3328143"/>
            <a:ext cx="91913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El procedimiento de identificación de IIEE se basa en la </a:t>
            </a:r>
            <a:r>
              <a:rPr lang="es-PE" sz="2800" b="1" dirty="0">
                <a:solidFill>
                  <a:schemeClr val="accent5"/>
                </a:solidFill>
              </a:rPr>
              <a:t>revisión de los documentos que sustentan el funcionamiento de estas</a:t>
            </a:r>
            <a:r>
              <a:rPr lang="es-PE" sz="2800" dirty="0"/>
              <a:t>. En ese sentido, la visita es una actividad secundaria y complementaria.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FC363BF-69D1-43E9-B9E2-24BEE84D4CD4}"/>
              </a:ext>
            </a:extLst>
          </p:cNvPr>
          <p:cNvSpPr/>
          <p:nvPr/>
        </p:nvSpPr>
        <p:spPr>
          <a:xfrm>
            <a:off x="219638" y="5349468"/>
            <a:ext cx="7354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La UE bajo ciertos criterios recomienda la </a:t>
            </a:r>
            <a:r>
              <a:rPr lang="es-PE" sz="2800" b="1" dirty="0">
                <a:solidFill>
                  <a:schemeClr val="accent5"/>
                </a:solidFill>
              </a:rPr>
              <a:t>visita de algunas IIEE</a:t>
            </a:r>
            <a:r>
              <a:rPr lang="es-PE" sz="2800" dirty="0"/>
              <a:t> para culminar el proceso de identificación.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8819406-1420-4700-9D7C-EA7E8EF798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9" y="5011203"/>
            <a:ext cx="1815882" cy="1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1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79F50DF-5C50-46BC-867A-69EAC5283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05478"/>
              </p:ext>
            </p:extLst>
          </p:nvPr>
        </p:nvGraphicFramePr>
        <p:xfrm>
          <a:off x="242209" y="3571286"/>
          <a:ext cx="10455963" cy="3227070"/>
        </p:xfrm>
        <a:graphic>
          <a:graphicData uri="http://schemas.openxmlformats.org/drawingml/2006/table">
            <a:tbl>
              <a:tblPr firstRow="1" lastRow="1" bandCol="1">
                <a:tableStyleId>{F2DE63D5-997A-4646-A377-4702673A728D}</a:tableStyleId>
              </a:tblPr>
              <a:tblGrid>
                <a:gridCol w="2528880">
                  <a:extLst>
                    <a:ext uri="{9D8B030D-6E8A-4147-A177-3AD203B41FA5}">
                      <a16:colId xmlns:a16="http://schemas.microsoft.com/office/drawing/2014/main" val="3954841764"/>
                    </a:ext>
                  </a:extLst>
                </a:gridCol>
                <a:gridCol w="1636334">
                  <a:extLst>
                    <a:ext uri="{9D8B030D-6E8A-4147-A177-3AD203B41FA5}">
                      <a16:colId xmlns:a16="http://schemas.microsoft.com/office/drawing/2014/main" val="3360011546"/>
                    </a:ext>
                  </a:extLst>
                </a:gridCol>
                <a:gridCol w="2258409">
                  <a:extLst>
                    <a:ext uri="{9D8B030D-6E8A-4147-A177-3AD203B41FA5}">
                      <a16:colId xmlns:a16="http://schemas.microsoft.com/office/drawing/2014/main" val="4203827407"/>
                    </a:ext>
                  </a:extLst>
                </a:gridCol>
                <a:gridCol w="1622811">
                  <a:extLst>
                    <a:ext uri="{9D8B030D-6E8A-4147-A177-3AD203B41FA5}">
                      <a16:colId xmlns:a16="http://schemas.microsoft.com/office/drawing/2014/main" val="995088617"/>
                    </a:ext>
                  </a:extLst>
                </a:gridCol>
                <a:gridCol w="2409529">
                  <a:extLst>
                    <a:ext uri="{9D8B030D-6E8A-4147-A177-3AD203B41FA5}">
                      <a16:colId xmlns:a16="http://schemas.microsoft.com/office/drawing/2014/main" val="2241330064"/>
                    </a:ext>
                  </a:extLst>
                </a:gridCol>
              </a:tblGrid>
              <a:tr h="713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Etapa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Cantidad Total de: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Cantidad de IIEE que se proyecta visitar: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1220"/>
                  </a:ext>
                </a:extLst>
              </a:tr>
              <a:tr h="59612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178904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Educación Básica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848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1,426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75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196 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1951588"/>
                  </a:ext>
                </a:extLst>
              </a:tr>
              <a:tr h="713513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Educación Técnica-productiva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27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27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27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27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7086287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Educación Superior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1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1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1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1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1826029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r" fontAlgn="ctr"/>
                      <a:r>
                        <a:rPr lang="es-PE" sz="2400" u="none" strike="noStrike">
                          <a:effectLst/>
                        </a:rPr>
                        <a:t>Total: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876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1,454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103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224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6241960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3149F04-D7E0-43F1-8739-B994E6104D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31" t="24046" r="1631" b="8555"/>
          <a:stretch/>
        </p:blipFill>
        <p:spPr>
          <a:xfrm>
            <a:off x="989521" y="881882"/>
            <a:ext cx="8764640" cy="25753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FE04A86-5160-42F6-AA7A-ABAF5D929022}"/>
              </a:ext>
            </a:extLst>
          </p:cNvPr>
          <p:cNvSpPr txBox="1"/>
          <p:nvPr/>
        </p:nvSpPr>
        <p:spPr>
          <a:xfrm>
            <a:off x="970263" y="104436"/>
            <a:ext cx="9529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Comparación (1)</a:t>
            </a:r>
            <a:endParaRPr lang="es-MX" sz="4000" b="1" dirty="0">
              <a:solidFill>
                <a:srgbClr val="0C53A7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1A2577-064B-4A9A-8554-06DB7F0C200D}"/>
              </a:ext>
            </a:extLst>
          </p:cNvPr>
          <p:cNvSpPr txBox="1"/>
          <p:nvPr/>
        </p:nvSpPr>
        <p:spPr>
          <a:xfrm>
            <a:off x="9850710" y="1017590"/>
            <a:ext cx="159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accent5"/>
                </a:solidFill>
              </a:rPr>
              <a:t>PLAN RIE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2121719-BF21-452E-963B-FA635ADD4EE1}"/>
              </a:ext>
            </a:extLst>
          </p:cNvPr>
          <p:cNvSpPr txBox="1"/>
          <p:nvPr/>
        </p:nvSpPr>
        <p:spPr>
          <a:xfrm>
            <a:off x="10698172" y="4110609"/>
            <a:ext cx="1493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accent5"/>
                </a:solidFill>
              </a:rPr>
              <a:t>LISTADO UE</a:t>
            </a:r>
          </a:p>
        </p:txBody>
      </p:sp>
      <p:sp>
        <p:nvSpPr>
          <p:cNvPr id="3" name="Globo: línea con barra de énfasis 2">
            <a:extLst>
              <a:ext uri="{FF2B5EF4-FFF2-40B4-BE49-F238E27FC236}">
                <a16:creationId xmlns:a16="http://schemas.microsoft.com/office/drawing/2014/main" id="{4C181AB7-F26A-4EC6-9D61-7C6C195325DE}"/>
              </a:ext>
            </a:extLst>
          </p:cNvPr>
          <p:cNvSpPr/>
          <p:nvPr/>
        </p:nvSpPr>
        <p:spPr>
          <a:xfrm>
            <a:off x="10028133" y="2318363"/>
            <a:ext cx="2163867" cy="1067370"/>
          </a:xfrm>
          <a:prstGeom prst="accentCallout1">
            <a:avLst>
              <a:gd name="adj1" fmla="val 94876"/>
              <a:gd name="adj2" fmla="val -1596"/>
              <a:gd name="adj3" fmla="val 94375"/>
              <a:gd name="adj4" fmla="val -8365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rgbClr val="FF0000"/>
                </a:solidFill>
              </a:rPr>
              <a:t>¿Será necesario visitar el 61% de IIEE?</a:t>
            </a:r>
            <a:endParaRPr lang="es-PE" sz="2400" dirty="0">
              <a:solidFill>
                <a:srgbClr val="FF0000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7A8ABB7-74CD-43E7-9F58-AECEAF9E8BC0}"/>
              </a:ext>
            </a:extLst>
          </p:cNvPr>
          <p:cNvSpPr/>
          <p:nvPr/>
        </p:nvSpPr>
        <p:spPr>
          <a:xfrm>
            <a:off x="7315200" y="2911797"/>
            <a:ext cx="768626" cy="473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1BD7FCD-C318-4D83-A8BF-4B6ABB14C1A4}"/>
              </a:ext>
            </a:extLst>
          </p:cNvPr>
          <p:cNvSpPr/>
          <p:nvPr/>
        </p:nvSpPr>
        <p:spPr>
          <a:xfrm>
            <a:off x="4661807" y="2911797"/>
            <a:ext cx="768626" cy="506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349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3" y="135383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26" y="165997"/>
            <a:ext cx="2163867" cy="47584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79F50DF-5C50-46BC-867A-69EAC5283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26717"/>
              </p:ext>
            </p:extLst>
          </p:nvPr>
        </p:nvGraphicFramePr>
        <p:xfrm>
          <a:off x="242209" y="3571286"/>
          <a:ext cx="10455963" cy="3227070"/>
        </p:xfrm>
        <a:graphic>
          <a:graphicData uri="http://schemas.openxmlformats.org/drawingml/2006/table">
            <a:tbl>
              <a:tblPr firstRow="1" lastRow="1" bandCol="1">
                <a:tableStyleId>{F2DE63D5-997A-4646-A377-4702673A728D}</a:tableStyleId>
              </a:tblPr>
              <a:tblGrid>
                <a:gridCol w="2528880">
                  <a:extLst>
                    <a:ext uri="{9D8B030D-6E8A-4147-A177-3AD203B41FA5}">
                      <a16:colId xmlns:a16="http://schemas.microsoft.com/office/drawing/2014/main" val="3954841764"/>
                    </a:ext>
                  </a:extLst>
                </a:gridCol>
                <a:gridCol w="1636334">
                  <a:extLst>
                    <a:ext uri="{9D8B030D-6E8A-4147-A177-3AD203B41FA5}">
                      <a16:colId xmlns:a16="http://schemas.microsoft.com/office/drawing/2014/main" val="3360011546"/>
                    </a:ext>
                  </a:extLst>
                </a:gridCol>
                <a:gridCol w="2258409">
                  <a:extLst>
                    <a:ext uri="{9D8B030D-6E8A-4147-A177-3AD203B41FA5}">
                      <a16:colId xmlns:a16="http://schemas.microsoft.com/office/drawing/2014/main" val="4203827407"/>
                    </a:ext>
                  </a:extLst>
                </a:gridCol>
                <a:gridCol w="1622811">
                  <a:extLst>
                    <a:ext uri="{9D8B030D-6E8A-4147-A177-3AD203B41FA5}">
                      <a16:colId xmlns:a16="http://schemas.microsoft.com/office/drawing/2014/main" val="995088617"/>
                    </a:ext>
                  </a:extLst>
                </a:gridCol>
                <a:gridCol w="2409529">
                  <a:extLst>
                    <a:ext uri="{9D8B030D-6E8A-4147-A177-3AD203B41FA5}">
                      <a16:colId xmlns:a16="http://schemas.microsoft.com/office/drawing/2014/main" val="2241330064"/>
                    </a:ext>
                  </a:extLst>
                </a:gridCol>
              </a:tblGrid>
              <a:tr h="713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Etapa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Cantidad Total de: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Cantidad de IIEE que se proyecta visitar: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861220"/>
                  </a:ext>
                </a:extLst>
              </a:tr>
              <a:tr h="59612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178904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Educación Básica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632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724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20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48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1951588"/>
                  </a:ext>
                </a:extLst>
              </a:tr>
              <a:tr h="713513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Educación Técnica-productiva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5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5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5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5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7086287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Educación Superior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 -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 -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- 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 -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1826029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r" fontAlgn="ctr"/>
                      <a:r>
                        <a:rPr lang="es-PE" sz="2400" u="none" strike="noStrike">
                          <a:effectLst/>
                        </a:rPr>
                        <a:t>Total: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637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729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25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53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624196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FE04A86-5160-42F6-AA7A-ABAF5D929022}"/>
              </a:ext>
            </a:extLst>
          </p:cNvPr>
          <p:cNvSpPr txBox="1"/>
          <p:nvPr/>
        </p:nvSpPr>
        <p:spPr>
          <a:xfrm>
            <a:off x="970263" y="104436"/>
            <a:ext cx="9529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Comparación (2)</a:t>
            </a:r>
            <a:endParaRPr lang="es-MX" sz="4000" b="1" dirty="0">
              <a:solidFill>
                <a:srgbClr val="0C53A7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1A2577-064B-4A9A-8554-06DB7F0C200D}"/>
              </a:ext>
            </a:extLst>
          </p:cNvPr>
          <p:cNvSpPr txBox="1"/>
          <p:nvPr/>
        </p:nvSpPr>
        <p:spPr>
          <a:xfrm>
            <a:off x="10083570" y="1001487"/>
            <a:ext cx="159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accent5"/>
                </a:solidFill>
              </a:rPr>
              <a:t>PLAN RIE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2121719-BF21-452E-963B-FA635ADD4EE1}"/>
              </a:ext>
            </a:extLst>
          </p:cNvPr>
          <p:cNvSpPr txBox="1"/>
          <p:nvPr/>
        </p:nvSpPr>
        <p:spPr>
          <a:xfrm>
            <a:off x="10698172" y="4063575"/>
            <a:ext cx="1493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accent5"/>
                </a:solidFill>
              </a:rPr>
              <a:t>LISTADO UE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C15707F-9AE8-4345-9E1B-5D57D26141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42" t="12302" r="3290" b="12525"/>
          <a:stretch/>
        </p:blipFill>
        <p:spPr>
          <a:xfrm>
            <a:off x="1077480" y="931868"/>
            <a:ext cx="8573387" cy="25198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E880084A-01C8-4F48-B153-E636E88E7A2D}"/>
              </a:ext>
            </a:extLst>
          </p:cNvPr>
          <p:cNvSpPr/>
          <p:nvPr/>
        </p:nvSpPr>
        <p:spPr>
          <a:xfrm>
            <a:off x="4340088" y="2977804"/>
            <a:ext cx="768626" cy="473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118DC2A-06F5-4028-A0ED-3CE3A40587D5}"/>
              </a:ext>
            </a:extLst>
          </p:cNvPr>
          <p:cNvSpPr/>
          <p:nvPr/>
        </p:nvSpPr>
        <p:spPr>
          <a:xfrm>
            <a:off x="5800182" y="2977804"/>
            <a:ext cx="768626" cy="473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Globo: línea con barra de énfasis 17">
            <a:extLst>
              <a:ext uri="{FF2B5EF4-FFF2-40B4-BE49-F238E27FC236}">
                <a16:creationId xmlns:a16="http://schemas.microsoft.com/office/drawing/2014/main" id="{7983D44A-B64F-494C-B880-1A165E886E35}"/>
              </a:ext>
            </a:extLst>
          </p:cNvPr>
          <p:cNvSpPr/>
          <p:nvPr/>
        </p:nvSpPr>
        <p:spPr>
          <a:xfrm>
            <a:off x="9640792" y="2311538"/>
            <a:ext cx="2541133" cy="1067370"/>
          </a:xfrm>
          <a:prstGeom prst="accentCallout1">
            <a:avLst>
              <a:gd name="adj1" fmla="val 94876"/>
              <a:gd name="adj2" fmla="val -1596"/>
              <a:gd name="adj3" fmla="val 94375"/>
              <a:gd name="adj4" fmla="val -11841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400" b="1" dirty="0">
                <a:solidFill>
                  <a:srgbClr val="FF0000"/>
                </a:solidFill>
              </a:rPr>
              <a:t>¿Es decir que las IIEE solo brindan un servicio?</a:t>
            </a:r>
          </a:p>
        </p:txBody>
      </p:sp>
    </p:spTree>
    <p:extLst>
      <p:ext uri="{BB962C8B-B14F-4D97-AF65-F5344CB8AC3E}">
        <p14:creationId xmlns:p14="http://schemas.microsoft.com/office/powerpoint/2010/main" val="194053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954158" y="793630"/>
            <a:ext cx="970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Cuadro de Metas mensuales 2018</a:t>
            </a:r>
            <a:endParaRPr lang="es-MX" sz="4000" b="1" dirty="0">
              <a:solidFill>
                <a:srgbClr val="0C53A7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4B9F837-1F4E-43B7-8D47-6191CA00C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80804"/>
              </p:ext>
            </p:extLst>
          </p:nvPr>
        </p:nvGraphicFramePr>
        <p:xfrm>
          <a:off x="492028" y="1696279"/>
          <a:ext cx="10853041" cy="416130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42387">
                  <a:extLst>
                    <a:ext uri="{9D8B030D-6E8A-4147-A177-3AD203B41FA5}">
                      <a16:colId xmlns:a16="http://schemas.microsoft.com/office/drawing/2014/main" val="3474518774"/>
                    </a:ext>
                  </a:extLst>
                </a:gridCol>
                <a:gridCol w="975477">
                  <a:extLst>
                    <a:ext uri="{9D8B030D-6E8A-4147-A177-3AD203B41FA5}">
                      <a16:colId xmlns:a16="http://schemas.microsoft.com/office/drawing/2014/main" val="3316744343"/>
                    </a:ext>
                  </a:extLst>
                </a:gridCol>
                <a:gridCol w="580694">
                  <a:extLst>
                    <a:ext uri="{9D8B030D-6E8A-4147-A177-3AD203B41FA5}">
                      <a16:colId xmlns:a16="http://schemas.microsoft.com/office/drawing/2014/main" val="2923963509"/>
                    </a:ext>
                  </a:extLst>
                </a:gridCol>
                <a:gridCol w="504953">
                  <a:extLst>
                    <a:ext uri="{9D8B030D-6E8A-4147-A177-3AD203B41FA5}">
                      <a16:colId xmlns:a16="http://schemas.microsoft.com/office/drawing/2014/main" val="4281233598"/>
                    </a:ext>
                  </a:extLst>
                </a:gridCol>
                <a:gridCol w="504953">
                  <a:extLst>
                    <a:ext uri="{9D8B030D-6E8A-4147-A177-3AD203B41FA5}">
                      <a16:colId xmlns:a16="http://schemas.microsoft.com/office/drawing/2014/main" val="1930097853"/>
                    </a:ext>
                  </a:extLst>
                </a:gridCol>
                <a:gridCol w="504953">
                  <a:extLst>
                    <a:ext uri="{9D8B030D-6E8A-4147-A177-3AD203B41FA5}">
                      <a16:colId xmlns:a16="http://schemas.microsoft.com/office/drawing/2014/main" val="447269767"/>
                    </a:ext>
                  </a:extLst>
                </a:gridCol>
                <a:gridCol w="504953">
                  <a:extLst>
                    <a:ext uri="{9D8B030D-6E8A-4147-A177-3AD203B41FA5}">
                      <a16:colId xmlns:a16="http://schemas.microsoft.com/office/drawing/2014/main" val="2764596938"/>
                    </a:ext>
                  </a:extLst>
                </a:gridCol>
                <a:gridCol w="504953">
                  <a:extLst>
                    <a:ext uri="{9D8B030D-6E8A-4147-A177-3AD203B41FA5}">
                      <a16:colId xmlns:a16="http://schemas.microsoft.com/office/drawing/2014/main" val="4094571012"/>
                    </a:ext>
                  </a:extLst>
                </a:gridCol>
                <a:gridCol w="504953">
                  <a:extLst>
                    <a:ext uri="{9D8B030D-6E8A-4147-A177-3AD203B41FA5}">
                      <a16:colId xmlns:a16="http://schemas.microsoft.com/office/drawing/2014/main" val="4204204146"/>
                    </a:ext>
                  </a:extLst>
                </a:gridCol>
                <a:gridCol w="504953">
                  <a:extLst>
                    <a:ext uri="{9D8B030D-6E8A-4147-A177-3AD203B41FA5}">
                      <a16:colId xmlns:a16="http://schemas.microsoft.com/office/drawing/2014/main" val="2425085690"/>
                    </a:ext>
                  </a:extLst>
                </a:gridCol>
                <a:gridCol w="504953">
                  <a:extLst>
                    <a:ext uri="{9D8B030D-6E8A-4147-A177-3AD203B41FA5}">
                      <a16:colId xmlns:a16="http://schemas.microsoft.com/office/drawing/2014/main" val="1587470966"/>
                    </a:ext>
                  </a:extLst>
                </a:gridCol>
                <a:gridCol w="504953">
                  <a:extLst>
                    <a:ext uri="{9D8B030D-6E8A-4147-A177-3AD203B41FA5}">
                      <a16:colId xmlns:a16="http://schemas.microsoft.com/office/drawing/2014/main" val="63803394"/>
                    </a:ext>
                  </a:extLst>
                </a:gridCol>
                <a:gridCol w="504953">
                  <a:extLst>
                    <a:ext uri="{9D8B030D-6E8A-4147-A177-3AD203B41FA5}">
                      <a16:colId xmlns:a16="http://schemas.microsoft.com/office/drawing/2014/main" val="2045226645"/>
                    </a:ext>
                  </a:extLst>
                </a:gridCol>
                <a:gridCol w="504953">
                  <a:extLst>
                    <a:ext uri="{9D8B030D-6E8A-4147-A177-3AD203B41FA5}">
                      <a16:colId xmlns:a16="http://schemas.microsoft.com/office/drawing/2014/main" val="1001137482"/>
                    </a:ext>
                  </a:extLst>
                </a:gridCol>
              </a:tblGrid>
              <a:tr h="789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Indicadores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Meta Anual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E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F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M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A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M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J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J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A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O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N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D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19733266"/>
                  </a:ext>
                </a:extLst>
              </a:tr>
              <a:tr h="789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1. Número de sesiones que tendrá el equipo RIE.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01866739"/>
                  </a:ext>
                </a:extLst>
              </a:tr>
              <a:tr h="605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2. Número de IIEE a visitar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621309"/>
                  </a:ext>
                </a:extLst>
              </a:tr>
              <a:tr h="988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3. Número de informes de identificación enviados a la DRE/GRE (*)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40294715"/>
                  </a:ext>
                </a:extLst>
              </a:tr>
              <a:tr h="988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4. Número de IIEE identificadas en los informes remitidos a la DRE/GRE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332306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7363250-7D7F-4CEE-82D0-280E2BB6D5A7}"/>
              </a:ext>
            </a:extLst>
          </p:cNvPr>
          <p:cNvSpPr txBox="1"/>
          <p:nvPr/>
        </p:nvSpPr>
        <p:spPr>
          <a:xfrm>
            <a:off x="492028" y="5927084"/>
            <a:ext cx="9586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(*) Se recomienda que el tiempo de emisión entre informes no supere los dos meses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59FB927-2525-4D18-BCCC-8FD71E434E04}"/>
              </a:ext>
            </a:extLst>
          </p:cNvPr>
          <p:cNvSpPr/>
          <p:nvPr/>
        </p:nvSpPr>
        <p:spPr>
          <a:xfrm>
            <a:off x="4102099" y="2423353"/>
            <a:ext cx="7310440" cy="3552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5CEC95-25D4-4EC4-AD71-FF05F742FB87}"/>
              </a:ext>
            </a:extLst>
          </p:cNvPr>
          <p:cNvSpPr txBox="1"/>
          <p:nvPr/>
        </p:nvSpPr>
        <p:spPr>
          <a:xfrm>
            <a:off x="492029" y="6292515"/>
            <a:ext cx="1016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FF0000"/>
                </a:solidFill>
              </a:rPr>
              <a:t>Programación realizada por el Equipo RIE para el año 2018</a:t>
            </a:r>
          </a:p>
        </p:txBody>
      </p:sp>
    </p:spTree>
    <p:extLst>
      <p:ext uri="{BB962C8B-B14F-4D97-AF65-F5344CB8AC3E}">
        <p14:creationId xmlns:p14="http://schemas.microsoft.com/office/powerpoint/2010/main" val="303325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954156" y="793630"/>
            <a:ext cx="10535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Recomendaciones para el llenado del cuadro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49D92080-0B1F-43EC-9BC3-DFB413B0B97E}"/>
              </a:ext>
            </a:extLst>
          </p:cNvPr>
          <p:cNvSpPr/>
          <p:nvPr/>
        </p:nvSpPr>
        <p:spPr>
          <a:xfrm>
            <a:off x="87296" y="1573883"/>
            <a:ext cx="112113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8400" indent="-2484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Proyectar una meta no menor de </a:t>
            </a:r>
            <a:r>
              <a:rPr lang="es-PE" sz="2800" b="1" dirty="0">
                <a:solidFill>
                  <a:schemeClr val="accent5"/>
                </a:solidFill>
              </a:rPr>
              <a:t>60% </a:t>
            </a:r>
            <a:r>
              <a:rPr lang="es-PE" sz="2800" dirty="0"/>
              <a:t>de IIEE identificadas.</a:t>
            </a:r>
          </a:p>
          <a:p>
            <a:pPr marL="248400" indent="-2484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Iniciar el trabajo del equipo RIE con aquellas instituciones educativas que pueden ser </a:t>
            </a:r>
            <a:r>
              <a:rPr lang="es-PE" sz="2800" b="1" dirty="0">
                <a:solidFill>
                  <a:schemeClr val="accent5"/>
                </a:solidFill>
              </a:rPr>
              <a:t>identificadas con menos complicaciones</a:t>
            </a:r>
            <a:r>
              <a:rPr lang="es-PE" sz="2800" dirty="0"/>
              <a:t>.</a:t>
            </a:r>
          </a:p>
          <a:p>
            <a:pPr marL="248400" indent="-2484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Programar un número de visitas a las IIEE que sea </a:t>
            </a:r>
            <a:r>
              <a:rPr lang="es-PE" sz="2800" b="1" dirty="0">
                <a:solidFill>
                  <a:schemeClr val="accent5"/>
                </a:solidFill>
              </a:rPr>
              <a:t>viable cumplir </a:t>
            </a:r>
            <a:r>
              <a:rPr lang="es-PE" sz="2800" dirty="0"/>
              <a:t>para el equipo RIE, actuando bajo los principios de eficiencia y eficacia.</a:t>
            </a:r>
          </a:p>
          <a:p>
            <a:pPr marL="248400" indent="-2484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El tiempo de emisión entre informes de identificación de IIEE no debe superar los </a:t>
            </a:r>
            <a:r>
              <a:rPr lang="es-PE" sz="2800" b="1" dirty="0">
                <a:solidFill>
                  <a:schemeClr val="accent5"/>
                </a:solidFill>
              </a:rPr>
              <a:t>dos meses</a:t>
            </a:r>
            <a:r>
              <a:rPr lang="es-PE" sz="2800" dirty="0"/>
              <a:t>.</a:t>
            </a:r>
          </a:p>
          <a:p>
            <a:pPr marL="248400" indent="-2484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Elaborar un cuadro de </a:t>
            </a:r>
            <a:r>
              <a:rPr lang="es-PE" sz="2800" b="1" dirty="0">
                <a:solidFill>
                  <a:schemeClr val="accent5"/>
                </a:solidFill>
              </a:rPr>
              <a:t>metas pendientes para el año 2019</a:t>
            </a:r>
            <a:r>
              <a:rPr lang="es-PE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853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394944" y="26584"/>
            <a:ext cx="87921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800" b="1" dirty="0">
                <a:solidFill>
                  <a:srgbClr val="0C53A7"/>
                </a:solidFill>
              </a:rPr>
              <a:t>Observaciones en Planes RIE remitidos (1) 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28999"/>
            <a:ext cx="2163867" cy="4758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6673FD-3481-47DF-8BE2-E67175D90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53730"/>
              </p:ext>
            </p:extLst>
          </p:nvPr>
        </p:nvGraphicFramePr>
        <p:xfrm>
          <a:off x="198786" y="3265957"/>
          <a:ext cx="11873944" cy="23479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678017">
                  <a:extLst>
                    <a:ext uri="{9D8B030D-6E8A-4147-A177-3AD203B41FA5}">
                      <a16:colId xmlns:a16="http://schemas.microsoft.com/office/drawing/2014/main" val="3434272366"/>
                    </a:ext>
                  </a:extLst>
                </a:gridCol>
                <a:gridCol w="707335">
                  <a:extLst>
                    <a:ext uri="{9D8B030D-6E8A-4147-A177-3AD203B41FA5}">
                      <a16:colId xmlns:a16="http://schemas.microsoft.com/office/drawing/2014/main" val="2197801925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4132456603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250782802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3995063593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2954790046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2959531599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4203711013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103257434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3765362378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3818065610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4047534720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1768104375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981511335"/>
                    </a:ext>
                  </a:extLst>
                </a:gridCol>
              </a:tblGrid>
              <a:tr h="528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Indicadores de proceso (Año 2018)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Meta Anual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F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7546561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1. Número de sesiones que tendrá el equipo RIE.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12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36884916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2. Número de IIEE a visitar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37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5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4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4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4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3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4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4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5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2 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2208259"/>
                  </a:ext>
                </a:extLst>
              </a:tr>
              <a:tr h="528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3. Número de informes de identificación enviados a la DRE/GRE (*)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5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55673908"/>
                  </a:ext>
                </a:extLst>
              </a:tr>
              <a:tr h="528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4. Número de IIEE identificadas en los informes remitidos a la DRE/GRE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729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81 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81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47439246"/>
                  </a:ext>
                </a:extLst>
              </a:tr>
            </a:tbl>
          </a:graphicData>
        </a:graphic>
      </p:graphicFrame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84A5D580-2478-428F-85FB-881F6B29D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127040"/>
              </p:ext>
            </p:extLst>
          </p:nvPr>
        </p:nvGraphicFramePr>
        <p:xfrm>
          <a:off x="821635" y="739643"/>
          <a:ext cx="10548729" cy="238024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52832">
                  <a:extLst>
                    <a:ext uri="{9D8B030D-6E8A-4147-A177-3AD203B41FA5}">
                      <a16:colId xmlns:a16="http://schemas.microsoft.com/office/drawing/2014/main" val="1513806425"/>
                    </a:ext>
                  </a:extLst>
                </a:gridCol>
                <a:gridCol w="1573977">
                  <a:extLst>
                    <a:ext uri="{9D8B030D-6E8A-4147-A177-3AD203B41FA5}">
                      <a16:colId xmlns:a16="http://schemas.microsoft.com/office/drawing/2014/main" val="1375287915"/>
                    </a:ext>
                  </a:extLst>
                </a:gridCol>
                <a:gridCol w="2019764">
                  <a:extLst>
                    <a:ext uri="{9D8B030D-6E8A-4147-A177-3AD203B41FA5}">
                      <a16:colId xmlns:a16="http://schemas.microsoft.com/office/drawing/2014/main" val="3078065642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1538148147"/>
                    </a:ext>
                  </a:extLst>
                </a:gridCol>
                <a:gridCol w="2517913">
                  <a:extLst>
                    <a:ext uri="{9D8B030D-6E8A-4147-A177-3AD203B41FA5}">
                      <a16:colId xmlns:a16="http://schemas.microsoft.com/office/drawing/2014/main" val="360251480"/>
                    </a:ext>
                  </a:extLst>
                </a:gridCol>
              </a:tblGrid>
              <a:tr h="3253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Cantidad Total de: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Cantidad de IIEE que se proyecta visitar: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64843"/>
                  </a:ext>
                </a:extLst>
              </a:tr>
              <a:tr h="88088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 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 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628360"/>
                  </a:ext>
                </a:extLst>
              </a:tr>
              <a:tr h="284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Educación Básica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89222"/>
                  </a:ext>
                </a:extLst>
              </a:tr>
              <a:tr h="284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Educación Técnica-productiva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930"/>
                  </a:ext>
                </a:extLst>
              </a:tr>
              <a:tr h="284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Educación Superior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97772"/>
                  </a:ext>
                </a:extLst>
              </a:tr>
              <a:tr h="2848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Total: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729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729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</a:rPr>
                        <a:t>37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97443"/>
                  </a:ext>
                </a:extLst>
              </a:tr>
            </a:tbl>
          </a:graphicData>
        </a:graphic>
      </p:graphicFrame>
      <p:sp>
        <p:nvSpPr>
          <p:cNvPr id="8" name="Diagrama de flujo: documento 7">
            <a:extLst>
              <a:ext uri="{FF2B5EF4-FFF2-40B4-BE49-F238E27FC236}">
                <a16:creationId xmlns:a16="http://schemas.microsoft.com/office/drawing/2014/main" id="{9B183ED9-760E-4630-AD42-22BFCEC6BC27}"/>
              </a:ext>
            </a:extLst>
          </p:cNvPr>
          <p:cNvSpPr/>
          <p:nvPr/>
        </p:nvSpPr>
        <p:spPr>
          <a:xfrm>
            <a:off x="4891206" y="5077327"/>
            <a:ext cx="7102008" cy="606486"/>
          </a:xfrm>
          <a:prstGeom prst="flowChartDocumen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44B300-EF17-4EB0-A733-DE036644BE3E}"/>
              </a:ext>
            </a:extLst>
          </p:cNvPr>
          <p:cNvSpPr txBox="1"/>
          <p:nvPr/>
        </p:nvSpPr>
        <p:spPr>
          <a:xfrm>
            <a:off x="346872" y="6306464"/>
            <a:ext cx="112620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2800" b="1" dirty="0">
                <a:solidFill>
                  <a:srgbClr val="FF0000"/>
                </a:solidFill>
              </a:rPr>
              <a:t>Se debe dimensionar adecuadamente el trabajo que realizará el  equipo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C8F5966-A4F1-4D4F-9956-B5D4836D5F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" r="17930" b="35456"/>
          <a:stretch/>
        </p:blipFill>
        <p:spPr>
          <a:xfrm>
            <a:off x="0" y="5683813"/>
            <a:ext cx="1196158" cy="112109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1A750DD-1D1E-479B-9790-7459D133BC1B}"/>
              </a:ext>
            </a:extLst>
          </p:cNvPr>
          <p:cNvSpPr txBox="1"/>
          <p:nvPr/>
        </p:nvSpPr>
        <p:spPr>
          <a:xfrm>
            <a:off x="349144" y="5721879"/>
            <a:ext cx="10058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800" b="1" dirty="0">
                <a:solidFill>
                  <a:srgbClr val="00B050"/>
                </a:solidFill>
              </a:rPr>
              <a:t>¿Es posible culminar la identificación de 729 IIEE en un año?</a:t>
            </a:r>
          </a:p>
        </p:txBody>
      </p:sp>
    </p:spTree>
    <p:extLst>
      <p:ext uri="{BB962C8B-B14F-4D97-AF65-F5344CB8AC3E}">
        <p14:creationId xmlns:p14="http://schemas.microsoft.com/office/powerpoint/2010/main" val="3946956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" y="74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79" y="-22261"/>
            <a:ext cx="2163867" cy="4758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6673FD-3481-47DF-8BE2-E67175D90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8848"/>
              </p:ext>
            </p:extLst>
          </p:nvPr>
        </p:nvGraphicFramePr>
        <p:xfrm>
          <a:off x="159027" y="2995257"/>
          <a:ext cx="11873944" cy="24132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678017">
                  <a:extLst>
                    <a:ext uri="{9D8B030D-6E8A-4147-A177-3AD203B41FA5}">
                      <a16:colId xmlns:a16="http://schemas.microsoft.com/office/drawing/2014/main" val="3434272366"/>
                    </a:ext>
                  </a:extLst>
                </a:gridCol>
                <a:gridCol w="707335">
                  <a:extLst>
                    <a:ext uri="{9D8B030D-6E8A-4147-A177-3AD203B41FA5}">
                      <a16:colId xmlns:a16="http://schemas.microsoft.com/office/drawing/2014/main" val="2197801925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4132456603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250782802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3995063593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2954790046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2959531599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4203711013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103257434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3765362378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3818065610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4047534720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1768104375"/>
                    </a:ext>
                  </a:extLst>
                </a:gridCol>
                <a:gridCol w="540716">
                  <a:extLst>
                    <a:ext uri="{9D8B030D-6E8A-4147-A177-3AD203B41FA5}">
                      <a16:colId xmlns:a16="http://schemas.microsoft.com/office/drawing/2014/main" val="981511335"/>
                    </a:ext>
                  </a:extLst>
                </a:gridCol>
              </a:tblGrid>
              <a:tr h="324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Indicadores de proceso (Año 2018)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Meta Anual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F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7546561"/>
                  </a:ext>
                </a:extLst>
              </a:tr>
              <a:tr h="237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1. Número de sesiones que tendrá el equipo RIE.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23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36884916"/>
                  </a:ext>
                </a:extLst>
              </a:tr>
              <a:tr h="237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2. Número de IIEE a visitar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84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4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2208259"/>
                  </a:ext>
                </a:extLst>
              </a:tr>
              <a:tr h="362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3. Número de informes de identificación enviados a la DRE/GRE (*)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55673908"/>
                  </a:ext>
                </a:extLst>
              </a:tr>
              <a:tr h="362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4. Número de IIEE identificadas en los informes remitidos a la DRE/GRE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47439246"/>
                  </a:ext>
                </a:extLst>
              </a:tr>
            </a:tbl>
          </a:graphicData>
        </a:graphic>
      </p:graphicFrame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84A5D580-2478-428F-85FB-881F6B29D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274285"/>
              </p:ext>
            </p:extLst>
          </p:nvPr>
        </p:nvGraphicFramePr>
        <p:xfrm>
          <a:off x="795130" y="759805"/>
          <a:ext cx="10732107" cy="21282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68487">
                  <a:extLst>
                    <a:ext uri="{9D8B030D-6E8A-4147-A177-3AD203B41FA5}">
                      <a16:colId xmlns:a16="http://schemas.microsoft.com/office/drawing/2014/main" val="1513806425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1375287915"/>
                    </a:ext>
                  </a:extLst>
                </a:gridCol>
                <a:gridCol w="2107096">
                  <a:extLst>
                    <a:ext uri="{9D8B030D-6E8A-4147-A177-3AD203B41FA5}">
                      <a16:colId xmlns:a16="http://schemas.microsoft.com/office/drawing/2014/main" val="3078065642"/>
                    </a:ext>
                  </a:extLst>
                </a:gridCol>
                <a:gridCol w="2027582">
                  <a:extLst>
                    <a:ext uri="{9D8B030D-6E8A-4147-A177-3AD203B41FA5}">
                      <a16:colId xmlns:a16="http://schemas.microsoft.com/office/drawing/2014/main" val="1538148147"/>
                    </a:ext>
                  </a:extLst>
                </a:gridCol>
                <a:gridCol w="2065185">
                  <a:extLst>
                    <a:ext uri="{9D8B030D-6E8A-4147-A177-3AD203B41FA5}">
                      <a16:colId xmlns:a16="http://schemas.microsoft.com/office/drawing/2014/main" val="360251480"/>
                    </a:ext>
                  </a:extLst>
                </a:gridCol>
              </a:tblGrid>
              <a:tr h="3672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Cantidad Total de: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Cantidad de IIEE que se proyecta visitar: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64843"/>
                  </a:ext>
                </a:extLst>
              </a:tr>
              <a:tr h="55510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 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 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628360"/>
                  </a:ext>
                </a:extLst>
              </a:tr>
              <a:tr h="262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Educación Básica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477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89222"/>
                  </a:ext>
                </a:extLst>
              </a:tr>
              <a:tr h="262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Educación Técnica-productiva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930"/>
                  </a:ext>
                </a:extLst>
              </a:tr>
              <a:tr h="262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Educación Superior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P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97772"/>
                  </a:ext>
                </a:extLst>
              </a:tr>
              <a:tr h="2624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Total: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486</a:t>
                      </a:r>
                      <a:endParaRPr lang="es-P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es-P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s-P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P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97443"/>
                  </a:ext>
                </a:extLst>
              </a:tr>
            </a:tbl>
          </a:graphicData>
        </a:graphic>
      </p:graphicFrame>
      <p:sp>
        <p:nvSpPr>
          <p:cNvPr id="8" name="Diagrama de flujo: documento 7">
            <a:extLst>
              <a:ext uri="{FF2B5EF4-FFF2-40B4-BE49-F238E27FC236}">
                <a16:creationId xmlns:a16="http://schemas.microsoft.com/office/drawing/2014/main" id="{56AB19EF-6673-49F3-8813-0F49CFAA172C}"/>
              </a:ext>
            </a:extLst>
          </p:cNvPr>
          <p:cNvSpPr/>
          <p:nvPr/>
        </p:nvSpPr>
        <p:spPr>
          <a:xfrm>
            <a:off x="4770783" y="4793477"/>
            <a:ext cx="7262188" cy="641538"/>
          </a:xfrm>
          <a:prstGeom prst="flowChartDocumen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47BA30-732E-440D-B143-05924587C8FE}"/>
              </a:ext>
            </a:extLst>
          </p:cNvPr>
          <p:cNvSpPr txBox="1"/>
          <p:nvPr/>
        </p:nvSpPr>
        <p:spPr>
          <a:xfrm>
            <a:off x="1561447" y="6292285"/>
            <a:ext cx="100583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FF0000"/>
                </a:solidFill>
              </a:rPr>
              <a:t>Es necesario planificar las metas mensuales de manera equilibrada</a:t>
            </a:r>
          </a:p>
        </p:txBody>
      </p:sp>
      <p:sp>
        <p:nvSpPr>
          <p:cNvPr id="14" name="Diagrama de flujo: documento 13">
            <a:extLst>
              <a:ext uri="{FF2B5EF4-FFF2-40B4-BE49-F238E27FC236}">
                <a16:creationId xmlns:a16="http://schemas.microsoft.com/office/drawing/2014/main" id="{C105D0B7-E6D3-40C6-8463-8BF3D9B99EDF}"/>
              </a:ext>
            </a:extLst>
          </p:cNvPr>
          <p:cNvSpPr/>
          <p:nvPr/>
        </p:nvSpPr>
        <p:spPr>
          <a:xfrm>
            <a:off x="4770783" y="3879031"/>
            <a:ext cx="7262188" cy="432842"/>
          </a:xfrm>
          <a:prstGeom prst="flowChartDocumen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B3D1C81-7A7A-4919-97DA-559090491B59}"/>
              </a:ext>
            </a:extLst>
          </p:cNvPr>
          <p:cNvSpPr txBox="1"/>
          <p:nvPr/>
        </p:nvSpPr>
        <p:spPr>
          <a:xfrm>
            <a:off x="1394944" y="26584"/>
            <a:ext cx="87921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800" b="1" dirty="0">
                <a:solidFill>
                  <a:srgbClr val="0C53A7"/>
                </a:solidFill>
              </a:rPr>
              <a:t>Observaciones en Planes RIE remitidos (2) 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88CCB78-06CA-47ED-9DF3-087A65D531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" r="17930" b="35456"/>
          <a:stretch/>
        </p:blipFill>
        <p:spPr>
          <a:xfrm>
            <a:off x="0" y="5683813"/>
            <a:ext cx="1196158" cy="112109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083B448-36D6-45DC-9EF9-069CDA369C33}"/>
              </a:ext>
            </a:extLst>
          </p:cNvPr>
          <p:cNvSpPr txBox="1"/>
          <p:nvPr/>
        </p:nvSpPr>
        <p:spPr>
          <a:xfrm>
            <a:off x="1533721" y="5470343"/>
            <a:ext cx="1008612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>
                <a:solidFill>
                  <a:srgbClr val="00B050"/>
                </a:solidFill>
              </a:rPr>
              <a:t>¿Es buena estrategia realizar el 90% de las visitas en el primer año e identificar solo 6 IIEE?</a:t>
            </a:r>
          </a:p>
        </p:txBody>
      </p:sp>
    </p:spTree>
    <p:extLst>
      <p:ext uri="{BB962C8B-B14F-4D97-AF65-F5344CB8AC3E}">
        <p14:creationId xmlns:p14="http://schemas.microsoft.com/office/powerpoint/2010/main" val="165186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75" y="1673084"/>
            <a:ext cx="6022116" cy="30465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44417" y="5093150"/>
            <a:ext cx="5274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400" b="1">
                <a:solidFill>
                  <a:srgbClr val="0C53A7"/>
                </a:solidFill>
              </a:rPr>
              <a:t>Tema 3: </a:t>
            </a:r>
            <a:r>
              <a:rPr lang="es-PE" sz="2400" b="1" dirty="0">
                <a:solidFill>
                  <a:srgbClr val="0C53A7"/>
                </a:solidFill>
              </a:rPr>
              <a:t>Plan de implementación del RIE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47BBB85-A36C-4FFB-8E02-893D4A9C8487}"/>
              </a:ext>
            </a:extLst>
          </p:cNvPr>
          <p:cNvSpPr/>
          <p:nvPr/>
        </p:nvSpPr>
        <p:spPr>
          <a:xfrm>
            <a:off x="8521713" y="315741"/>
            <a:ext cx="3360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400" b="1" dirty="0">
                <a:solidFill>
                  <a:srgbClr val="0C53A7"/>
                </a:solidFill>
              </a:rPr>
              <a:t>RSG 096-2017-MINEDU</a:t>
            </a:r>
          </a:p>
        </p:txBody>
      </p:sp>
    </p:spTree>
    <p:extLst>
      <p:ext uri="{BB962C8B-B14F-4D97-AF65-F5344CB8AC3E}">
        <p14:creationId xmlns:p14="http://schemas.microsoft.com/office/powerpoint/2010/main" val="3530520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Ejercicio práctico</a:t>
            </a:r>
          </a:p>
        </p:txBody>
      </p:sp>
    </p:spTree>
    <p:extLst>
      <p:ext uri="{BB962C8B-B14F-4D97-AF65-F5344CB8AC3E}">
        <p14:creationId xmlns:p14="http://schemas.microsoft.com/office/powerpoint/2010/main" val="2484261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87383" y="1079863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Trabajo de grupo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0C55AB5-914E-4462-9BB4-E054DE37F429}"/>
              </a:ext>
            </a:extLst>
          </p:cNvPr>
          <p:cNvSpPr/>
          <p:nvPr/>
        </p:nvSpPr>
        <p:spPr>
          <a:xfrm>
            <a:off x="492028" y="1966569"/>
            <a:ext cx="1112520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Los participantes vuelven a reunirse en los grupos del ejercicio anterior y trabajan con los mismos datos.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Cada grupo elige a un representante que saldrá a presentar el trabajo del grupo en plenaria.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El grupo </a:t>
            </a:r>
            <a:r>
              <a:rPr lang="es-PE" sz="2800"/>
              <a:t>elabora el cuadro </a:t>
            </a:r>
            <a:r>
              <a:rPr lang="es-PE" sz="2800" dirty="0"/>
              <a:t>de totales de IIEE y códigos modulares asociados, y el cuadro de metas mensuales 2018 de la UGEL que seleccionaron en el ejercicio anterior.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Finalmente, presentan su trabajo en la plenaria.</a:t>
            </a:r>
          </a:p>
        </p:txBody>
      </p:sp>
    </p:spTree>
    <p:extLst>
      <p:ext uri="{BB962C8B-B14F-4D97-AF65-F5344CB8AC3E}">
        <p14:creationId xmlns:p14="http://schemas.microsoft.com/office/powerpoint/2010/main" val="2146387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27140" y="426832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Trabajo de grupo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B2BD7B2-A61B-4015-8249-52B17D500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61627"/>
              </p:ext>
            </p:extLst>
          </p:nvPr>
        </p:nvGraphicFramePr>
        <p:xfrm>
          <a:off x="0" y="4337929"/>
          <a:ext cx="12030209" cy="2442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9581">
                  <a:extLst>
                    <a:ext uri="{9D8B030D-6E8A-4147-A177-3AD203B41FA5}">
                      <a16:colId xmlns:a16="http://schemas.microsoft.com/office/drawing/2014/main" val="3434272366"/>
                    </a:ext>
                  </a:extLst>
                </a:gridCol>
                <a:gridCol w="716644">
                  <a:extLst>
                    <a:ext uri="{9D8B030D-6E8A-4147-A177-3AD203B41FA5}">
                      <a16:colId xmlns:a16="http://schemas.microsoft.com/office/drawing/2014/main" val="2197801925"/>
                    </a:ext>
                  </a:extLst>
                </a:gridCol>
                <a:gridCol w="547832">
                  <a:extLst>
                    <a:ext uri="{9D8B030D-6E8A-4147-A177-3AD203B41FA5}">
                      <a16:colId xmlns:a16="http://schemas.microsoft.com/office/drawing/2014/main" val="4132456603"/>
                    </a:ext>
                  </a:extLst>
                </a:gridCol>
                <a:gridCol w="547832">
                  <a:extLst>
                    <a:ext uri="{9D8B030D-6E8A-4147-A177-3AD203B41FA5}">
                      <a16:colId xmlns:a16="http://schemas.microsoft.com/office/drawing/2014/main" val="250782802"/>
                    </a:ext>
                  </a:extLst>
                </a:gridCol>
                <a:gridCol w="547832">
                  <a:extLst>
                    <a:ext uri="{9D8B030D-6E8A-4147-A177-3AD203B41FA5}">
                      <a16:colId xmlns:a16="http://schemas.microsoft.com/office/drawing/2014/main" val="3995063593"/>
                    </a:ext>
                  </a:extLst>
                </a:gridCol>
                <a:gridCol w="547832">
                  <a:extLst>
                    <a:ext uri="{9D8B030D-6E8A-4147-A177-3AD203B41FA5}">
                      <a16:colId xmlns:a16="http://schemas.microsoft.com/office/drawing/2014/main" val="2954790046"/>
                    </a:ext>
                  </a:extLst>
                </a:gridCol>
                <a:gridCol w="547832">
                  <a:extLst>
                    <a:ext uri="{9D8B030D-6E8A-4147-A177-3AD203B41FA5}">
                      <a16:colId xmlns:a16="http://schemas.microsoft.com/office/drawing/2014/main" val="2959531599"/>
                    </a:ext>
                  </a:extLst>
                </a:gridCol>
                <a:gridCol w="547832">
                  <a:extLst>
                    <a:ext uri="{9D8B030D-6E8A-4147-A177-3AD203B41FA5}">
                      <a16:colId xmlns:a16="http://schemas.microsoft.com/office/drawing/2014/main" val="4203711013"/>
                    </a:ext>
                  </a:extLst>
                </a:gridCol>
                <a:gridCol w="547832">
                  <a:extLst>
                    <a:ext uri="{9D8B030D-6E8A-4147-A177-3AD203B41FA5}">
                      <a16:colId xmlns:a16="http://schemas.microsoft.com/office/drawing/2014/main" val="103257434"/>
                    </a:ext>
                  </a:extLst>
                </a:gridCol>
                <a:gridCol w="547832">
                  <a:extLst>
                    <a:ext uri="{9D8B030D-6E8A-4147-A177-3AD203B41FA5}">
                      <a16:colId xmlns:a16="http://schemas.microsoft.com/office/drawing/2014/main" val="3765362378"/>
                    </a:ext>
                  </a:extLst>
                </a:gridCol>
                <a:gridCol w="547832">
                  <a:extLst>
                    <a:ext uri="{9D8B030D-6E8A-4147-A177-3AD203B41FA5}">
                      <a16:colId xmlns:a16="http://schemas.microsoft.com/office/drawing/2014/main" val="3818065610"/>
                    </a:ext>
                  </a:extLst>
                </a:gridCol>
                <a:gridCol w="547832">
                  <a:extLst>
                    <a:ext uri="{9D8B030D-6E8A-4147-A177-3AD203B41FA5}">
                      <a16:colId xmlns:a16="http://schemas.microsoft.com/office/drawing/2014/main" val="4047534720"/>
                    </a:ext>
                  </a:extLst>
                </a:gridCol>
                <a:gridCol w="547832">
                  <a:extLst>
                    <a:ext uri="{9D8B030D-6E8A-4147-A177-3AD203B41FA5}">
                      <a16:colId xmlns:a16="http://schemas.microsoft.com/office/drawing/2014/main" val="1768104375"/>
                    </a:ext>
                  </a:extLst>
                </a:gridCol>
                <a:gridCol w="547832">
                  <a:extLst>
                    <a:ext uri="{9D8B030D-6E8A-4147-A177-3AD203B41FA5}">
                      <a16:colId xmlns:a16="http://schemas.microsoft.com/office/drawing/2014/main" val="981511335"/>
                    </a:ext>
                  </a:extLst>
                </a:gridCol>
              </a:tblGrid>
              <a:tr h="610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Indicadores de proceso (Año 2018)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Meta Anual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F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7546561"/>
                  </a:ext>
                </a:extLst>
              </a:tr>
              <a:tr h="305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1. Número de sesiones que tendrá el equipo RIE.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36884916"/>
                  </a:ext>
                </a:extLst>
              </a:tr>
              <a:tr h="305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2. Número de IIEE a visitar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2208259"/>
                  </a:ext>
                </a:extLst>
              </a:tr>
              <a:tr h="61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3. Número de informes de identificación enviados a la DRE/GRE (*)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55673908"/>
                  </a:ext>
                </a:extLst>
              </a:tr>
              <a:tr h="61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4. Número de IIEE identificadas en los informes remitidos a la DRE/GRE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47439246"/>
                  </a:ext>
                </a:extLst>
              </a:tr>
            </a:tbl>
          </a:graphicData>
        </a:graphic>
      </p:graphicFrame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18250A6A-9F23-4296-84F4-561A319C2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840534"/>
              </p:ext>
            </p:extLst>
          </p:nvPr>
        </p:nvGraphicFramePr>
        <p:xfrm>
          <a:off x="942560" y="1298900"/>
          <a:ext cx="10306879" cy="293522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55054">
                  <a:extLst>
                    <a:ext uri="{9D8B030D-6E8A-4147-A177-3AD203B41FA5}">
                      <a16:colId xmlns:a16="http://schemas.microsoft.com/office/drawing/2014/main" val="1513806425"/>
                    </a:ext>
                  </a:extLst>
                </a:gridCol>
                <a:gridCol w="1911961">
                  <a:extLst>
                    <a:ext uri="{9D8B030D-6E8A-4147-A177-3AD203B41FA5}">
                      <a16:colId xmlns:a16="http://schemas.microsoft.com/office/drawing/2014/main" val="1375287915"/>
                    </a:ext>
                  </a:extLst>
                </a:gridCol>
                <a:gridCol w="1541784">
                  <a:extLst>
                    <a:ext uri="{9D8B030D-6E8A-4147-A177-3AD203B41FA5}">
                      <a16:colId xmlns:a16="http://schemas.microsoft.com/office/drawing/2014/main" val="3078065642"/>
                    </a:ext>
                  </a:extLst>
                </a:gridCol>
                <a:gridCol w="1700252">
                  <a:extLst>
                    <a:ext uri="{9D8B030D-6E8A-4147-A177-3AD203B41FA5}">
                      <a16:colId xmlns:a16="http://schemas.microsoft.com/office/drawing/2014/main" val="1538148147"/>
                    </a:ext>
                  </a:extLst>
                </a:gridCol>
                <a:gridCol w="1397828">
                  <a:extLst>
                    <a:ext uri="{9D8B030D-6E8A-4147-A177-3AD203B41FA5}">
                      <a16:colId xmlns:a16="http://schemas.microsoft.com/office/drawing/2014/main" val="360251480"/>
                    </a:ext>
                  </a:extLst>
                </a:gridCol>
              </a:tblGrid>
              <a:tr h="1246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Nivel</a:t>
                      </a: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Cantidad Total de:</a:t>
                      </a: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Cantidad de IIEE que se proyecta visitar:</a:t>
                      </a: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64843"/>
                  </a:ext>
                </a:extLst>
              </a:tr>
              <a:tr h="25211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 </a:t>
                      </a:r>
                      <a:endParaRPr lang="es-P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 </a:t>
                      </a:r>
                      <a:endParaRPr lang="es-P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628360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effectLst/>
                        </a:rPr>
                        <a:t>Educación Básica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89222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effectLst/>
                        </a:rPr>
                        <a:t>Educación Técnica-productiva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930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effectLst/>
                        </a:rPr>
                        <a:t>Educación Superior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97772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effectLst/>
                        </a:rPr>
                        <a:t>Total:</a:t>
                      </a: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97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86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644962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327140" y="426832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UGEL Coronel Portillo - Simulación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B2BD7B2-A61B-4015-8249-52B17D500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21433"/>
              </p:ext>
            </p:extLst>
          </p:nvPr>
        </p:nvGraphicFramePr>
        <p:xfrm>
          <a:off x="13252" y="4174995"/>
          <a:ext cx="12192008" cy="2669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5583">
                  <a:extLst>
                    <a:ext uri="{9D8B030D-6E8A-4147-A177-3AD203B41FA5}">
                      <a16:colId xmlns:a16="http://schemas.microsoft.com/office/drawing/2014/main" val="3434272366"/>
                    </a:ext>
                  </a:extLst>
                </a:gridCol>
                <a:gridCol w="742121">
                  <a:extLst>
                    <a:ext uri="{9D8B030D-6E8A-4147-A177-3AD203B41FA5}">
                      <a16:colId xmlns:a16="http://schemas.microsoft.com/office/drawing/2014/main" val="2197801925"/>
                    </a:ext>
                  </a:extLst>
                </a:gridCol>
                <a:gridCol w="531192">
                  <a:extLst>
                    <a:ext uri="{9D8B030D-6E8A-4147-A177-3AD203B41FA5}">
                      <a16:colId xmlns:a16="http://schemas.microsoft.com/office/drawing/2014/main" val="4132456603"/>
                    </a:ext>
                  </a:extLst>
                </a:gridCol>
                <a:gridCol w="531192">
                  <a:extLst>
                    <a:ext uri="{9D8B030D-6E8A-4147-A177-3AD203B41FA5}">
                      <a16:colId xmlns:a16="http://schemas.microsoft.com/office/drawing/2014/main" val="250782802"/>
                    </a:ext>
                  </a:extLst>
                </a:gridCol>
                <a:gridCol w="531192">
                  <a:extLst>
                    <a:ext uri="{9D8B030D-6E8A-4147-A177-3AD203B41FA5}">
                      <a16:colId xmlns:a16="http://schemas.microsoft.com/office/drawing/2014/main" val="3995063593"/>
                    </a:ext>
                  </a:extLst>
                </a:gridCol>
                <a:gridCol w="531192">
                  <a:extLst>
                    <a:ext uri="{9D8B030D-6E8A-4147-A177-3AD203B41FA5}">
                      <a16:colId xmlns:a16="http://schemas.microsoft.com/office/drawing/2014/main" val="2954790046"/>
                    </a:ext>
                  </a:extLst>
                </a:gridCol>
                <a:gridCol w="531192">
                  <a:extLst>
                    <a:ext uri="{9D8B030D-6E8A-4147-A177-3AD203B41FA5}">
                      <a16:colId xmlns:a16="http://schemas.microsoft.com/office/drawing/2014/main" val="2959531599"/>
                    </a:ext>
                  </a:extLst>
                </a:gridCol>
                <a:gridCol w="531192">
                  <a:extLst>
                    <a:ext uri="{9D8B030D-6E8A-4147-A177-3AD203B41FA5}">
                      <a16:colId xmlns:a16="http://schemas.microsoft.com/office/drawing/2014/main" val="4203711013"/>
                    </a:ext>
                  </a:extLst>
                </a:gridCol>
                <a:gridCol w="531192">
                  <a:extLst>
                    <a:ext uri="{9D8B030D-6E8A-4147-A177-3AD203B41FA5}">
                      <a16:colId xmlns:a16="http://schemas.microsoft.com/office/drawing/2014/main" val="103257434"/>
                    </a:ext>
                  </a:extLst>
                </a:gridCol>
                <a:gridCol w="531192">
                  <a:extLst>
                    <a:ext uri="{9D8B030D-6E8A-4147-A177-3AD203B41FA5}">
                      <a16:colId xmlns:a16="http://schemas.microsoft.com/office/drawing/2014/main" val="3765362378"/>
                    </a:ext>
                  </a:extLst>
                </a:gridCol>
                <a:gridCol w="531192">
                  <a:extLst>
                    <a:ext uri="{9D8B030D-6E8A-4147-A177-3AD203B41FA5}">
                      <a16:colId xmlns:a16="http://schemas.microsoft.com/office/drawing/2014/main" val="3818065610"/>
                    </a:ext>
                  </a:extLst>
                </a:gridCol>
                <a:gridCol w="531192">
                  <a:extLst>
                    <a:ext uri="{9D8B030D-6E8A-4147-A177-3AD203B41FA5}">
                      <a16:colId xmlns:a16="http://schemas.microsoft.com/office/drawing/2014/main" val="4047534720"/>
                    </a:ext>
                  </a:extLst>
                </a:gridCol>
                <a:gridCol w="531192">
                  <a:extLst>
                    <a:ext uri="{9D8B030D-6E8A-4147-A177-3AD203B41FA5}">
                      <a16:colId xmlns:a16="http://schemas.microsoft.com/office/drawing/2014/main" val="1768104375"/>
                    </a:ext>
                  </a:extLst>
                </a:gridCol>
                <a:gridCol w="531192">
                  <a:extLst>
                    <a:ext uri="{9D8B030D-6E8A-4147-A177-3AD203B41FA5}">
                      <a16:colId xmlns:a16="http://schemas.microsoft.com/office/drawing/2014/main" val="981511335"/>
                    </a:ext>
                  </a:extLst>
                </a:gridCol>
              </a:tblGrid>
              <a:tr h="667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Indicadores de proceso (Año 2018)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Meta Anual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J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J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7546561"/>
                  </a:ext>
                </a:extLst>
              </a:tr>
              <a:tr h="3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1. Número de sesiones que tendrá el equipo RIE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36884916"/>
                  </a:ext>
                </a:extLst>
              </a:tr>
              <a:tr h="3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2. Número de IIEE a visitar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2208259"/>
                  </a:ext>
                </a:extLst>
              </a:tr>
              <a:tr h="66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3. Número de informes de identificación enviados a la DRE/GRE (*)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55673908"/>
                  </a:ext>
                </a:extLst>
              </a:tr>
              <a:tr h="66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4. Número de IIEE identificadas en los informes remitidos a la DRE/GRE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47439246"/>
                  </a:ext>
                </a:extLst>
              </a:tr>
            </a:tbl>
          </a:graphicData>
        </a:graphic>
      </p:graphicFrame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18250A6A-9F23-4296-84F4-561A319C2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195147"/>
              </p:ext>
            </p:extLst>
          </p:nvPr>
        </p:nvGraphicFramePr>
        <p:xfrm>
          <a:off x="942557" y="1197322"/>
          <a:ext cx="10306879" cy="293522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55054">
                  <a:extLst>
                    <a:ext uri="{9D8B030D-6E8A-4147-A177-3AD203B41FA5}">
                      <a16:colId xmlns:a16="http://schemas.microsoft.com/office/drawing/2014/main" val="1513806425"/>
                    </a:ext>
                  </a:extLst>
                </a:gridCol>
                <a:gridCol w="1911961">
                  <a:extLst>
                    <a:ext uri="{9D8B030D-6E8A-4147-A177-3AD203B41FA5}">
                      <a16:colId xmlns:a16="http://schemas.microsoft.com/office/drawing/2014/main" val="1375287915"/>
                    </a:ext>
                  </a:extLst>
                </a:gridCol>
                <a:gridCol w="1541784">
                  <a:extLst>
                    <a:ext uri="{9D8B030D-6E8A-4147-A177-3AD203B41FA5}">
                      <a16:colId xmlns:a16="http://schemas.microsoft.com/office/drawing/2014/main" val="3078065642"/>
                    </a:ext>
                  </a:extLst>
                </a:gridCol>
                <a:gridCol w="1700252">
                  <a:extLst>
                    <a:ext uri="{9D8B030D-6E8A-4147-A177-3AD203B41FA5}">
                      <a16:colId xmlns:a16="http://schemas.microsoft.com/office/drawing/2014/main" val="1538148147"/>
                    </a:ext>
                  </a:extLst>
                </a:gridCol>
                <a:gridCol w="1397828">
                  <a:extLst>
                    <a:ext uri="{9D8B030D-6E8A-4147-A177-3AD203B41FA5}">
                      <a16:colId xmlns:a16="http://schemas.microsoft.com/office/drawing/2014/main" val="360251480"/>
                    </a:ext>
                  </a:extLst>
                </a:gridCol>
              </a:tblGrid>
              <a:tr h="1246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Nivel</a:t>
                      </a: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Cantidad Total de:</a:t>
                      </a: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Cantidad de IIEE que se proyecta visitar:</a:t>
                      </a: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64843"/>
                  </a:ext>
                </a:extLst>
              </a:tr>
              <a:tr h="25211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 </a:t>
                      </a:r>
                      <a:endParaRPr lang="es-P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 </a:t>
                      </a:r>
                      <a:endParaRPr lang="es-P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628360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effectLst/>
                        </a:rPr>
                        <a:t>Educación Básica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89222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effectLst/>
                        </a:rPr>
                        <a:t>Educación Técnica-productiva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930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effectLst/>
                        </a:rPr>
                        <a:t>Educación Superior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197772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effectLst/>
                        </a:rPr>
                        <a:t>Total: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803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97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867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26674" y="2055221"/>
            <a:ext cx="5106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rgbClr val="0C53A7"/>
                </a:solidFill>
              </a:rPr>
              <a:t>¡¡¡GRACIAS!!!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20" y="3224647"/>
            <a:ext cx="3551320" cy="17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8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338470" y="793630"/>
            <a:ext cx="935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Abreviaturas y acrónimos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666345B-EBD1-4256-A217-7992EB56E759}"/>
              </a:ext>
            </a:extLst>
          </p:cNvPr>
          <p:cNvSpPr txBox="1"/>
          <p:nvPr/>
        </p:nvSpPr>
        <p:spPr>
          <a:xfrm>
            <a:off x="348343" y="1573883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PE" sz="2000" b="1" dirty="0"/>
              <a:t>DRE:		</a:t>
            </a:r>
            <a:r>
              <a:rPr lang="es-PE" sz="2000" dirty="0"/>
              <a:t>Dirección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GRE:		</a:t>
            </a:r>
            <a:r>
              <a:rPr lang="es-PE" sz="2000" dirty="0"/>
              <a:t>Gerencia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Equipo RIE:	</a:t>
            </a:r>
            <a:r>
              <a:rPr lang="es-PE" sz="2000" dirty="0"/>
              <a:t>Equipo de implementación del 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IE:		</a:t>
            </a:r>
            <a:r>
              <a:rPr lang="es-PE" sz="2000" dirty="0"/>
              <a:t>Institución Educativa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IIEE:		</a:t>
            </a:r>
            <a:r>
              <a:rPr lang="es-PE" sz="2000" dirty="0"/>
              <a:t>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IGED:		</a:t>
            </a:r>
            <a:r>
              <a:rPr lang="es-PE" sz="2000" dirty="0"/>
              <a:t>Instancias de Gestión Educativa Descentralizada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Minedu:		</a:t>
            </a:r>
            <a:r>
              <a:rPr lang="es-PE" sz="2000" dirty="0"/>
              <a:t>Ministerio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RIE:		</a:t>
            </a:r>
            <a:r>
              <a:rPr lang="es-PE" sz="2000" dirty="0"/>
              <a:t>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RSG:		</a:t>
            </a:r>
            <a:r>
              <a:rPr lang="es-PE" sz="2000" dirty="0"/>
              <a:t>Resolución de Secretaría General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UE:		</a:t>
            </a:r>
            <a:r>
              <a:rPr lang="es-PE" sz="2000" dirty="0"/>
              <a:t>Unidad de Estadística del Minedu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UGEL:		</a:t>
            </a:r>
            <a:r>
              <a:rPr lang="es-PE" sz="2000" dirty="0"/>
              <a:t>Unidad de Gestión Educativa Local</a:t>
            </a:r>
          </a:p>
        </p:txBody>
      </p:sp>
    </p:spTree>
    <p:extLst>
      <p:ext uri="{BB962C8B-B14F-4D97-AF65-F5344CB8AC3E}">
        <p14:creationId xmlns:p14="http://schemas.microsoft.com/office/powerpoint/2010/main" val="270703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254561" y="493386"/>
            <a:ext cx="949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Plan de implementación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5D11DD5-A7EB-42D1-899F-F4B9FD225032}"/>
              </a:ext>
            </a:extLst>
          </p:cNvPr>
          <p:cNvSpPr/>
          <p:nvPr/>
        </p:nvSpPr>
        <p:spPr>
          <a:xfrm>
            <a:off x="92766" y="1316605"/>
            <a:ext cx="11953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dirty="0"/>
              <a:t>Es una herramienta de apoyo que debe guiar el trabajo del Equipo de implementación del RIE en cada IGED.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106B234-CC7F-4E5F-9028-065CFC18F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11505"/>
              </p:ext>
            </p:extLst>
          </p:nvPr>
        </p:nvGraphicFramePr>
        <p:xfrm>
          <a:off x="92764" y="2556040"/>
          <a:ext cx="11953461" cy="4189317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3984487">
                  <a:extLst>
                    <a:ext uri="{9D8B030D-6E8A-4147-A177-3AD203B41FA5}">
                      <a16:colId xmlns:a16="http://schemas.microsoft.com/office/drawing/2014/main" val="1502141243"/>
                    </a:ext>
                  </a:extLst>
                </a:gridCol>
                <a:gridCol w="3984487">
                  <a:extLst>
                    <a:ext uri="{9D8B030D-6E8A-4147-A177-3AD203B41FA5}">
                      <a16:colId xmlns:a16="http://schemas.microsoft.com/office/drawing/2014/main" val="524561756"/>
                    </a:ext>
                  </a:extLst>
                </a:gridCol>
                <a:gridCol w="3984487">
                  <a:extLst>
                    <a:ext uri="{9D8B030D-6E8A-4147-A177-3AD203B41FA5}">
                      <a16:colId xmlns:a16="http://schemas.microsoft.com/office/drawing/2014/main" val="576041976"/>
                    </a:ext>
                  </a:extLst>
                </a:gridCol>
              </a:tblGrid>
              <a:tr h="573612">
                <a:tc gridSpan="3"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¿Porqué empezar con un plan de implementación del RIE?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088582"/>
                  </a:ext>
                </a:extLst>
              </a:tr>
              <a:tr h="3615705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PE" sz="2800" kern="1200" dirty="0"/>
                        <a:t>Nos ayuda a organizar los recursos humanos y materiales de la DRE/GRE o UGEL.</a:t>
                      </a:r>
                      <a:endParaRPr lang="es-PE" sz="2800" dirty="0"/>
                    </a:p>
                    <a:p>
                      <a:pPr marL="0" indent="0" algn="just">
                        <a:buNone/>
                      </a:pPr>
                      <a:endParaRPr lang="es-PE" sz="2800" dirty="0"/>
                    </a:p>
                    <a:p>
                      <a:pPr marL="0" indent="0" algn="just">
                        <a:buNone/>
                      </a:pPr>
                      <a:endParaRPr lang="es-PE" sz="2800" dirty="0"/>
                    </a:p>
                    <a:p>
                      <a:pPr marL="0" indent="0" algn="just">
                        <a:buNone/>
                      </a:pPr>
                      <a:endParaRPr lang="es-PE" sz="2800" dirty="0"/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just"/>
                      <a:endParaRPr lang="es-PE" sz="2800" dirty="0"/>
                    </a:p>
                    <a:p>
                      <a:pPr algn="just"/>
                      <a:endParaRPr lang="es-PE" sz="2800" dirty="0"/>
                    </a:p>
                    <a:p>
                      <a:pPr algn="just"/>
                      <a:endParaRPr lang="es-PE" sz="2800" dirty="0"/>
                    </a:p>
                    <a:p>
                      <a:pPr algn="just"/>
                      <a:endParaRPr lang="es-PE" sz="2800" dirty="0"/>
                    </a:p>
                    <a:p>
                      <a:pPr algn="just"/>
                      <a:r>
                        <a:rPr lang="es-PE" sz="2800" dirty="0"/>
                        <a:t>Sirve para que el Equipo RIE tenga la programación mensual de su trabajo.</a:t>
                      </a:r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2800" dirty="0">
                          <a:solidFill>
                            <a:schemeClr val="tx1"/>
                          </a:solidFill>
                        </a:rPr>
                        <a:t>Brinda información a la UE del proceso de implementación del RIE en las DRE/GRE y UGEL</a:t>
                      </a:r>
                      <a:r>
                        <a:rPr lang="es-PE" sz="2800" dirty="0"/>
                        <a:t>.</a:t>
                      </a:r>
                    </a:p>
                  </a:txBody>
                  <a:tcPr marL="144000" marR="144000"/>
                </a:tc>
                <a:extLst>
                  <a:ext uri="{0D108BD9-81ED-4DB2-BD59-A6C34878D82A}">
                    <a16:rowId xmlns:a16="http://schemas.microsoft.com/office/drawing/2014/main" val="623241673"/>
                  </a:ext>
                </a:extLst>
              </a:tr>
            </a:tbl>
          </a:graphicData>
        </a:graphic>
      </p:graphicFrame>
      <p:pic>
        <p:nvPicPr>
          <p:cNvPr id="5" name="Gráfico 4" descr="Diana">
            <a:extLst>
              <a:ext uri="{FF2B5EF4-FFF2-40B4-BE49-F238E27FC236}">
                <a16:creationId xmlns:a16="http://schemas.microsoft.com/office/drawing/2014/main" id="{DADEB117-4420-4531-B6E6-00D8FC4672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1937" y="3374581"/>
            <a:ext cx="1276117" cy="1276117"/>
          </a:xfrm>
          <a:prstGeom prst="rect">
            <a:avLst/>
          </a:prstGeom>
        </p:spPr>
      </p:pic>
      <p:pic>
        <p:nvPicPr>
          <p:cNvPr id="7" name="Gráfico 6" descr="Jerarquía">
            <a:extLst>
              <a:ext uri="{FF2B5EF4-FFF2-40B4-BE49-F238E27FC236}">
                <a16:creationId xmlns:a16="http://schemas.microsoft.com/office/drawing/2014/main" id="{EBFC238F-1244-4EF8-9AA1-13BE8CCD54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8472" y="5077327"/>
            <a:ext cx="1457245" cy="1457245"/>
          </a:xfrm>
          <a:prstGeom prst="rect">
            <a:avLst/>
          </a:prstGeom>
        </p:spPr>
      </p:pic>
      <p:pic>
        <p:nvPicPr>
          <p:cNvPr id="9" name="Gráfico 8" descr="Información">
            <a:extLst>
              <a:ext uri="{FF2B5EF4-FFF2-40B4-BE49-F238E27FC236}">
                <a16:creationId xmlns:a16="http://schemas.microsoft.com/office/drawing/2014/main" id="{7E53658B-2A75-450C-85B2-89F53139B7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29153" y="5469240"/>
            <a:ext cx="1276117" cy="12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338470" y="793630"/>
            <a:ext cx="935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Estructura propuesta para el plan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5D11DD5-A7EB-42D1-899F-F4B9FD225032}"/>
              </a:ext>
            </a:extLst>
          </p:cNvPr>
          <p:cNvSpPr/>
          <p:nvPr/>
        </p:nvSpPr>
        <p:spPr>
          <a:xfrm>
            <a:off x="152400" y="1604408"/>
            <a:ext cx="11887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PE" sz="3200" dirty="0"/>
              <a:t>1. Datos generales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2. Finalidad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3. Marco legal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4. Vinculación a Objetivos estratégico de la UGEL o GRE/DRE (opcional)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5. Personal que conforma el Equipo RIE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6. Objetivo, metas y actividades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7. Actividad POI de la UGEL/DRE/GRE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8. Cantidad de instituciones educativas proyectadas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9. Metas mensuales proyectadas para el 2018</a:t>
            </a:r>
          </a:p>
        </p:txBody>
      </p:sp>
    </p:spTree>
    <p:extLst>
      <p:ext uri="{BB962C8B-B14F-4D97-AF65-F5344CB8AC3E}">
        <p14:creationId xmlns:p14="http://schemas.microsoft.com/office/powerpoint/2010/main" val="134695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F79592-E5B0-4A03-B0EA-DFCEFF830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707" y="3357617"/>
            <a:ext cx="1868685" cy="94569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338470" y="793630"/>
            <a:ext cx="996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Vinculación a planes estratégicos y operativos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5D11DD5-A7EB-42D1-899F-F4B9FD225032}"/>
              </a:ext>
            </a:extLst>
          </p:cNvPr>
          <p:cNvSpPr/>
          <p:nvPr/>
        </p:nvSpPr>
        <p:spPr>
          <a:xfrm>
            <a:off x="118601" y="2146008"/>
            <a:ext cx="76382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El Registro de Instituciones Educativas es una herramienta que servirá a toda la comunidad educativa.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En ese sentido, se recomienda que las actividades de identificación de IIEE que programe el equipo RIE sean vinculadas a sus </a:t>
            </a:r>
            <a:r>
              <a:rPr lang="es-PE" sz="2800" b="1" dirty="0">
                <a:solidFill>
                  <a:schemeClr val="accent5"/>
                </a:solidFill>
              </a:rPr>
              <a:t>planes estratégicos </a:t>
            </a:r>
            <a:r>
              <a:rPr lang="es-PE" sz="2800" dirty="0"/>
              <a:t>e incorporadas a su </a:t>
            </a:r>
            <a:r>
              <a:rPr lang="es-PE" sz="2800" b="1" dirty="0">
                <a:solidFill>
                  <a:schemeClr val="accent5"/>
                </a:solidFill>
              </a:rPr>
              <a:t>Plan Operativo Institucional o Anual</a:t>
            </a:r>
            <a:r>
              <a:rPr lang="es-PE" sz="2800" dirty="0"/>
              <a:t>.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66C4841-A579-4D44-924F-7FF0FDCEF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628269"/>
              </p:ext>
            </p:extLst>
          </p:nvPr>
        </p:nvGraphicFramePr>
        <p:xfrm>
          <a:off x="7429501" y="1760262"/>
          <a:ext cx="5016500" cy="4097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9035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C1AB3B-12CF-49F9-9A7D-2498665E1CBF}"/>
              </a:ext>
            </a:extLst>
          </p:cNvPr>
          <p:cNvSpPr txBox="1"/>
          <p:nvPr/>
        </p:nvSpPr>
        <p:spPr>
          <a:xfrm>
            <a:off x="273984" y="1274947"/>
            <a:ext cx="10188314" cy="181588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Objetivo Estratégico N°2</a:t>
            </a:r>
            <a:r>
              <a:rPr lang="es-PE" sz="2800" dirty="0"/>
              <a:t>: Instituciones educativas dinámicas, democráticas e inclusivas.</a:t>
            </a:r>
          </a:p>
          <a:p>
            <a:endParaRPr lang="es-PE" sz="2800" dirty="0"/>
          </a:p>
          <a:p>
            <a:pPr algn="r"/>
            <a:r>
              <a:rPr lang="es-PE" sz="2800" b="1" dirty="0"/>
              <a:t>UGEL HUARAZ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1AFCD3-624A-490A-99D0-164B4F9D9B3A}"/>
              </a:ext>
            </a:extLst>
          </p:cNvPr>
          <p:cNvSpPr txBox="1"/>
          <p:nvPr/>
        </p:nvSpPr>
        <p:spPr>
          <a:xfrm>
            <a:off x="273984" y="3364289"/>
            <a:ext cx="10261316" cy="34163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800" b="1" dirty="0"/>
              <a:t>PEI: OEI  08.01 </a:t>
            </a:r>
            <a:r>
              <a:rPr lang="es-PE" sz="2800" dirty="0"/>
              <a:t>Fortalecer la gestión pública institucional del Gobierno Regional de Puno.</a:t>
            </a:r>
          </a:p>
          <a:p>
            <a:pPr>
              <a:spcAft>
                <a:spcPts val="1200"/>
              </a:spcAft>
            </a:pPr>
            <a:r>
              <a:rPr lang="es-PE" sz="2800" b="1" dirty="0"/>
              <a:t>PEL: OE N°3 </a:t>
            </a:r>
            <a:r>
              <a:rPr lang="es-PE" sz="2800" dirty="0"/>
              <a:t>Fortalecer la participación y vigilancia de la sociedad civil y autoridades en acciones educativas orientadas a una educación de calidad con equidad y responsabilidad.</a:t>
            </a:r>
          </a:p>
          <a:p>
            <a:endParaRPr lang="es-PE" sz="2800" dirty="0"/>
          </a:p>
          <a:p>
            <a:pPr algn="r"/>
            <a:r>
              <a:rPr lang="es-PE" sz="2800" b="1" dirty="0"/>
              <a:t>UGEL SAN ANTONIO DE PUTINA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5C1671C-4E13-4F7F-B2DB-AE332991D142}"/>
              </a:ext>
            </a:extLst>
          </p:cNvPr>
          <p:cNvSpPr txBox="1"/>
          <p:nvPr/>
        </p:nvSpPr>
        <p:spPr>
          <a:xfrm>
            <a:off x="1254561" y="538516"/>
            <a:ext cx="935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Vinculación a sus planes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349948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459B84E-5B90-438D-BBC3-378D96EF1BC5}"/>
              </a:ext>
            </a:extLst>
          </p:cNvPr>
          <p:cNvSpPr txBox="1"/>
          <p:nvPr/>
        </p:nvSpPr>
        <p:spPr>
          <a:xfrm>
            <a:off x="1254561" y="538516"/>
            <a:ext cx="951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Vinculación al plan operativo y presupuesto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2DE094-747C-4087-B0F6-4954D826B556}"/>
              </a:ext>
            </a:extLst>
          </p:cNvPr>
          <p:cNvSpPr txBox="1"/>
          <p:nvPr/>
        </p:nvSpPr>
        <p:spPr>
          <a:xfrm>
            <a:off x="254828" y="1225105"/>
            <a:ext cx="10150442" cy="26776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dirty="0"/>
              <a:t>Cadena presupuestal POI-CEPLAN:</a:t>
            </a:r>
          </a:p>
          <a:p>
            <a:r>
              <a:rPr lang="es-PE" sz="2800" dirty="0"/>
              <a:t>9001/3999999/5000003/22/ 0608</a:t>
            </a:r>
          </a:p>
          <a:p>
            <a:r>
              <a:rPr lang="es-PE" sz="2800" dirty="0"/>
              <a:t>Programa presupuestal acciones centrales/Gestión administrativa/Educación/Asesoramiento y apoyo</a:t>
            </a:r>
          </a:p>
          <a:p>
            <a:endParaRPr lang="es-PE" sz="2800" dirty="0"/>
          </a:p>
          <a:p>
            <a:pPr algn="r"/>
            <a:r>
              <a:rPr lang="es-PE" sz="2800" b="1" dirty="0"/>
              <a:t>UGEL UTCUBAMBA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33607D5D-05B5-4B06-B092-1BC08974F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42090"/>
              </p:ext>
            </p:extLst>
          </p:nvPr>
        </p:nvGraphicFramePr>
        <p:xfrm>
          <a:off x="254828" y="4126379"/>
          <a:ext cx="10150442" cy="240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8562">
                  <a:extLst>
                    <a:ext uri="{9D8B030D-6E8A-4147-A177-3AD203B41FA5}">
                      <a16:colId xmlns:a16="http://schemas.microsoft.com/office/drawing/2014/main" val="1649708599"/>
                    </a:ext>
                  </a:extLst>
                </a:gridCol>
                <a:gridCol w="6961880">
                  <a:extLst>
                    <a:ext uri="{9D8B030D-6E8A-4147-A177-3AD203B41FA5}">
                      <a16:colId xmlns:a16="http://schemas.microsoft.com/office/drawing/2014/main" val="2683408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sz="2800" b="1" dirty="0"/>
                        <a:t>Código POI 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2800" b="1" dirty="0"/>
                        <a:t>Denominación de la actividad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83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800" dirty="0"/>
                        <a:t>1BAO11805160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2800" dirty="0"/>
                        <a:t>Actualización de estadísticas de la UGEL Pasco, Instituciones Educativas y Programas Educativos.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7721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s-PE" sz="2800" b="1" dirty="0"/>
                        <a:t>UGEL PASCO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651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86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954158" y="793630"/>
            <a:ext cx="970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Cuadro de Total de IIEE proyectadas</a:t>
            </a:r>
            <a:endParaRPr lang="es-MX" sz="4000" b="1" dirty="0">
              <a:solidFill>
                <a:srgbClr val="0C53A7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B372827-F137-4094-85D8-C7F3643E6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59107"/>
              </p:ext>
            </p:extLst>
          </p:nvPr>
        </p:nvGraphicFramePr>
        <p:xfrm>
          <a:off x="492028" y="1497046"/>
          <a:ext cx="11125206" cy="456565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46302">
                  <a:extLst>
                    <a:ext uri="{9D8B030D-6E8A-4147-A177-3AD203B41FA5}">
                      <a16:colId xmlns:a16="http://schemas.microsoft.com/office/drawing/2014/main" val="1505648401"/>
                    </a:ext>
                  </a:extLst>
                </a:gridCol>
                <a:gridCol w="2067340">
                  <a:extLst>
                    <a:ext uri="{9D8B030D-6E8A-4147-A177-3AD203B41FA5}">
                      <a16:colId xmlns:a16="http://schemas.microsoft.com/office/drawing/2014/main" val="3546093273"/>
                    </a:ext>
                  </a:extLst>
                </a:gridCol>
                <a:gridCol w="1948069">
                  <a:extLst>
                    <a:ext uri="{9D8B030D-6E8A-4147-A177-3AD203B41FA5}">
                      <a16:colId xmlns:a16="http://schemas.microsoft.com/office/drawing/2014/main" val="451564000"/>
                    </a:ext>
                  </a:extLst>
                </a:gridCol>
                <a:gridCol w="2080591">
                  <a:extLst>
                    <a:ext uri="{9D8B030D-6E8A-4147-A177-3AD203B41FA5}">
                      <a16:colId xmlns:a16="http://schemas.microsoft.com/office/drawing/2014/main" val="3047638953"/>
                    </a:ext>
                  </a:extLst>
                </a:gridCol>
                <a:gridCol w="1982904">
                  <a:extLst>
                    <a:ext uri="{9D8B030D-6E8A-4147-A177-3AD203B41FA5}">
                      <a16:colId xmlns:a16="http://schemas.microsoft.com/office/drawing/2014/main" val="2461012335"/>
                    </a:ext>
                  </a:extLst>
                </a:gridCol>
              </a:tblGrid>
              <a:tr h="7383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Nivel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Cantidad Total de: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Cantidad de IIEE que se proyecta visitar: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829748"/>
                  </a:ext>
                </a:extLst>
              </a:tr>
              <a:tr h="110758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489442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Educación Básica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54629"/>
                  </a:ext>
                </a:extLst>
              </a:tr>
              <a:tr h="738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Educación Técnica-productiva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409932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Educación Superior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883596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Total: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01581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9B8A33A-282E-491E-9598-2774C1B88C04}"/>
              </a:ext>
            </a:extLst>
          </p:cNvPr>
          <p:cNvSpPr txBox="1"/>
          <p:nvPr/>
        </p:nvSpPr>
        <p:spPr>
          <a:xfrm>
            <a:off x="0" y="5994716"/>
            <a:ext cx="12192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FF0000"/>
                </a:solidFill>
              </a:rPr>
              <a:t>Llenar los cuadros usando la información de los listados de identificación preliminar de IIEE enviados por la UE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0FD9C06-B8DA-4AD5-AC5F-22EEAB8E14E3}"/>
              </a:ext>
            </a:extLst>
          </p:cNvPr>
          <p:cNvSpPr/>
          <p:nvPr/>
        </p:nvSpPr>
        <p:spPr>
          <a:xfrm>
            <a:off x="3445566" y="3709061"/>
            <a:ext cx="8254406" cy="2310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6117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10498</TotalTime>
  <Words>1684</Words>
  <Application>Microsoft Office PowerPoint</Application>
  <PresentationFormat>Panorámica</PresentationFormat>
  <Paragraphs>576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DERZU ANDRES MEGO LOPEZ</dc:creator>
  <cp:lastModifiedBy>Walter Leon Robles</cp:lastModifiedBy>
  <cp:revision>851</cp:revision>
  <cp:lastPrinted>2017-10-23T18:26:39Z</cp:lastPrinted>
  <dcterms:created xsi:type="dcterms:W3CDTF">2016-01-06T15:33:33Z</dcterms:created>
  <dcterms:modified xsi:type="dcterms:W3CDTF">2018-02-14T20:23:05Z</dcterms:modified>
</cp:coreProperties>
</file>