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56" r:id="rId2"/>
    <p:sldId id="257" r:id="rId3"/>
    <p:sldId id="513" r:id="rId4"/>
    <p:sldId id="515" r:id="rId5"/>
    <p:sldId id="496" r:id="rId6"/>
    <p:sldId id="503" r:id="rId7"/>
    <p:sldId id="516" r:id="rId8"/>
    <p:sldId id="501" r:id="rId9"/>
    <p:sldId id="502" r:id="rId10"/>
    <p:sldId id="499" r:id="rId11"/>
    <p:sldId id="498" r:id="rId12"/>
    <p:sldId id="517" r:id="rId13"/>
    <p:sldId id="521" r:id="rId14"/>
    <p:sldId id="522" r:id="rId15"/>
    <p:sldId id="420" r:id="rId16"/>
    <p:sldId id="405" r:id="rId17"/>
    <p:sldId id="512" r:id="rId18"/>
    <p:sldId id="360" r:id="rId19"/>
  </p:sldIdLst>
  <p:sldSz cx="12192000" cy="6858000"/>
  <p:notesSz cx="6877050" cy="100028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CC"/>
    <a:srgbClr val="D2DEEF"/>
    <a:srgbClr val="FEB819"/>
    <a:srgbClr val="0C53A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6" autoAdjust="0"/>
    <p:restoredTop sz="94653" autoAdjust="0"/>
  </p:normalViewPr>
  <p:slideViewPr>
    <p:cSldViewPr snapToGrid="0">
      <p:cViewPr varScale="1">
        <p:scale>
          <a:sx n="72" d="100"/>
          <a:sy n="72" d="100"/>
        </p:scale>
        <p:origin x="87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52617-98C7-4171-A947-21E624F7FB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s-PE"/>
        </a:p>
      </dgm:t>
    </dgm:pt>
    <dgm:pt modelId="{ABF4A041-53A0-4B5E-97C8-671852FCB1DA}">
      <dgm:prSet phldrT="[Texto]" custT="1"/>
      <dgm:spPr/>
      <dgm:t>
        <a:bodyPr/>
        <a:lstStyle/>
        <a:p>
          <a:r>
            <a:rPr lang="es-PE" sz="2400" b="1" dirty="0"/>
            <a:t>UE regula incorporación al RIE de las IIEE existentes.</a:t>
          </a:r>
        </a:p>
      </dgm:t>
    </dgm:pt>
    <dgm:pt modelId="{A24416D7-EAA1-46BD-A190-987D135B8720}" type="parTrans" cxnId="{86EEAC46-25F6-4884-93BF-66B700066B32}">
      <dgm:prSet/>
      <dgm:spPr/>
      <dgm:t>
        <a:bodyPr/>
        <a:lstStyle/>
        <a:p>
          <a:endParaRPr lang="es-PE" sz="2400"/>
        </a:p>
      </dgm:t>
    </dgm:pt>
    <dgm:pt modelId="{5F9DB47C-FD6C-4FC2-A1A0-94DC7327B3F6}" type="sibTrans" cxnId="{86EEAC46-25F6-4884-93BF-66B700066B32}">
      <dgm:prSet/>
      <dgm:spPr/>
      <dgm:t>
        <a:bodyPr/>
        <a:lstStyle/>
        <a:p>
          <a:endParaRPr lang="es-PE" sz="2400"/>
        </a:p>
      </dgm:t>
    </dgm:pt>
    <dgm:pt modelId="{95E3DFDF-B1FB-4F90-A8AA-E68AD574F2F8}">
      <dgm:prSet phldrT="[Texto]" custT="1"/>
      <dgm:spPr/>
      <dgm:t>
        <a:bodyPr/>
        <a:lstStyle/>
        <a:p>
          <a:r>
            <a:rPr lang="es-PE" sz="2400" b="1" dirty="0"/>
            <a:t>Garantizar la conservación de la información del “Padrón de IIEE y Programas Educativos”</a:t>
          </a:r>
        </a:p>
      </dgm:t>
    </dgm:pt>
    <dgm:pt modelId="{48B25777-03A0-48B0-BF9A-E7D348F74D1A}" type="parTrans" cxnId="{03082308-90C7-4954-95A5-1580E80275EA}">
      <dgm:prSet/>
      <dgm:spPr/>
      <dgm:t>
        <a:bodyPr/>
        <a:lstStyle/>
        <a:p>
          <a:endParaRPr lang="es-PE" sz="2400"/>
        </a:p>
      </dgm:t>
    </dgm:pt>
    <dgm:pt modelId="{86B07DA8-1766-468E-9967-6615696961DB}" type="sibTrans" cxnId="{03082308-90C7-4954-95A5-1580E80275EA}">
      <dgm:prSet/>
      <dgm:spPr/>
      <dgm:t>
        <a:bodyPr/>
        <a:lstStyle/>
        <a:p>
          <a:endParaRPr lang="es-PE" sz="2400"/>
        </a:p>
      </dgm:t>
    </dgm:pt>
    <dgm:pt modelId="{2BA31EF5-472F-48C5-B962-7F56A22481BC}">
      <dgm:prSet phldrT="[Texto]" custT="1"/>
      <dgm:spPr/>
      <dgm:t>
        <a:bodyPr/>
        <a:lstStyle/>
        <a:p>
          <a:r>
            <a:rPr lang="es-PE" sz="2400" b="1" dirty="0"/>
            <a:t>Se basa en los listados enviados por las DRE/GRE.</a:t>
          </a:r>
        </a:p>
      </dgm:t>
    </dgm:pt>
    <dgm:pt modelId="{10EBFB76-4CA0-4DA7-9BFB-9340418395C6}" type="parTrans" cxnId="{431456C2-8436-4E78-88BA-D59A161E51F8}">
      <dgm:prSet/>
      <dgm:spPr/>
      <dgm:t>
        <a:bodyPr/>
        <a:lstStyle/>
        <a:p>
          <a:endParaRPr lang="es-PE" sz="2400"/>
        </a:p>
      </dgm:t>
    </dgm:pt>
    <dgm:pt modelId="{19C29531-0FEA-4A16-A62A-4FCEDA7A3401}" type="sibTrans" cxnId="{431456C2-8436-4E78-88BA-D59A161E51F8}">
      <dgm:prSet/>
      <dgm:spPr/>
      <dgm:t>
        <a:bodyPr/>
        <a:lstStyle/>
        <a:p>
          <a:endParaRPr lang="es-PE" sz="2400"/>
        </a:p>
      </dgm:t>
    </dgm:pt>
    <dgm:pt modelId="{1231BFF6-4232-4838-AE8B-9364AD8424FB}">
      <dgm:prSet phldrT="[Texto]" custT="1"/>
      <dgm:spPr/>
      <dgm:t>
        <a:bodyPr/>
        <a:lstStyle/>
        <a:p>
          <a:r>
            <a:rPr lang="es-PE" sz="2400" b="1" dirty="0"/>
            <a:t>UE señala los datos a incluir en estos listados.</a:t>
          </a:r>
        </a:p>
      </dgm:t>
    </dgm:pt>
    <dgm:pt modelId="{C4591EA0-A984-46B9-899D-B642BE9CB93E}" type="parTrans" cxnId="{6BE556A9-C8F8-40C2-A9D5-0F979DEA184E}">
      <dgm:prSet/>
      <dgm:spPr/>
      <dgm:t>
        <a:bodyPr/>
        <a:lstStyle/>
        <a:p>
          <a:endParaRPr lang="es-PE" sz="2400"/>
        </a:p>
      </dgm:t>
    </dgm:pt>
    <dgm:pt modelId="{98F082F9-F647-4DA2-92A2-A7AB0EDD2636}" type="sibTrans" cxnId="{6BE556A9-C8F8-40C2-A9D5-0F979DEA184E}">
      <dgm:prSet/>
      <dgm:spPr/>
      <dgm:t>
        <a:bodyPr/>
        <a:lstStyle/>
        <a:p>
          <a:endParaRPr lang="es-PE" sz="2400"/>
        </a:p>
      </dgm:t>
    </dgm:pt>
    <dgm:pt modelId="{AE481A37-950D-4524-A1DD-9C591263DF1D}" type="pres">
      <dgm:prSet presAssocID="{D5052617-98C7-4171-A947-21E624F7FB3F}" presName="cycle" presStyleCnt="0">
        <dgm:presLayoutVars>
          <dgm:dir/>
          <dgm:resizeHandles val="exact"/>
        </dgm:presLayoutVars>
      </dgm:prSet>
      <dgm:spPr/>
    </dgm:pt>
    <dgm:pt modelId="{AB83DF5D-0E3C-4850-91B9-41522D6051DC}" type="pres">
      <dgm:prSet presAssocID="{ABF4A041-53A0-4B5E-97C8-671852FCB1DA}" presName="node" presStyleLbl="node1" presStyleIdx="0" presStyleCnt="4" custScaleX="164029" custScaleY="159392">
        <dgm:presLayoutVars>
          <dgm:bulletEnabled val="1"/>
        </dgm:presLayoutVars>
      </dgm:prSet>
      <dgm:spPr/>
    </dgm:pt>
    <dgm:pt modelId="{63217A92-00AC-4E4B-A4BC-EA5CD3F59D3A}" type="pres">
      <dgm:prSet presAssocID="{ABF4A041-53A0-4B5E-97C8-671852FCB1DA}" presName="spNode" presStyleCnt="0"/>
      <dgm:spPr/>
    </dgm:pt>
    <dgm:pt modelId="{F3DE3817-4A11-4598-85D8-E71648C10E65}" type="pres">
      <dgm:prSet presAssocID="{5F9DB47C-FD6C-4FC2-A1A0-94DC7327B3F6}" presName="sibTrans" presStyleLbl="sibTrans1D1" presStyleIdx="0" presStyleCnt="4"/>
      <dgm:spPr/>
    </dgm:pt>
    <dgm:pt modelId="{9C0D7385-A1E0-4896-BB14-53FC3A6D26F7}" type="pres">
      <dgm:prSet presAssocID="{2BA31EF5-472F-48C5-B962-7F56A22481BC}" presName="node" presStyleLbl="node1" presStyleIdx="1" presStyleCnt="4" custScaleX="164029" custScaleY="159392">
        <dgm:presLayoutVars>
          <dgm:bulletEnabled val="1"/>
        </dgm:presLayoutVars>
      </dgm:prSet>
      <dgm:spPr/>
    </dgm:pt>
    <dgm:pt modelId="{114CD89B-FEDF-458B-9839-85130318F368}" type="pres">
      <dgm:prSet presAssocID="{2BA31EF5-472F-48C5-B962-7F56A22481BC}" presName="spNode" presStyleCnt="0"/>
      <dgm:spPr/>
    </dgm:pt>
    <dgm:pt modelId="{ECDF3BE1-A669-4ABD-8C5F-F56261226944}" type="pres">
      <dgm:prSet presAssocID="{19C29531-0FEA-4A16-A62A-4FCEDA7A3401}" presName="sibTrans" presStyleLbl="sibTrans1D1" presStyleIdx="1" presStyleCnt="4"/>
      <dgm:spPr/>
    </dgm:pt>
    <dgm:pt modelId="{7C4D283E-A949-478C-BBE8-09B703ABD2E5}" type="pres">
      <dgm:prSet presAssocID="{1231BFF6-4232-4838-AE8B-9364AD8424FB}" presName="node" presStyleLbl="node1" presStyleIdx="2" presStyleCnt="4" custScaleX="164029" custScaleY="159392">
        <dgm:presLayoutVars>
          <dgm:bulletEnabled val="1"/>
        </dgm:presLayoutVars>
      </dgm:prSet>
      <dgm:spPr/>
    </dgm:pt>
    <dgm:pt modelId="{DAF3FDA7-0F16-4479-8DC8-0ED564DF51DB}" type="pres">
      <dgm:prSet presAssocID="{1231BFF6-4232-4838-AE8B-9364AD8424FB}" presName="spNode" presStyleCnt="0"/>
      <dgm:spPr/>
    </dgm:pt>
    <dgm:pt modelId="{9E01F5D3-8284-4643-B9CB-F16C7FB501F5}" type="pres">
      <dgm:prSet presAssocID="{98F082F9-F647-4DA2-92A2-A7AB0EDD2636}" presName="sibTrans" presStyleLbl="sibTrans1D1" presStyleIdx="2" presStyleCnt="4"/>
      <dgm:spPr/>
    </dgm:pt>
    <dgm:pt modelId="{C7C6C8C2-F669-4F56-937D-50125FF00432}" type="pres">
      <dgm:prSet presAssocID="{95E3DFDF-B1FB-4F90-A8AA-E68AD574F2F8}" presName="node" presStyleLbl="node1" presStyleIdx="3" presStyleCnt="4" custScaleX="164029" custScaleY="159392">
        <dgm:presLayoutVars>
          <dgm:bulletEnabled val="1"/>
        </dgm:presLayoutVars>
      </dgm:prSet>
      <dgm:spPr/>
    </dgm:pt>
    <dgm:pt modelId="{83E398CA-42EC-4EDC-826F-FAEC6552C99E}" type="pres">
      <dgm:prSet presAssocID="{95E3DFDF-B1FB-4F90-A8AA-E68AD574F2F8}" presName="spNode" presStyleCnt="0"/>
      <dgm:spPr/>
    </dgm:pt>
    <dgm:pt modelId="{F335F588-1312-42DB-B4BF-5AD5FFB2F008}" type="pres">
      <dgm:prSet presAssocID="{86B07DA8-1766-468E-9967-6615696961DB}" presName="sibTrans" presStyleLbl="sibTrans1D1" presStyleIdx="3" presStyleCnt="4"/>
      <dgm:spPr/>
    </dgm:pt>
  </dgm:ptLst>
  <dgm:cxnLst>
    <dgm:cxn modelId="{03082308-90C7-4954-95A5-1580E80275EA}" srcId="{D5052617-98C7-4171-A947-21E624F7FB3F}" destId="{95E3DFDF-B1FB-4F90-A8AA-E68AD574F2F8}" srcOrd="3" destOrd="0" parTransId="{48B25777-03A0-48B0-BF9A-E7D348F74D1A}" sibTransId="{86B07DA8-1766-468E-9967-6615696961DB}"/>
    <dgm:cxn modelId="{15CF572F-9A57-42B3-9B00-8EDF18D40FBF}" type="presOf" srcId="{2BA31EF5-472F-48C5-B962-7F56A22481BC}" destId="{9C0D7385-A1E0-4896-BB14-53FC3A6D26F7}" srcOrd="0" destOrd="0" presId="urn:microsoft.com/office/officeart/2005/8/layout/cycle6"/>
    <dgm:cxn modelId="{4F86AE45-1273-4879-B460-39A36ADEBEF5}" type="presOf" srcId="{1231BFF6-4232-4838-AE8B-9364AD8424FB}" destId="{7C4D283E-A949-478C-BBE8-09B703ABD2E5}" srcOrd="0" destOrd="0" presId="urn:microsoft.com/office/officeart/2005/8/layout/cycle6"/>
    <dgm:cxn modelId="{86EEAC46-25F6-4884-93BF-66B700066B32}" srcId="{D5052617-98C7-4171-A947-21E624F7FB3F}" destId="{ABF4A041-53A0-4B5E-97C8-671852FCB1DA}" srcOrd="0" destOrd="0" parTransId="{A24416D7-EAA1-46BD-A190-987D135B8720}" sibTransId="{5F9DB47C-FD6C-4FC2-A1A0-94DC7327B3F6}"/>
    <dgm:cxn modelId="{37715775-D8B3-489A-A738-114887B7F005}" type="presOf" srcId="{ABF4A041-53A0-4B5E-97C8-671852FCB1DA}" destId="{AB83DF5D-0E3C-4850-91B9-41522D6051DC}" srcOrd="0" destOrd="0" presId="urn:microsoft.com/office/officeart/2005/8/layout/cycle6"/>
    <dgm:cxn modelId="{ACD01A9A-DD70-497A-9348-F12037266389}" type="presOf" srcId="{19C29531-0FEA-4A16-A62A-4FCEDA7A3401}" destId="{ECDF3BE1-A669-4ABD-8C5F-F56261226944}" srcOrd="0" destOrd="0" presId="urn:microsoft.com/office/officeart/2005/8/layout/cycle6"/>
    <dgm:cxn modelId="{6BE556A9-C8F8-40C2-A9D5-0F979DEA184E}" srcId="{D5052617-98C7-4171-A947-21E624F7FB3F}" destId="{1231BFF6-4232-4838-AE8B-9364AD8424FB}" srcOrd="2" destOrd="0" parTransId="{C4591EA0-A984-46B9-899D-B642BE9CB93E}" sibTransId="{98F082F9-F647-4DA2-92A2-A7AB0EDD2636}"/>
    <dgm:cxn modelId="{431456C2-8436-4E78-88BA-D59A161E51F8}" srcId="{D5052617-98C7-4171-A947-21E624F7FB3F}" destId="{2BA31EF5-472F-48C5-B962-7F56A22481BC}" srcOrd="1" destOrd="0" parTransId="{10EBFB76-4CA0-4DA7-9BFB-9340418395C6}" sibTransId="{19C29531-0FEA-4A16-A62A-4FCEDA7A3401}"/>
    <dgm:cxn modelId="{CB055FC6-6985-46B5-B4B4-F3DB21B57AA6}" type="presOf" srcId="{95E3DFDF-B1FB-4F90-A8AA-E68AD574F2F8}" destId="{C7C6C8C2-F669-4F56-937D-50125FF00432}" srcOrd="0" destOrd="0" presId="urn:microsoft.com/office/officeart/2005/8/layout/cycle6"/>
    <dgm:cxn modelId="{ED8037D7-4DB7-46E3-A670-ADA588984EA0}" type="presOf" srcId="{98F082F9-F647-4DA2-92A2-A7AB0EDD2636}" destId="{9E01F5D3-8284-4643-B9CB-F16C7FB501F5}" srcOrd="0" destOrd="0" presId="urn:microsoft.com/office/officeart/2005/8/layout/cycle6"/>
    <dgm:cxn modelId="{87DBF6F2-A1C6-443B-8806-095CD02AA90D}" type="presOf" srcId="{5F9DB47C-FD6C-4FC2-A1A0-94DC7327B3F6}" destId="{F3DE3817-4A11-4598-85D8-E71648C10E65}" srcOrd="0" destOrd="0" presId="urn:microsoft.com/office/officeart/2005/8/layout/cycle6"/>
    <dgm:cxn modelId="{D3F29CF9-2FE2-4189-9F23-AD2EC84711FF}" type="presOf" srcId="{D5052617-98C7-4171-A947-21E624F7FB3F}" destId="{AE481A37-950D-4524-A1DD-9C591263DF1D}" srcOrd="0" destOrd="0" presId="urn:microsoft.com/office/officeart/2005/8/layout/cycle6"/>
    <dgm:cxn modelId="{3B6CDCFA-7F8E-4DB8-8381-683B19BD7CD2}" type="presOf" srcId="{86B07DA8-1766-468E-9967-6615696961DB}" destId="{F335F588-1312-42DB-B4BF-5AD5FFB2F008}" srcOrd="0" destOrd="0" presId="urn:microsoft.com/office/officeart/2005/8/layout/cycle6"/>
    <dgm:cxn modelId="{AEB3AED4-8C8B-40A2-8FBA-BDAA3F6005CD}" type="presParOf" srcId="{AE481A37-950D-4524-A1DD-9C591263DF1D}" destId="{AB83DF5D-0E3C-4850-91B9-41522D6051DC}" srcOrd="0" destOrd="0" presId="urn:microsoft.com/office/officeart/2005/8/layout/cycle6"/>
    <dgm:cxn modelId="{12AF9BC4-AC3C-4301-A1C3-90643AA60AC6}" type="presParOf" srcId="{AE481A37-950D-4524-A1DD-9C591263DF1D}" destId="{63217A92-00AC-4E4B-A4BC-EA5CD3F59D3A}" srcOrd="1" destOrd="0" presId="urn:microsoft.com/office/officeart/2005/8/layout/cycle6"/>
    <dgm:cxn modelId="{E0FD93CF-57BA-4440-A5C9-774A002F7AA4}" type="presParOf" srcId="{AE481A37-950D-4524-A1DD-9C591263DF1D}" destId="{F3DE3817-4A11-4598-85D8-E71648C10E65}" srcOrd="2" destOrd="0" presId="urn:microsoft.com/office/officeart/2005/8/layout/cycle6"/>
    <dgm:cxn modelId="{1F5ECACB-3D7D-4C98-A114-9D519926BCBC}" type="presParOf" srcId="{AE481A37-950D-4524-A1DD-9C591263DF1D}" destId="{9C0D7385-A1E0-4896-BB14-53FC3A6D26F7}" srcOrd="3" destOrd="0" presId="urn:microsoft.com/office/officeart/2005/8/layout/cycle6"/>
    <dgm:cxn modelId="{A300DC7B-287A-4839-8CCE-689200FF0BE3}" type="presParOf" srcId="{AE481A37-950D-4524-A1DD-9C591263DF1D}" destId="{114CD89B-FEDF-458B-9839-85130318F368}" srcOrd="4" destOrd="0" presId="urn:microsoft.com/office/officeart/2005/8/layout/cycle6"/>
    <dgm:cxn modelId="{EBB2FD76-0DE2-4968-BADA-37A2CF65F7D1}" type="presParOf" srcId="{AE481A37-950D-4524-A1DD-9C591263DF1D}" destId="{ECDF3BE1-A669-4ABD-8C5F-F56261226944}" srcOrd="5" destOrd="0" presId="urn:microsoft.com/office/officeart/2005/8/layout/cycle6"/>
    <dgm:cxn modelId="{6970894E-99CB-43C0-9E81-6E67329A9575}" type="presParOf" srcId="{AE481A37-950D-4524-A1DD-9C591263DF1D}" destId="{7C4D283E-A949-478C-BBE8-09B703ABD2E5}" srcOrd="6" destOrd="0" presId="urn:microsoft.com/office/officeart/2005/8/layout/cycle6"/>
    <dgm:cxn modelId="{DCB59578-21C9-4E09-8E64-C074E9FEC8DE}" type="presParOf" srcId="{AE481A37-950D-4524-A1DD-9C591263DF1D}" destId="{DAF3FDA7-0F16-4479-8DC8-0ED564DF51DB}" srcOrd="7" destOrd="0" presId="urn:microsoft.com/office/officeart/2005/8/layout/cycle6"/>
    <dgm:cxn modelId="{A93669E9-C09F-444D-8D51-836D4D6036F8}" type="presParOf" srcId="{AE481A37-950D-4524-A1DD-9C591263DF1D}" destId="{9E01F5D3-8284-4643-B9CB-F16C7FB501F5}" srcOrd="8" destOrd="0" presId="urn:microsoft.com/office/officeart/2005/8/layout/cycle6"/>
    <dgm:cxn modelId="{FFEF42F7-D451-45D2-B6F2-6E8A5CD704B7}" type="presParOf" srcId="{AE481A37-950D-4524-A1DD-9C591263DF1D}" destId="{C7C6C8C2-F669-4F56-937D-50125FF00432}" srcOrd="9" destOrd="0" presId="urn:microsoft.com/office/officeart/2005/8/layout/cycle6"/>
    <dgm:cxn modelId="{F20A40AD-51A9-4FC3-B1DC-C3337BE1B5DB}" type="presParOf" srcId="{AE481A37-950D-4524-A1DD-9C591263DF1D}" destId="{83E398CA-42EC-4EDC-826F-FAEC6552C99E}" srcOrd="10" destOrd="0" presId="urn:microsoft.com/office/officeart/2005/8/layout/cycle6"/>
    <dgm:cxn modelId="{9AF8503B-0956-4C82-B609-CE0000EAD1C5}" type="presParOf" srcId="{AE481A37-950D-4524-A1DD-9C591263DF1D}" destId="{F335F588-1312-42DB-B4BF-5AD5FFB2F008}" srcOrd="11" destOrd="0" presId="urn:microsoft.com/office/officeart/2005/8/layout/cycle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52617-98C7-4171-A947-21E624F7FB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s-PE"/>
        </a:p>
      </dgm:t>
    </dgm:pt>
    <dgm:pt modelId="{ABF4A041-53A0-4B5E-97C8-671852FCB1DA}">
      <dgm:prSet phldrT="[Texto]" custT="1"/>
      <dgm:spPr/>
      <dgm:t>
        <a:bodyPr/>
        <a:lstStyle/>
        <a:p>
          <a:r>
            <a:rPr lang="es-PE" sz="2000" b="1" dirty="0"/>
            <a:t>Listados de identificación preliminar de IIEE</a:t>
          </a:r>
        </a:p>
      </dgm:t>
    </dgm:pt>
    <dgm:pt modelId="{A24416D7-EAA1-46BD-A190-987D135B8720}" type="parTrans" cxnId="{86EEAC46-25F6-4884-93BF-66B700066B32}">
      <dgm:prSet/>
      <dgm:spPr/>
      <dgm:t>
        <a:bodyPr/>
        <a:lstStyle/>
        <a:p>
          <a:endParaRPr lang="es-PE" sz="1500"/>
        </a:p>
      </dgm:t>
    </dgm:pt>
    <dgm:pt modelId="{5F9DB47C-FD6C-4FC2-A1A0-94DC7327B3F6}" type="sibTrans" cxnId="{86EEAC46-25F6-4884-93BF-66B700066B32}">
      <dgm:prSet/>
      <dgm:spPr/>
      <dgm:t>
        <a:bodyPr/>
        <a:lstStyle/>
        <a:p>
          <a:endParaRPr lang="es-PE" sz="1500"/>
        </a:p>
      </dgm:t>
    </dgm:pt>
    <dgm:pt modelId="{46767BBA-741E-4D90-BC40-4778E93E3733}">
      <dgm:prSet phldrT="[Texto]" custT="1"/>
      <dgm:spPr/>
      <dgm:t>
        <a:bodyPr/>
        <a:lstStyle/>
        <a:p>
          <a:r>
            <a:rPr lang="es-PE" sz="2000" b="1" dirty="0"/>
            <a:t>Visita a establecimientos educativos</a:t>
          </a:r>
        </a:p>
      </dgm:t>
    </dgm:pt>
    <dgm:pt modelId="{D39964FF-C9B7-4B0E-A5F7-236D44A44023}" type="parTrans" cxnId="{F99A0FEF-0340-466E-AD8D-12D45DD56C34}">
      <dgm:prSet/>
      <dgm:spPr/>
      <dgm:t>
        <a:bodyPr/>
        <a:lstStyle/>
        <a:p>
          <a:endParaRPr lang="es-PE" sz="1500"/>
        </a:p>
      </dgm:t>
    </dgm:pt>
    <dgm:pt modelId="{9932227F-BBB3-4336-9722-863385A4CA7C}" type="sibTrans" cxnId="{F99A0FEF-0340-466E-AD8D-12D45DD56C34}">
      <dgm:prSet/>
      <dgm:spPr/>
      <dgm:t>
        <a:bodyPr/>
        <a:lstStyle/>
        <a:p>
          <a:endParaRPr lang="es-PE" sz="1500"/>
        </a:p>
      </dgm:t>
    </dgm:pt>
    <dgm:pt modelId="{3CAC255B-0E4F-44DF-A406-5DCA554B6A74}">
      <dgm:prSet phldrT="[Texto]" custT="1"/>
      <dgm:spPr/>
      <dgm:t>
        <a:bodyPr/>
        <a:lstStyle/>
        <a:p>
          <a:r>
            <a:rPr lang="es-PE" sz="2000" b="1" dirty="0"/>
            <a:t>Actos resolutivos o resolución ficta positiva</a:t>
          </a:r>
        </a:p>
      </dgm:t>
    </dgm:pt>
    <dgm:pt modelId="{76B818DE-4317-4ADD-BC10-CA4A10CF53A7}" type="parTrans" cxnId="{1E5B911C-AA5C-4C6F-A6BD-371374B80394}">
      <dgm:prSet/>
      <dgm:spPr/>
      <dgm:t>
        <a:bodyPr/>
        <a:lstStyle/>
        <a:p>
          <a:endParaRPr lang="es-PE"/>
        </a:p>
      </dgm:t>
    </dgm:pt>
    <dgm:pt modelId="{F4E2F33E-E79B-4596-8C01-BB506DD9EBB3}" type="sibTrans" cxnId="{1E5B911C-AA5C-4C6F-A6BD-371374B80394}">
      <dgm:prSet/>
      <dgm:spPr/>
      <dgm:t>
        <a:bodyPr/>
        <a:lstStyle/>
        <a:p>
          <a:endParaRPr lang="es-PE"/>
        </a:p>
      </dgm:t>
    </dgm:pt>
    <dgm:pt modelId="{9291A327-185F-4C72-A49B-DD711F898AEC}">
      <dgm:prSet phldrT="[Texto]" custT="1"/>
      <dgm:spPr/>
      <dgm:t>
        <a:bodyPr/>
        <a:lstStyle/>
        <a:p>
          <a:r>
            <a:rPr lang="es-PE" sz="2000" b="1" dirty="0"/>
            <a:t>Portal Escale</a:t>
          </a:r>
        </a:p>
      </dgm:t>
    </dgm:pt>
    <dgm:pt modelId="{8B0F3C1A-58D8-4932-8164-7B9FF6EDEA5F}" type="parTrans" cxnId="{0AE72712-DD08-4023-9D9C-6F09DF65BFAC}">
      <dgm:prSet/>
      <dgm:spPr/>
      <dgm:t>
        <a:bodyPr/>
        <a:lstStyle/>
        <a:p>
          <a:endParaRPr lang="es-PE"/>
        </a:p>
      </dgm:t>
    </dgm:pt>
    <dgm:pt modelId="{E0679833-856F-4F69-9DD1-A469A15DF63B}" type="sibTrans" cxnId="{0AE72712-DD08-4023-9D9C-6F09DF65BFAC}">
      <dgm:prSet/>
      <dgm:spPr/>
      <dgm:t>
        <a:bodyPr/>
        <a:lstStyle/>
        <a:p>
          <a:endParaRPr lang="es-PE"/>
        </a:p>
      </dgm:t>
    </dgm:pt>
    <dgm:pt modelId="{AE481A37-950D-4524-A1DD-9C591263DF1D}" type="pres">
      <dgm:prSet presAssocID="{D5052617-98C7-4171-A947-21E624F7FB3F}" presName="cycle" presStyleCnt="0">
        <dgm:presLayoutVars>
          <dgm:dir/>
          <dgm:resizeHandles val="exact"/>
        </dgm:presLayoutVars>
      </dgm:prSet>
      <dgm:spPr/>
    </dgm:pt>
    <dgm:pt modelId="{AB83DF5D-0E3C-4850-91B9-41522D6051DC}" type="pres">
      <dgm:prSet presAssocID="{ABF4A041-53A0-4B5E-97C8-671852FCB1DA}" presName="node" presStyleLbl="node1" presStyleIdx="0" presStyleCnt="4" custScaleX="123786" custScaleY="103851">
        <dgm:presLayoutVars>
          <dgm:bulletEnabled val="1"/>
        </dgm:presLayoutVars>
      </dgm:prSet>
      <dgm:spPr/>
    </dgm:pt>
    <dgm:pt modelId="{63217A92-00AC-4E4B-A4BC-EA5CD3F59D3A}" type="pres">
      <dgm:prSet presAssocID="{ABF4A041-53A0-4B5E-97C8-671852FCB1DA}" presName="spNode" presStyleCnt="0"/>
      <dgm:spPr/>
    </dgm:pt>
    <dgm:pt modelId="{F3DE3817-4A11-4598-85D8-E71648C10E65}" type="pres">
      <dgm:prSet presAssocID="{5F9DB47C-FD6C-4FC2-A1A0-94DC7327B3F6}" presName="sibTrans" presStyleLbl="sibTrans1D1" presStyleIdx="0" presStyleCnt="4"/>
      <dgm:spPr/>
    </dgm:pt>
    <dgm:pt modelId="{103538E8-53B7-42FB-87F4-C2DE80D33160}" type="pres">
      <dgm:prSet presAssocID="{3CAC255B-0E4F-44DF-A406-5DCA554B6A74}" presName="node" presStyleLbl="node1" presStyleIdx="1" presStyleCnt="4" custScaleX="123786" custScaleY="103851">
        <dgm:presLayoutVars>
          <dgm:bulletEnabled val="1"/>
        </dgm:presLayoutVars>
      </dgm:prSet>
      <dgm:spPr/>
    </dgm:pt>
    <dgm:pt modelId="{35A70BC9-10A7-4528-BC94-27C603EBE3CA}" type="pres">
      <dgm:prSet presAssocID="{3CAC255B-0E4F-44DF-A406-5DCA554B6A74}" presName="spNode" presStyleCnt="0"/>
      <dgm:spPr/>
    </dgm:pt>
    <dgm:pt modelId="{B3AF88A1-B0FD-4D5E-A703-80C61AD77BF1}" type="pres">
      <dgm:prSet presAssocID="{F4E2F33E-E79B-4596-8C01-BB506DD9EBB3}" presName="sibTrans" presStyleLbl="sibTrans1D1" presStyleIdx="1" presStyleCnt="4"/>
      <dgm:spPr/>
    </dgm:pt>
    <dgm:pt modelId="{0D256B3E-775F-4492-92DA-C085DAEB6F2D}" type="pres">
      <dgm:prSet presAssocID="{46767BBA-741E-4D90-BC40-4778E93E3733}" presName="node" presStyleLbl="node1" presStyleIdx="2" presStyleCnt="4" custScaleX="133469" custScaleY="103851">
        <dgm:presLayoutVars>
          <dgm:bulletEnabled val="1"/>
        </dgm:presLayoutVars>
      </dgm:prSet>
      <dgm:spPr/>
    </dgm:pt>
    <dgm:pt modelId="{3D16C4F6-AD60-4FE4-8338-7DFDDE9B6C77}" type="pres">
      <dgm:prSet presAssocID="{46767BBA-741E-4D90-BC40-4778E93E3733}" presName="spNode" presStyleCnt="0"/>
      <dgm:spPr/>
    </dgm:pt>
    <dgm:pt modelId="{30C80491-78BF-40BF-AC90-93394EF6D481}" type="pres">
      <dgm:prSet presAssocID="{9932227F-BBB3-4336-9722-863385A4CA7C}" presName="sibTrans" presStyleLbl="sibTrans1D1" presStyleIdx="2" presStyleCnt="4"/>
      <dgm:spPr/>
    </dgm:pt>
    <dgm:pt modelId="{0E7C53F5-B421-4B37-8E0C-CEA7011C69C4}" type="pres">
      <dgm:prSet presAssocID="{9291A327-185F-4C72-A49B-DD711F898AEC}" presName="node" presStyleLbl="node1" presStyleIdx="3" presStyleCnt="4" custScaleX="123786" custScaleY="103851">
        <dgm:presLayoutVars>
          <dgm:bulletEnabled val="1"/>
        </dgm:presLayoutVars>
      </dgm:prSet>
      <dgm:spPr/>
    </dgm:pt>
    <dgm:pt modelId="{5F817452-F9CA-4A65-9187-11F2DB050D21}" type="pres">
      <dgm:prSet presAssocID="{9291A327-185F-4C72-A49B-DD711F898AEC}" presName="spNode" presStyleCnt="0"/>
      <dgm:spPr/>
    </dgm:pt>
    <dgm:pt modelId="{7BBA510C-97B6-4B9F-B550-14AD0BFE66AB}" type="pres">
      <dgm:prSet presAssocID="{E0679833-856F-4F69-9DD1-A469A15DF63B}" presName="sibTrans" presStyleLbl="sibTrans1D1" presStyleIdx="3" presStyleCnt="4"/>
      <dgm:spPr/>
    </dgm:pt>
  </dgm:ptLst>
  <dgm:cxnLst>
    <dgm:cxn modelId="{0E560C07-A6FA-4EE7-9553-8343CBB1AE59}" type="presOf" srcId="{3CAC255B-0E4F-44DF-A406-5DCA554B6A74}" destId="{103538E8-53B7-42FB-87F4-C2DE80D33160}" srcOrd="0" destOrd="0" presId="urn:microsoft.com/office/officeart/2005/8/layout/cycle6"/>
    <dgm:cxn modelId="{0AE72712-DD08-4023-9D9C-6F09DF65BFAC}" srcId="{D5052617-98C7-4171-A947-21E624F7FB3F}" destId="{9291A327-185F-4C72-A49B-DD711F898AEC}" srcOrd="3" destOrd="0" parTransId="{8B0F3C1A-58D8-4932-8164-7B9FF6EDEA5F}" sibTransId="{E0679833-856F-4F69-9DD1-A469A15DF63B}"/>
    <dgm:cxn modelId="{1E5B911C-AA5C-4C6F-A6BD-371374B80394}" srcId="{D5052617-98C7-4171-A947-21E624F7FB3F}" destId="{3CAC255B-0E4F-44DF-A406-5DCA554B6A74}" srcOrd="1" destOrd="0" parTransId="{76B818DE-4317-4ADD-BC10-CA4A10CF53A7}" sibTransId="{F4E2F33E-E79B-4596-8C01-BB506DD9EBB3}"/>
    <dgm:cxn modelId="{FD76B01F-2009-4403-9CA2-4B1BE93B1876}" type="presOf" srcId="{9291A327-185F-4C72-A49B-DD711F898AEC}" destId="{0E7C53F5-B421-4B37-8E0C-CEA7011C69C4}" srcOrd="0" destOrd="0" presId="urn:microsoft.com/office/officeart/2005/8/layout/cycle6"/>
    <dgm:cxn modelId="{5F39F635-99D7-49B4-8113-BB7218E7CA37}" type="presOf" srcId="{F4E2F33E-E79B-4596-8C01-BB506DD9EBB3}" destId="{B3AF88A1-B0FD-4D5E-A703-80C61AD77BF1}" srcOrd="0" destOrd="0" presId="urn:microsoft.com/office/officeart/2005/8/layout/cycle6"/>
    <dgm:cxn modelId="{BE89C13E-8293-4538-A457-A0DC17FC9FBC}" type="presOf" srcId="{9932227F-BBB3-4336-9722-863385A4CA7C}" destId="{30C80491-78BF-40BF-AC90-93394EF6D481}" srcOrd="0" destOrd="0" presId="urn:microsoft.com/office/officeart/2005/8/layout/cycle6"/>
    <dgm:cxn modelId="{86EEAC46-25F6-4884-93BF-66B700066B32}" srcId="{D5052617-98C7-4171-A947-21E624F7FB3F}" destId="{ABF4A041-53A0-4B5E-97C8-671852FCB1DA}" srcOrd="0" destOrd="0" parTransId="{A24416D7-EAA1-46BD-A190-987D135B8720}" sibTransId="{5F9DB47C-FD6C-4FC2-A1A0-94DC7327B3F6}"/>
    <dgm:cxn modelId="{37715775-D8B3-489A-A738-114887B7F005}" type="presOf" srcId="{ABF4A041-53A0-4B5E-97C8-671852FCB1DA}" destId="{AB83DF5D-0E3C-4850-91B9-41522D6051DC}" srcOrd="0" destOrd="0" presId="urn:microsoft.com/office/officeart/2005/8/layout/cycle6"/>
    <dgm:cxn modelId="{110C76B8-C054-49A8-A69D-AA0578FA8EBE}" type="presOf" srcId="{E0679833-856F-4F69-9DD1-A469A15DF63B}" destId="{7BBA510C-97B6-4B9F-B550-14AD0BFE66AB}" srcOrd="0" destOrd="0" presId="urn:microsoft.com/office/officeart/2005/8/layout/cycle6"/>
    <dgm:cxn modelId="{66D515BF-6D2C-42A8-95BA-7086CF77832C}" type="presOf" srcId="{46767BBA-741E-4D90-BC40-4778E93E3733}" destId="{0D256B3E-775F-4492-92DA-C085DAEB6F2D}" srcOrd="0" destOrd="0" presId="urn:microsoft.com/office/officeart/2005/8/layout/cycle6"/>
    <dgm:cxn modelId="{F99A0FEF-0340-466E-AD8D-12D45DD56C34}" srcId="{D5052617-98C7-4171-A947-21E624F7FB3F}" destId="{46767BBA-741E-4D90-BC40-4778E93E3733}" srcOrd="2" destOrd="0" parTransId="{D39964FF-C9B7-4B0E-A5F7-236D44A44023}" sibTransId="{9932227F-BBB3-4336-9722-863385A4CA7C}"/>
    <dgm:cxn modelId="{87DBF6F2-A1C6-443B-8806-095CD02AA90D}" type="presOf" srcId="{5F9DB47C-FD6C-4FC2-A1A0-94DC7327B3F6}" destId="{F3DE3817-4A11-4598-85D8-E71648C10E65}" srcOrd="0" destOrd="0" presId="urn:microsoft.com/office/officeart/2005/8/layout/cycle6"/>
    <dgm:cxn modelId="{D3F29CF9-2FE2-4189-9F23-AD2EC84711FF}" type="presOf" srcId="{D5052617-98C7-4171-A947-21E624F7FB3F}" destId="{AE481A37-950D-4524-A1DD-9C591263DF1D}" srcOrd="0" destOrd="0" presId="urn:microsoft.com/office/officeart/2005/8/layout/cycle6"/>
    <dgm:cxn modelId="{AEB3AED4-8C8B-40A2-8FBA-BDAA3F6005CD}" type="presParOf" srcId="{AE481A37-950D-4524-A1DD-9C591263DF1D}" destId="{AB83DF5D-0E3C-4850-91B9-41522D6051DC}" srcOrd="0" destOrd="0" presId="urn:microsoft.com/office/officeart/2005/8/layout/cycle6"/>
    <dgm:cxn modelId="{12AF9BC4-AC3C-4301-A1C3-90643AA60AC6}" type="presParOf" srcId="{AE481A37-950D-4524-A1DD-9C591263DF1D}" destId="{63217A92-00AC-4E4B-A4BC-EA5CD3F59D3A}" srcOrd="1" destOrd="0" presId="urn:microsoft.com/office/officeart/2005/8/layout/cycle6"/>
    <dgm:cxn modelId="{E0FD93CF-57BA-4440-A5C9-774A002F7AA4}" type="presParOf" srcId="{AE481A37-950D-4524-A1DD-9C591263DF1D}" destId="{F3DE3817-4A11-4598-85D8-E71648C10E65}" srcOrd="2" destOrd="0" presId="urn:microsoft.com/office/officeart/2005/8/layout/cycle6"/>
    <dgm:cxn modelId="{59EA1E9C-D2FA-44B0-A81D-DFE261FE6B90}" type="presParOf" srcId="{AE481A37-950D-4524-A1DD-9C591263DF1D}" destId="{103538E8-53B7-42FB-87F4-C2DE80D33160}" srcOrd="3" destOrd="0" presId="urn:microsoft.com/office/officeart/2005/8/layout/cycle6"/>
    <dgm:cxn modelId="{97E68798-61B7-4C28-AAE7-FD9153C9B5FD}" type="presParOf" srcId="{AE481A37-950D-4524-A1DD-9C591263DF1D}" destId="{35A70BC9-10A7-4528-BC94-27C603EBE3CA}" srcOrd="4" destOrd="0" presId="urn:microsoft.com/office/officeart/2005/8/layout/cycle6"/>
    <dgm:cxn modelId="{67A637AB-951D-4925-A1A6-B62CCC0DC00A}" type="presParOf" srcId="{AE481A37-950D-4524-A1DD-9C591263DF1D}" destId="{B3AF88A1-B0FD-4D5E-A703-80C61AD77BF1}" srcOrd="5" destOrd="0" presId="urn:microsoft.com/office/officeart/2005/8/layout/cycle6"/>
    <dgm:cxn modelId="{AA53B526-3A8B-468C-9D07-E64317A8A4BE}" type="presParOf" srcId="{AE481A37-950D-4524-A1DD-9C591263DF1D}" destId="{0D256B3E-775F-4492-92DA-C085DAEB6F2D}" srcOrd="6" destOrd="0" presId="urn:microsoft.com/office/officeart/2005/8/layout/cycle6"/>
    <dgm:cxn modelId="{6776E367-4323-4245-9ECE-D87853EAB22F}" type="presParOf" srcId="{AE481A37-950D-4524-A1DD-9C591263DF1D}" destId="{3D16C4F6-AD60-4FE4-8338-7DFDDE9B6C77}" srcOrd="7" destOrd="0" presId="urn:microsoft.com/office/officeart/2005/8/layout/cycle6"/>
    <dgm:cxn modelId="{3DB9215C-987E-4CA1-A303-D1CEE9AE8443}" type="presParOf" srcId="{AE481A37-950D-4524-A1DD-9C591263DF1D}" destId="{30C80491-78BF-40BF-AC90-93394EF6D481}" srcOrd="8" destOrd="0" presId="urn:microsoft.com/office/officeart/2005/8/layout/cycle6"/>
    <dgm:cxn modelId="{9C35CA44-F635-48D6-9692-A2CF800DFE1D}" type="presParOf" srcId="{AE481A37-950D-4524-A1DD-9C591263DF1D}" destId="{0E7C53F5-B421-4B37-8E0C-CEA7011C69C4}" srcOrd="9" destOrd="0" presId="urn:microsoft.com/office/officeart/2005/8/layout/cycle6"/>
    <dgm:cxn modelId="{5224B251-2788-4782-99D6-FDF30C5EE223}" type="presParOf" srcId="{AE481A37-950D-4524-A1DD-9C591263DF1D}" destId="{5F817452-F9CA-4A65-9187-11F2DB050D21}" srcOrd="10" destOrd="0" presId="urn:microsoft.com/office/officeart/2005/8/layout/cycle6"/>
    <dgm:cxn modelId="{70894F68-8684-42CC-A994-9830165059C6}" type="presParOf" srcId="{AE481A37-950D-4524-A1DD-9C591263DF1D}" destId="{7BBA510C-97B6-4B9F-B550-14AD0BFE66AB}" srcOrd="11"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DF5D-0E3C-4850-91B9-41522D6051DC}">
      <dsp:nvSpPr>
        <dsp:cNvPr id="0" name=""/>
        <dsp:cNvSpPr/>
      </dsp:nvSpPr>
      <dsp:spPr>
        <a:xfrm>
          <a:off x="2458638" y="-362853"/>
          <a:ext cx="3107605" cy="1962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UE regula incorporación al RIE de las IIEE existentes.</a:t>
          </a:r>
        </a:p>
      </dsp:txBody>
      <dsp:txXfrm>
        <a:off x="2554456" y="-267035"/>
        <a:ext cx="2915969" cy="1771204"/>
      </dsp:txXfrm>
    </dsp:sp>
    <dsp:sp modelId="{F3DE3817-4A11-4598-85D8-E71648C10E65}">
      <dsp:nvSpPr>
        <dsp:cNvPr id="0" name=""/>
        <dsp:cNvSpPr/>
      </dsp:nvSpPr>
      <dsp:spPr>
        <a:xfrm>
          <a:off x="1979931" y="618566"/>
          <a:ext cx="4065020" cy="4065020"/>
        </a:xfrm>
        <a:custGeom>
          <a:avLst/>
          <a:gdLst/>
          <a:ahLst/>
          <a:cxnLst/>
          <a:rect l="0" t="0" r="0" b="0"/>
          <a:pathLst>
            <a:path>
              <a:moveTo>
                <a:pt x="3588882" y="725298"/>
              </a:moveTo>
              <a:arcTo wR="2032510" hR="2032510" stAng="19198367" swAng="66253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0D7385-A1E0-4896-BB14-53FC3A6D26F7}">
      <dsp:nvSpPr>
        <dsp:cNvPr id="0" name=""/>
        <dsp:cNvSpPr/>
      </dsp:nvSpPr>
      <dsp:spPr>
        <a:xfrm>
          <a:off x="4491148" y="1669656"/>
          <a:ext cx="3107605" cy="1962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Se basa en los listados enviados por las DRE/GRE.</a:t>
          </a:r>
        </a:p>
      </dsp:txBody>
      <dsp:txXfrm>
        <a:off x="4586966" y="1765474"/>
        <a:ext cx="2915969" cy="1771204"/>
      </dsp:txXfrm>
    </dsp:sp>
    <dsp:sp modelId="{ECDF3BE1-A669-4ABD-8C5F-F56261226944}">
      <dsp:nvSpPr>
        <dsp:cNvPr id="0" name=""/>
        <dsp:cNvSpPr/>
      </dsp:nvSpPr>
      <dsp:spPr>
        <a:xfrm>
          <a:off x="1979931" y="618566"/>
          <a:ext cx="4065020" cy="4065020"/>
        </a:xfrm>
        <a:custGeom>
          <a:avLst/>
          <a:gdLst/>
          <a:ahLst/>
          <a:cxnLst/>
          <a:rect l="0" t="0" r="0" b="0"/>
          <a:pathLst>
            <a:path>
              <a:moveTo>
                <a:pt x="3810442" y="3017423"/>
              </a:moveTo>
              <a:arcTo wR="2032510" hR="2032510" stAng="1739096" swAng="66253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4D283E-A949-478C-BBE8-09B703ABD2E5}">
      <dsp:nvSpPr>
        <dsp:cNvPr id="0" name=""/>
        <dsp:cNvSpPr/>
      </dsp:nvSpPr>
      <dsp:spPr>
        <a:xfrm>
          <a:off x="2458638" y="3702166"/>
          <a:ext cx="3107605" cy="1962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UE señala los datos a incluir en estos listados.</a:t>
          </a:r>
        </a:p>
      </dsp:txBody>
      <dsp:txXfrm>
        <a:off x="2554456" y="3797984"/>
        <a:ext cx="2915969" cy="1771204"/>
      </dsp:txXfrm>
    </dsp:sp>
    <dsp:sp modelId="{9E01F5D3-8284-4643-B9CB-F16C7FB501F5}">
      <dsp:nvSpPr>
        <dsp:cNvPr id="0" name=""/>
        <dsp:cNvSpPr/>
      </dsp:nvSpPr>
      <dsp:spPr>
        <a:xfrm>
          <a:off x="1979931" y="618566"/>
          <a:ext cx="4065020" cy="4065020"/>
        </a:xfrm>
        <a:custGeom>
          <a:avLst/>
          <a:gdLst/>
          <a:ahLst/>
          <a:cxnLst/>
          <a:rect l="0" t="0" r="0" b="0"/>
          <a:pathLst>
            <a:path>
              <a:moveTo>
                <a:pt x="476137" y="3339721"/>
              </a:moveTo>
              <a:arcTo wR="2032510" hR="2032510" stAng="8398367" swAng="66253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C6C8C2-F669-4F56-937D-50125FF00432}">
      <dsp:nvSpPr>
        <dsp:cNvPr id="0" name=""/>
        <dsp:cNvSpPr/>
      </dsp:nvSpPr>
      <dsp:spPr>
        <a:xfrm>
          <a:off x="426128" y="1669656"/>
          <a:ext cx="3107605" cy="1962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Garantizar la conservación de la información del “Padrón de IIEE y Programas Educativos”</a:t>
          </a:r>
        </a:p>
      </dsp:txBody>
      <dsp:txXfrm>
        <a:off x="521946" y="1765474"/>
        <a:ext cx="2915969" cy="1771204"/>
      </dsp:txXfrm>
    </dsp:sp>
    <dsp:sp modelId="{F335F588-1312-42DB-B4BF-5AD5FFB2F008}">
      <dsp:nvSpPr>
        <dsp:cNvPr id="0" name=""/>
        <dsp:cNvSpPr/>
      </dsp:nvSpPr>
      <dsp:spPr>
        <a:xfrm>
          <a:off x="1979931" y="618566"/>
          <a:ext cx="4065020" cy="4065020"/>
        </a:xfrm>
        <a:custGeom>
          <a:avLst/>
          <a:gdLst/>
          <a:ahLst/>
          <a:cxnLst/>
          <a:rect l="0" t="0" r="0" b="0"/>
          <a:pathLst>
            <a:path>
              <a:moveTo>
                <a:pt x="254577" y="1047596"/>
              </a:moveTo>
              <a:arcTo wR="2032510" hR="2032510" stAng="12539096" swAng="66253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DF5D-0E3C-4850-91B9-41522D6051DC}">
      <dsp:nvSpPr>
        <dsp:cNvPr id="0" name=""/>
        <dsp:cNvSpPr/>
      </dsp:nvSpPr>
      <dsp:spPr>
        <a:xfrm>
          <a:off x="1712179" y="-17578"/>
          <a:ext cx="1903015" cy="1037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b="1" kern="1200" dirty="0"/>
            <a:t>Listados de identificación preliminar de IIEE</a:t>
          </a:r>
        </a:p>
      </dsp:txBody>
      <dsp:txXfrm>
        <a:off x="1762838" y="33081"/>
        <a:ext cx="1801697" cy="936436"/>
      </dsp:txXfrm>
    </dsp:sp>
    <dsp:sp modelId="{F3DE3817-4A11-4598-85D8-E71648C10E65}">
      <dsp:nvSpPr>
        <dsp:cNvPr id="0" name=""/>
        <dsp:cNvSpPr/>
      </dsp:nvSpPr>
      <dsp:spPr>
        <a:xfrm>
          <a:off x="1012931" y="501298"/>
          <a:ext cx="3301510" cy="3301510"/>
        </a:xfrm>
        <a:custGeom>
          <a:avLst/>
          <a:gdLst/>
          <a:ahLst/>
          <a:cxnLst/>
          <a:rect l="0" t="0" r="0" b="0"/>
          <a:pathLst>
            <a:path>
              <a:moveTo>
                <a:pt x="2610688" y="307803"/>
              </a:moveTo>
              <a:arcTo wR="1650755" hR="1650755" stAng="18333416" swAng="21458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3538E8-53B7-42FB-87F4-C2DE80D33160}">
      <dsp:nvSpPr>
        <dsp:cNvPr id="0" name=""/>
        <dsp:cNvSpPr/>
      </dsp:nvSpPr>
      <dsp:spPr>
        <a:xfrm>
          <a:off x="3362934" y="1633176"/>
          <a:ext cx="1903015" cy="10377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b="1" kern="1200" dirty="0"/>
            <a:t>Actos resolutivos o resolución ficta positiva</a:t>
          </a:r>
        </a:p>
      </dsp:txBody>
      <dsp:txXfrm>
        <a:off x="3413593" y="1683835"/>
        <a:ext cx="1801697" cy="936436"/>
      </dsp:txXfrm>
    </dsp:sp>
    <dsp:sp modelId="{B3AF88A1-B0FD-4D5E-A703-80C61AD77BF1}">
      <dsp:nvSpPr>
        <dsp:cNvPr id="0" name=""/>
        <dsp:cNvSpPr/>
      </dsp:nvSpPr>
      <dsp:spPr>
        <a:xfrm>
          <a:off x="1012931" y="501298"/>
          <a:ext cx="3301510" cy="3301510"/>
        </a:xfrm>
        <a:custGeom>
          <a:avLst/>
          <a:gdLst/>
          <a:ahLst/>
          <a:cxnLst/>
          <a:rect l="0" t="0" r="0" b="0"/>
          <a:pathLst>
            <a:path>
              <a:moveTo>
                <a:pt x="3214846" y="2178592"/>
              </a:moveTo>
              <a:arcTo wR="1650755" hR="1650755" stAng="1118886" swAng="195591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256B3E-775F-4492-92DA-C085DAEB6F2D}">
      <dsp:nvSpPr>
        <dsp:cNvPr id="0" name=""/>
        <dsp:cNvSpPr/>
      </dsp:nvSpPr>
      <dsp:spPr>
        <a:xfrm>
          <a:off x="1637748" y="3283931"/>
          <a:ext cx="2051876" cy="10377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b="1" kern="1200" dirty="0"/>
            <a:t>Visita a establecimientos educativos</a:t>
          </a:r>
        </a:p>
      </dsp:txBody>
      <dsp:txXfrm>
        <a:off x="1688407" y="3334590"/>
        <a:ext cx="1950558" cy="936436"/>
      </dsp:txXfrm>
    </dsp:sp>
    <dsp:sp modelId="{30C80491-78BF-40BF-AC90-93394EF6D481}">
      <dsp:nvSpPr>
        <dsp:cNvPr id="0" name=""/>
        <dsp:cNvSpPr/>
      </dsp:nvSpPr>
      <dsp:spPr>
        <a:xfrm>
          <a:off x="1012931" y="501298"/>
          <a:ext cx="3301510" cy="3301510"/>
        </a:xfrm>
        <a:custGeom>
          <a:avLst/>
          <a:gdLst/>
          <a:ahLst/>
          <a:cxnLst/>
          <a:rect l="0" t="0" r="0" b="0"/>
          <a:pathLst>
            <a:path>
              <a:moveTo>
                <a:pt x="617433" y="2938093"/>
              </a:moveTo>
              <a:arcTo wR="1650755" hR="1650755" stAng="7725202" swAng="195591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7C53F5-B421-4B37-8E0C-CEA7011C69C4}">
      <dsp:nvSpPr>
        <dsp:cNvPr id="0" name=""/>
        <dsp:cNvSpPr/>
      </dsp:nvSpPr>
      <dsp:spPr>
        <a:xfrm>
          <a:off x="61424" y="1633176"/>
          <a:ext cx="1903015" cy="1037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b="1" kern="1200" dirty="0"/>
            <a:t>Portal Escale</a:t>
          </a:r>
        </a:p>
      </dsp:txBody>
      <dsp:txXfrm>
        <a:off x="112083" y="1683835"/>
        <a:ext cx="1801697" cy="936436"/>
      </dsp:txXfrm>
    </dsp:sp>
    <dsp:sp modelId="{7BBA510C-97B6-4B9F-B550-14AD0BFE66AB}">
      <dsp:nvSpPr>
        <dsp:cNvPr id="0" name=""/>
        <dsp:cNvSpPr/>
      </dsp:nvSpPr>
      <dsp:spPr>
        <a:xfrm>
          <a:off x="1012931" y="501298"/>
          <a:ext cx="3301510" cy="3301510"/>
        </a:xfrm>
        <a:custGeom>
          <a:avLst/>
          <a:gdLst/>
          <a:ahLst/>
          <a:cxnLst/>
          <a:rect l="0" t="0" r="0" b="0"/>
          <a:pathLst>
            <a:path>
              <a:moveTo>
                <a:pt x="86948" y="1122077"/>
              </a:moveTo>
              <a:arcTo wR="1650755" hR="1650755" stAng="11920733" swAng="214585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67461"/>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0804" cy="500702"/>
          </a:xfrm>
          <a:prstGeom prst="rect">
            <a:avLst/>
          </a:prstGeom>
        </p:spPr>
        <p:txBody>
          <a:bodyPr vert="horz" lIns="92290" tIns="46145" rIns="92290" bIns="46145" rtlCol="0"/>
          <a:lstStyle>
            <a:lvl1pPr algn="l">
              <a:defRPr sz="1200"/>
            </a:lvl1pPr>
          </a:lstStyle>
          <a:p>
            <a:endParaRPr lang="es-PE"/>
          </a:p>
        </p:txBody>
      </p:sp>
      <p:sp>
        <p:nvSpPr>
          <p:cNvPr id="3" name="Marcador de fecha 2"/>
          <p:cNvSpPr>
            <a:spLocks noGrp="1"/>
          </p:cNvSpPr>
          <p:nvPr>
            <p:ph type="dt" idx="1"/>
          </p:nvPr>
        </p:nvSpPr>
        <p:spPr>
          <a:xfrm>
            <a:off x="3894640" y="0"/>
            <a:ext cx="2980804" cy="500702"/>
          </a:xfrm>
          <a:prstGeom prst="rect">
            <a:avLst/>
          </a:prstGeom>
        </p:spPr>
        <p:txBody>
          <a:bodyPr vert="horz" lIns="92290" tIns="46145" rIns="92290" bIns="46145" rtlCol="0"/>
          <a:lstStyle>
            <a:lvl1pPr algn="r">
              <a:defRPr sz="1200"/>
            </a:lvl1pPr>
          </a:lstStyle>
          <a:p>
            <a:endParaRPr lang="es-PE"/>
          </a:p>
        </p:txBody>
      </p:sp>
      <p:sp>
        <p:nvSpPr>
          <p:cNvPr id="4" name="Marcador de imagen de diapositiva 3"/>
          <p:cNvSpPr>
            <a:spLocks noGrp="1" noRot="1" noChangeAspect="1"/>
          </p:cNvSpPr>
          <p:nvPr>
            <p:ph type="sldImg" idx="2"/>
          </p:nvPr>
        </p:nvSpPr>
        <p:spPr>
          <a:xfrm>
            <a:off x="438150" y="1250950"/>
            <a:ext cx="6000750" cy="3375025"/>
          </a:xfrm>
          <a:prstGeom prst="rect">
            <a:avLst/>
          </a:prstGeom>
          <a:noFill/>
          <a:ln w="12700">
            <a:solidFill>
              <a:prstClr val="black"/>
            </a:solidFill>
          </a:ln>
        </p:spPr>
        <p:txBody>
          <a:bodyPr vert="horz" lIns="92290" tIns="46145" rIns="92290" bIns="46145" rtlCol="0" anchor="ctr"/>
          <a:lstStyle/>
          <a:p>
            <a:endParaRPr lang="es-PE"/>
          </a:p>
        </p:txBody>
      </p:sp>
      <p:sp>
        <p:nvSpPr>
          <p:cNvPr id="5" name="Marcador de notas 4"/>
          <p:cNvSpPr>
            <a:spLocks noGrp="1"/>
          </p:cNvSpPr>
          <p:nvPr>
            <p:ph type="body" sz="quarter" idx="3"/>
          </p:nvPr>
        </p:nvSpPr>
        <p:spPr>
          <a:xfrm>
            <a:off x="687385" y="4813457"/>
            <a:ext cx="5502282" cy="3938427"/>
          </a:xfrm>
          <a:prstGeom prst="rect">
            <a:avLst/>
          </a:prstGeom>
        </p:spPr>
        <p:txBody>
          <a:bodyPr vert="horz" lIns="92290" tIns="46145" rIns="92290" bIns="4614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02136"/>
            <a:ext cx="2980804" cy="500702"/>
          </a:xfrm>
          <a:prstGeom prst="rect">
            <a:avLst/>
          </a:prstGeom>
        </p:spPr>
        <p:txBody>
          <a:bodyPr vert="horz" lIns="92290" tIns="46145" rIns="92290" bIns="4614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94640" y="9502136"/>
            <a:ext cx="2980804" cy="500702"/>
          </a:xfrm>
          <a:prstGeom prst="rect">
            <a:avLst/>
          </a:prstGeom>
        </p:spPr>
        <p:txBody>
          <a:bodyPr vert="horz" lIns="92290" tIns="46145" rIns="92290" bIns="46145" rtlCol="0" anchor="b"/>
          <a:lstStyle>
            <a:lvl1pPr algn="r">
              <a:defRPr sz="1200"/>
            </a:lvl1pPr>
          </a:lstStyle>
          <a:p>
            <a:fld id="{4CC7C6FF-F799-41F4-8CF5-FC5725AD0EFC}" type="slidenum">
              <a:rPr lang="es-PE" smtClean="0"/>
              <a:t>‹Nº›</a:t>
            </a:fld>
            <a:endParaRPr lang="es-PE"/>
          </a:p>
        </p:txBody>
      </p:sp>
    </p:spTree>
    <p:extLst>
      <p:ext uri="{BB962C8B-B14F-4D97-AF65-F5344CB8AC3E}">
        <p14:creationId xmlns:p14="http://schemas.microsoft.com/office/powerpoint/2010/main" val="3642490768"/>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0276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91640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67792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5395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85722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07659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14745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48730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7761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419820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06765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795F8-156D-4EAE-BA6B-F4C7F0870D10}" type="slidenum">
              <a:rPr lang="es-PE" smtClean="0"/>
              <a:t>‹Nº›</a:t>
            </a:fld>
            <a:endParaRPr lang="es-PE"/>
          </a:p>
        </p:txBody>
      </p:sp>
    </p:spTree>
    <p:extLst>
      <p:ext uri="{BB962C8B-B14F-4D97-AF65-F5344CB8AC3E}">
        <p14:creationId xmlns:p14="http://schemas.microsoft.com/office/powerpoint/2010/main" val="58939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8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954156" y="793630"/>
            <a:ext cx="10535479" cy="707886"/>
          </a:xfrm>
          <a:prstGeom prst="rect">
            <a:avLst/>
          </a:prstGeom>
          <a:noFill/>
        </p:spPr>
        <p:txBody>
          <a:bodyPr wrap="square" rtlCol="0">
            <a:spAutoFit/>
          </a:bodyPr>
          <a:lstStyle/>
          <a:p>
            <a:pPr algn="ctr"/>
            <a:r>
              <a:rPr lang="es-MX" sz="4000" b="1" dirty="0">
                <a:solidFill>
                  <a:srgbClr val="0C53A7"/>
                </a:solidFill>
              </a:rPr>
              <a:t>3. Análisis y evaluación</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8" name="CuadroTexto 7">
            <a:extLst>
              <a:ext uri="{FF2B5EF4-FFF2-40B4-BE49-F238E27FC236}">
                <a16:creationId xmlns:a16="http://schemas.microsoft.com/office/drawing/2014/main" id="{379A6FF2-1DFA-4A13-92C5-EFBC35D52238}"/>
              </a:ext>
            </a:extLst>
          </p:cNvPr>
          <p:cNvSpPr txBox="1"/>
          <p:nvPr/>
        </p:nvSpPr>
        <p:spPr>
          <a:xfrm>
            <a:off x="0" y="1714413"/>
            <a:ext cx="12059478" cy="3570208"/>
          </a:xfrm>
          <a:prstGeom prst="rect">
            <a:avLst/>
          </a:prstGeom>
          <a:noFill/>
        </p:spPr>
        <p:txBody>
          <a:bodyPr wrap="square" rtlCol="0">
            <a:spAutoFit/>
          </a:bodyPr>
          <a:lstStyle/>
          <a:p>
            <a:pPr marL="514350" indent="-514350" algn="just">
              <a:spcAft>
                <a:spcPts val="1200"/>
              </a:spcAft>
              <a:buFont typeface="Arial" panose="020B0604020202020204" pitchFamily="34" charset="0"/>
              <a:buChar char="•"/>
            </a:pPr>
            <a:r>
              <a:rPr lang="es-PE" sz="2800" dirty="0"/>
              <a:t>Revisar los documentos que sustentan la creación o autorización de las IIEE, así como, su funcionamiento y el de sus servicios educativos y establecimientos educativos.</a:t>
            </a:r>
          </a:p>
          <a:p>
            <a:pPr marL="514350" indent="-514350" algn="just">
              <a:spcAft>
                <a:spcPts val="1200"/>
              </a:spcAft>
              <a:buFont typeface="Arial" panose="020B0604020202020204" pitchFamily="34" charset="0"/>
              <a:buChar char="•"/>
            </a:pPr>
            <a:r>
              <a:rPr lang="es-PE" sz="2800" dirty="0"/>
              <a:t>Para ello, los actos resolutivos o documentación </a:t>
            </a:r>
            <a:r>
              <a:rPr lang="es-PE" sz="2800" dirty="0" err="1"/>
              <a:t>sustentatoria</a:t>
            </a:r>
            <a:r>
              <a:rPr lang="es-PE" sz="2800" dirty="0"/>
              <a:t> debe analizarse bajo el marco legal vigente en su emisión.</a:t>
            </a:r>
          </a:p>
          <a:p>
            <a:pPr marL="514350" indent="-514350" algn="just">
              <a:spcAft>
                <a:spcPts val="1200"/>
              </a:spcAft>
              <a:buFont typeface="Arial" panose="020B0604020202020204" pitchFamily="34" charset="0"/>
              <a:buChar char="•"/>
            </a:pPr>
            <a:r>
              <a:rPr lang="es-PE" sz="2800" dirty="0"/>
              <a:t>Revisar los informes de visita a las IIEE.</a:t>
            </a:r>
          </a:p>
          <a:p>
            <a:pPr marL="514350" indent="-514350" algn="just">
              <a:spcAft>
                <a:spcPts val="1200"/>
              </a:spcAft>
              <a:buFont typeface="Arial" panose="020B0604020202020204" pitchFamily="34" charset="0"/>
              <a:buChar char="•"/>
            </a:pPr>
            <a:r>
              <a:rPr lang="es-PE" sz="2800" dirty="0"/>
              <a:t>Concluir con la identificación de la IIEE.</a:t>
            </a:r>
          </a:p>
        </p:txBody>
      </p:sp>
      <p:sp>
        <p:nvSpPr>
          <p:cNvPr id="10" name="CuadroTexto 9">
            <a:extLst>
              <a:ext uri="{FF2B5EF4-FFF2-40B4-BE49-F238E27FC236}">
                <a16:creationId xmlns:a16="http://schemas.microsoft.com/office/drawing/2014/main" id="{D30F3295-51E5-4E97-83DD-C6C1FA945C2F}"/>
              </a:ext>
            </a:extLst>
          </p:cNvPr>
          <p:cNvSpPr txBox="1"/>
          <p:nvPr/>
        </p:nvSpPr>
        <p:spPr>
          <a:xfrm>
            <a:off x="0" y="5345683"/>
            <a:ext cx="10405270" cy="1384995"/>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s-PE" sz="2800" dirty="0"/>
              <a:t>En caso no concluir la identificación de IIEE, por no contar con la documentación, esta sea insuficiente o resulte incoherente. El Equipo RIE deberá implementar acciones que corrijan esa situación.</a:t>
            </a:r>
          </a:p>
        </p:txBody>
      </p:sp>
    </p:spTree>
    <p:extLst>
      <p:ext uri="{BB962C8B-B14F-4D97-AF65-F5344CB8AC3E}">
        <p14:creationId xmlns:p14="http://schemas.microsoft.com/office/powerpoint/2010/main" val="362746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954156" y="793630"/>
            <a:ext cx="10535479" cy="707886"/>
          </a:xfrm>
          <a:prstGeom prst="rect">
            <a:avLst/>
          </a:prstGeom>
          <a:noFill/>
        </p:spPr>
        <p:txBody>
          <a:bodyPr wrap="square" rtlCol="0">
            <a:spAutoFit/>
          </a:bodyPr>
          <a:lstStyle/>
          <a:p>
            <a:pPr algn="ctr"/>
            <a:r>
              <a:rPr lang="es-MX" sz="4000" b="1" dirty="0">
                <a:solidFill>
                  <a:srgbClr val="0C53A7"/>
                </a:solidFill>
              </a:rPr>
              <a:t>4. Informes de identificación de IIEE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4" name="CuadroTexto 3">
            <a:extLst>
              <a:ext uri="{FF2B5EF4-FFF2-40B4-BE49-F238E27FC236}">
                <a16:creationId xmlns:a16="http://schemas.microsoft.com/office/drawing/2014/main" id="{0C9A6FCD-7277-4551-8A48-C8FD073FE9FA}"/>
              </a:ext>
            </a:extLst>
          </p:cNvPr>
          <p:cNvSpPr txBox="1"/>
          <p:nvPr/>
        </p:nvSpPr>
        <p:spPr>
          <a:xfrm>
            <a:off x="217715" y="1780673"/>
            <a:ext cx="7587816" cy="4708981"/>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s-PE" sz="2800" dirty="0"/>
              <a:t>Los informes de identificación de IIEE serán </a:t>
            </a:r>
            <a:r>
              <a:rPr lang="es-PE" sz="2800" b="1" dirty="0">
                <a:solidFill>
                  <a:srgbClr val="0070C0"/>
                </a:solidFill>
              </a:rPr>
              <a:t>firmados por el Equipo RIE y el titular de la entidad</a:t>
            </a:r>
            <a:r>
              <a:rPr lang="es-PE" sz="2800" dirty="0"/>
              <a:t>.</a:t>
            </a:r>
          </a:p>
          <a:p>
            <a:pPr marL="457200" indent="-457200" algn="just">
              <a:spcAft>
                <a:spcPts val="1200"/>
              </a:spcAft>
              <a:buFont typeface="Arial" panose="020B0604020202020204" pitchFamily="34" charset="0"/>
              <a:buChar char="•"/>
            </a:pPr>
            <a:r>
              <a:rPr lang="es-PE" sz="2800" dirty="0"/>
              <a:t>Deben contener </a:t>
            </a:r>
            <a:r>
              <a:rPr lang="es-PE" sz="2800" b="1" dirty="0">
                <a:solidFill>
                  <a:srgbClr val="0070C0"/>
                </a:solidFill>
              </a:rPr>
              <a:t>la plantilla Excel remitida por la UE</a:t>
            </a:r>
            <a:r>
              <a:rPr lang="es-PE" sz="2800" dirty="0"/>
              <a:t>, la </a:t>
            </a:r>
            <a:r>
              <a:rPr lang="es-PE" sz="2800" b="1" dirty="0">
                <a:solidFill>
                  <a:srgbClr val="0070C0"/>
                </a:solidFill>
              </a:rPr>
              <a:t>descripción de los actuados </a:t>
            </a:r>
            <a:r>
              <a:rPr lang="es-PE" sz="2800" dirty="0"/>
              <a:t>para concluir con la identificación, y la versión digital de los documentos que sustenten dicha identificación.</a:t>
            </a:r>
          </a:p>
          <a:p>
            <a:pPr marL="457200" indent="-457200" algn="just">
              <a:spcAft>
                <a:spcPts val="1200"/>
              </a:spcAft>
              <a:buFont typeface="Arial" panose="020B0604020202020204" pitchFamily="34" charset="0"/>
              <a:buChar char="•"/>
            </a:pPr>
            <a:r>
              <a:rPr lang="es-PE" sz="2800" dirty="0"/>
              <a:t>El tiempo entre informes de identificación no deberán exceder los </a:t>
            </a:r>
            <a:r>
              <a:rPr lang="es-PE" sz="2800" b="1" dirty="0">
                <a:solidFill>
                  <a:srgbClr val="0070C0"/>
                </a:solidFill>
              </a:rPr>
              <a:t>dos meses</a:t>
            </a:r>
            <a:r>
              <a:rPr lang="es-PE" sz="2800" dirty="0"/>
              <a:t>.</a:t>
            </a:r>
          </a:p>
        </p:txBody>
      </p:sp>
      <p:pic>
        <p:nvPicPr>
          <p:cNvPr id="5" name="Imagen 4">
            <a:extLst>
              <a:ext uri="{FF2B5EF4-FFF2-40B4-BE49-F238E27FC236}">
                <a16:creationId xmlns:a16="http://schemas.microsoft.com/office/drawing/2014/main" id="{EE1B0B73-4B31-43FC-8DB5-2552BEE90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2427" y="2557669"/>
            <a:ext cx="2741041" cy="2741041"/>
          </a:xfrm>
          <a:prstGeom prst="rect">
            <a:avLst/>
          </a:prstGeom>
        </p:spPr>
      </p:pic>
    </p:spTree>
    <p:extLst>
      <p:ext uri="{BB962C8B-B14F-4D97-AF65-F5344CB8AC3E}">
        <p14:creationId xmlns:p14="http://schemas.microsoft.com/office/powerpoint/2010/main" val="131349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a16="http://schemas.microsoft.com/office/drawing/2014/main" id="{C5799F18-78B5-4B54-B816-72B9590FD823}"/>
              </a:ext>
            </a:extLst>
          </p:cNvPr>
          <p:cNvSpPr txBox="1"/>
          <p:nvPr/>
        </p:nvSpPr>
        <p:spPr>
          <a:xfrm>
            <a:off x="511379" y="-84205"/>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(2)</a:t>
            </a:r>
          </a:p>
        </p:txBody>
      </p:sp>
      <p:pic>
        <p:nvPicPr>
          <p:cNvPr id="5" name="Imagen 4">
            <a:extLst>
              <a:ext uri="{FF2B5EF4-FFF2-40B4-BE49-F238E27FC236}">
                <a16:creationId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7" name="Imagen 6" descr="Imagen que contiene captura de pantalla&#10;&#10;Descripción generada con confianza muy alta">
            <a:extLst>
              <a:ext uri="{FF2B5EF4-FFF2-40B4-BE49-F238E27FC236}">
                <a16:creationId xmlns:a16="http://schemas.microsoft.com/office/drawing/2014/main" id="{12D4F77A-F4FD-4F59-AA58-7432F2FFC5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210230"/>
            <a:ext cx="12192000" cy="5620215"/>
          </a:xfrm>
          <a:prstGeom prst="rect">
            <a:avLst/>
          </a:prstGeom>
        </p:spPr>
      </p:pic>
      <p:sp>
        <p:nvSpPr>
          <p:cNvPr id="8" name="CuadroTexto 7">
            <a:extLst>
              <a:ext uri="{FF2B5EF4-FFF2-40B4-BE49-F238E27FC236}">
                <a16:creationId xmlns:a16="http://schemas.microsoft.com/office/drawing/2014/main" id="{50DF1F61-C213-4009-B216-D3CBF241AEBA}"/>
              </a:ext>
            </a:extLst>
          </p:cNvPr>
          <p:cNvSpPr txBox="1"/>
          <p:nvPr/>
        </p:nvSpPr>
        <p:spPr>
          <a:xfrm>
            <a:off x="2501954" y="658369"/>
            <a:ext cx="7765774" cy="523220"/>
          </a:xfrm>
          <a:prstGeom prst="rect">
            <a:avLst/>
          </a:prstGeom>
          <a:noFill/>
        </p:spPr>
        <p:txBody>
          <a:bodyPr wrap="square" rtlCol="0">
            <a:spAutoFit/>
          </a:bodyPr>
          <a:lstStyle/>
          <a:p>
            <a:pPr algn="ctr"/>
            <a:r>
              <a:rPr lang="es-PE" sz="2800" b="1" dirty="0">
                <a:solidFill>
                  <a:schemeClr val="accent5"/>
                </a:solidFill>
              </a:rPr>
              <a:t>Plantilla Excel – Sección identificación de la IE</a:t>
            </a:r>
          </a:p>
        </p:txBody>
      </p:sp>
    </p:spTree>
    <p:extLst>
      <p:ext uri="{BB962C8B-B14F-4D97-AF65-F5344CB8AC3E}">
        <p14:creationId xmlns:p14="http://schemas.microsoft.com/office/powerpoint/2010/main" val="165217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a16="http://schemas.microsoft.com/office/drawing/2014/main" id="{C5799F18-78B5-4B54-B816-72B9590FD823}"/>
              </a:ext>
            </a:extLst>
          </p:cNvPr>
          <p:cNvSpPr txBox="1"/>
          <p:nvPr/>
        </p:nvSpPr>
        <p:spPr>
          <a:xfrm>
            <a:off x="524630" y="-86181"/>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(3)</a:t>
            </a:r>
          </a:p>
        </p:txBody>
      </p:sp>
      <p:pic>
        <p:nvPicPr>
          <p:cNvPr id="5" name="Imagen 4">
            <a:extLst>
              <a:ext uri="{FF2B5EF4-FFF2-40B4-BE49-F238E27FC236}">
                <a16:creationId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6" name="Imagen 5" descr="Imagen que contiene captura de pantalla&#10;&#10;Descripción generada con confianza muy alta">
            <a:extLst>
              <a:ext uri="{FF2B5EF4-FFF2-40B4-BE49-F238E27FC236}">
                <a16:creationId xmlns:a16="http://schemas.microsoft.com/office/drawing/2014/main" id="{575CE7F7-A3FD-41F2-AB82-9F0D0BFF9167}"/>
              </a:ext>
            </a:extLst>
          </p:cNvPr>
          <p:cNvPicPr>
            <a:picLocks noChangeAspect="1"/>
          </p:cNvPicPr>
          <p:nvPr/>
        </p:nvPicPr>
        <p:blipFill rotWithShape="1">
          <a:blip r:embed="rId4">
            <a:extLst>
              <a:ext uri="{28A0092B-C50C-407E-A947-70E740481C1C}">
                <a14:useLocalDpi xmlns:a14="http://schemas.microsoft.com/office/drawing/2010/main" val="0"/>
              </a:ext>
            </a:extLst>
          </a:blip>
          <a:srcRect b="13159"/>
          <a:stretch/>
        </p:blipFill>
        <p:spPr>
          <a:xfrm>
            <a:off x="0" y="1485283"/>
            <a:ext cx="12192000" cy="5319640"/>
          </a:xfrm>
          <a:prstGeom prst="rect">
            <a:avLst/>
          </a:prstGeom>
          <a:ln>
            <a:solidFill>
              <a:schemeClr val="tx1"/>
            </a:solidFill>
          </a:ln>
        </p:spPr>
      </p:pic>
      <p:sp>
        <p:nvSpPr>
          <p:cNvPr id="9" name="CuadroTexto 8">
            <a:extLst>
              <a:ext uri="{FF2B5EF4-FFF2-40B4-BE49-F238E27FC236}">
                <a16:creationId xmlns:a16="http://schemas.microsoft.com/office/drawing/2014/main" id="{290E3A01-A588-43A4-989C-C62B04F1B431}"/>
              </a:ext>
            </a:extLst>
          </p:cNvPr>
          <p:cNvSpPr txBox="1"/>
          <p:nvPr/>
        </p:nvSpPr>
        <p:spPr>
          <a:xfrm>
            <a:off x="1222974" y="771522"/>
            <a:ext cx="9746052" cy="523220"/>
          </a:xfrm>
          <a:prstGeom prst="rect">
            <a:avLst/>
          </a:prstGeom>
          <a:noFill/>
        </p:spPr>
        <p:txBody>
          <a:bodyPr wrap="square" rtlCol="0">
            <a:spAutoFit/>
          </a:bodyPr>
          <a:lstStyle/>
          <a:p>
            <a:pPr algn="ctr"/>
            <a:r>
              <a:rPr lang="es-PE" sz="2800" b="1" dirty="0">
                <a:solidFill>
                  <a:schemeClr val="accent5"/>
                </a:solidFill>
              </a:rPr>
              <a:t>Plantilla Excel – Establecimientos y servicios educativos de la IE</a:t>
            </a:r>
          </a:p>
        </p:txBody>
      </p:sp>
    </p:spTree>
    <p:extLst>
      <p:ext uri="{BB962C8B-B14F-4D97-AF65-F5344CB8AC3E}">
        <p14:creationId xmlns:p14="http://schemas.microsoft.com/office/powerpoint/2010/main" val="96913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a16="http://schemas.microsoft.com/office/drawing/2014/main" id="{C5799F18-78B5-4B54-B816-72B9590FD823}"/>
              </a:ext>
            </a:extLst>
          </p:cNvPr>
          <p:cNvSpPr txBox="1"/>
          <p:nvPr/>
        </p:nvSpPr>
        <p:spPr>
          <a:xfrm>
            <a:off x="409982" y="-61128"/>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(4)</a:t>
            </a:r>
          </a:p>
        </p:txBody>
      </p:sp>
      <p:pic>
        <p:nvPicPr>
          <p:cNvPr id="5" name="Imagen 4">
            <a:extLst>
              <a:ext uri="{FF2B5EF4-FFF2-40B4-BE49-F238E27FC236}">
                <a16:creationId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9" name="Imagen 8" descr="Imagen que contiene captura de pantalla&#10;&#10;Descripción generada con confianza muy alta">
            <a:extLst>
              <a:ext uri="{FF2B5EF4-FFF2-40B4-BE49-F238E27FC236}">
                <a16:creationId xmlns:a16="http://schemas.microsoft.com/office/drawing/2014/main" id="{1C6E1529-3424-4E9C-B4DD-725ACDE1AF95}"/>
              </a:ext>
            </a:extLst>
          </p:cNvPr>
          <p:cNvPicPr>
            <a:picLocks noChangeAspect="1"/>
          </p:cNvPicPr>
          <p:nvPr/>
        </p:nvPicPr>
        <p:blipFill rotWithShape="1">
          <a:blip r:embed="rId4">
            <a:extLst>
              <a:ext uri="{28A0092B-C50C-407E-A947-70E740481C1C}">
                <a14:useLocalDpi xmlns:a14="http://schemas.microsoft.com/office/drawing/2010/main" val="0"/>
              </a:ext>
            </a:extLst>
          </a:blip>
          <a:srcRect b="16687"/>
          <a:stretch/>
        </p:blipFill>
        <p:spPr>
          <a:xfrm>
            <a:off x="0" y="1712681"/>
            <a:ext cx="12192000" cy="4979666"/>
          </a:xfrm>
          <a:prstGeom prst="rect">
            <a:avLst/>
          </a:prstGeom>
          <a:ln>
            <a:solidFill>
              <a:schemeClr val="tx1"/>
            </a:solidFill>
          </a:ln>
        </p:spPr>
      </p:pic>
      <p:sp>
        <p:nvSpPr>
          <p:cNvPr id="10" name="CuadroTexto 9">
            <a:extLst>
              <a:ext uri="{FF2B5EF4-FFF2-40B4-BE49-F238E27FC236}">
                <a16:creationId xmlns:a16="http://schemas.microsoft.com/office/drawing/2014/main" id="{26E11B12-6EB3-4555-94B2-7C2E6BF89F27}"/>
              </a:ext>
            </a:extLst>
          </p:cNvPr>
          <p:cNvSpPr txBox="1"/>
          <p:nvPr/>
        </p:nvSpPr>
        <p:spPr>
          <a:xfrm>
            <a:off x="322886" y="832650"/>
            <a:ext cx="11546228" cy="523220"/>
          </a:xfrm>
          <a:prstGeom prst="rect">
            <a:avLst/>
          </a:prstGeom>
          <a:noFill/>
        </p:spPr>
        <p:txBody>
          <a:bodyPr wrap="square" rtlCol="0">
            <a:spAutoFit/>
          </a:bodyPr>
          <a:lstStyle/>
          <a:p>
            <a:pPr algn="ctr"/>
            <a:r>
              <a:rPr lang="es-PE" sz="2800" b="1" dirty="0">
                <a:solidFill>
                  <a:schemeClr val="accent5"/>
                </a:solidFill>
              </a:rPr>
              <a:t>Plantilla Excel – Resoluciones y ampliaciones de servicios educativos de la IE</a:t>
            </a:r>
          </a:p>
        </p:txBody>
      </p:sp>
    </p:spTree>
    <p:extLst>
      <p:ext uri="{BB962C8B-B14F-4D97-AF65-F5344CB8AC3E}">
        <p14:creationId xmlns:p14="http://schemas.microsoft.com/office/powerpoint/2010/main" val="132361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985554" y="2708365"/>
            <a:ext cx="7820296" cy="1015663"/>
          </a:xfrm>
          <a:prstGeom prst="rect">
            <a:avLst/>
          </a:prstGeom>
          <a:noFill/>
        </p:spPr>
        <p:txBody>
          <a:bodyPr wrap="square" rtlCol="0">
            <a:spAutoFit/>
          </a:bodyPr>
          <a:lstStyle/>
          <a:p>
            <a:pPr algn="ctr"/>
            <a:r>
              <a:rPr lang="es-MX" sz="6000" b="1" dirty="0">
                <a:solidFill>
                  <a:srgbClr val="0C53A7"/>
                </a:solidFill>
              </a:rPr>
              <a:t>Ejercicio práctico</a:t>
            </a:r>
          </a:p>
        </p:txBody>
      </p:sp>
    </p:spTree>
    <p:extLst>
      <p:ext uri="{BB962C8B-B14F-4D97-AF65-F5344CB8AC3E}">
        <p14:creationId xmlns:p14="http://schemas.microsoft.com/office/powerpoint/2010/main" val="248426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16" name="CuadroTexto 15"/>
          <p:cNvSpPr txBox="1"/>
          <p:nvPr/>
        </p:nvSpPr>
        <p:spPr>
          <a:xfrm>
            <a:off x="287383" y="944198"/>
            <a:ext cx="11086087" cy="707886"/>
          </a:xfrm>
          <a:prstGeom prst="rect">
            <a:avLst/>
          </a:prstGeom>
          <a:noFill/>
        </p:spPr>
        <p:txBody>
          <a:bodyPr wrap="square" rtlCol="0">
            <a:spAutoFit/>
          </a:bodyPr>
          <a:lstStyle/>
          <a:p>
            <a:pPr algn="ctr"/>
            <a:r>
              <a:rPr lang="es-MX" sz="4000" b="1" dirty="0">
                <a:solidFill>
                  <a:srgbClr val="0C53A7"/>
                </a:solidFill>
              </a:rPr>
              <a:t>Trabajo de grupo</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3" name="Rectángulo 2">
            <a:extLst>
              <a:ext uri="{FF2B5EF4-FFF2-40B4-BE49-F238E27FC236}">
                <a16:creationId xmlns:a16="http://schemas.microsoft.com/office/drawing/2014/main" id="{50C55AB5-914E-4462-9BB4-E054DE37F429}"/>
              </a:ext>
            </a:extLst>
          </p:cNvPr>
          <p:cNvSpPr/>
          <p:nvPr/>
        </p:nvSpPr>
        <p:spPr>
          <a:xfrm>
            <a:off x="287383" y="1715995"/>
            <a:ext cx="11329851" cy="4278094"/>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s-PE" sz="2800" dirty="0"/>
              <a:t>Los participantes forman grupos de 2 personas.</a:t>
            </a:r>
          </a:p>
          <a:p>
            <a:pPr marL="457200" indent="-457200" algn="just">
              <a:spcAft>
                <a:spcPts val="1200"/>
              </a:spcAft>
              <a:buFont typeface="Arial" panose="020B0604020202020204" pitchFamily="34" charset="0"/>
              <a:buChar char="•"/>
            </a:pPr>
            <a:r>
              <a:rPr lang="es-PE" sz="2800" dirty="0"/>
              <a:t>A cada grupo se les proporciona dos plantillas, en cada una deberán llenar información de una IE, además, se les entregarán resoluciones de IIEE. Los participantes realizan la tarea de identificar IIEE utilizando las resoluciones, la información del Portal ESCALE y el mapa de escuelas. Luego debatirán sobre las dificultades en el procedimiento de identificación de IIEE y estrategias a seguir para culminar su identificación. </a:t>
            </a:r>
          </a:p>
          <a:p>
            <a:pPr marL="457200" indent="-457200" algn="just">
              <a:spcAft>
                <a:spcPts val="1200"/>
              </a:spcAft>
              <a:buFont typeface="Arial" panose="020B0604020202020204" pitchFamily="34" charset="0"/>
              <a:buChar char="•"/>
            </a:pPr>
            <a:r>
              <a:rPr lang="es-PE" sz="2800" dirty="0"/>
              <a:t>Tres representantes exponen las conclusiones del trabajo frente al resto de participantes y reciben sus comentarios.</a:t>
            </a:r>
          </a:p>
        </p:txBody>
      </p:sp>
    </p:spTree>
    <p:extLst>
      <p:ext uri="{BB962C8B-B14F-4D97-AF65-F5344CB8AC3E}">
        <p14:creationId xmlns:p14="http://schemas.microsoft.com/office/powerpoint/2010/main" val="214638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16" name="CuadroTexto 15"/>
          <p:cNvSpPr txBox="1"/>
          <p:nvPr/>
        </p:nvSpPr>
        <p:spPr>
          <a:xfrm>
            <a:off x="287383" y="944198"/>
            <a:ext cx="11086087" cy="707886"/>
          </a:xfrm>
          <a:prstGeom prst="rect">
            <a:avLst/>
          </a:prstGeom>
          <a:noFill/>
        </p:spPr>
        <p:txBody>
          <a:bodyPr wrap="square" rtlCol="0">
            <a:spAutoFit/>
          </a:bodyPr>
          <a:lstStyle/>
          <a:p>
            <a:pPr algn="ctr"/>
            <a:r>
              <a:rPr lang="es-MX" sz="4000" b="1" dirty="0">
                <a:solidFill>
                  <a:srgbClr val="0C53A7"/>
                </a:solidFill>
              </a:rPr>
              <a:t>Trabajo de grupo</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graphicFrame>
        <p:nvGraphicFramePr>
          <p:cNvPr id="2" name="Tabla 1">
            <a:extLst>
              <a:ext uri="{FF2B5EF4-FFF2-40B4-BE49-F238E27FC236}">
                <a16:creationId xmlns:a16="http://schemas.microsoft.com/office/drawing/2014/main" id="{721E9C02-70B7-48A9-8AA2-C8DE5F41A3BD}"/>
              </a:ext>
            </a:extLst>
          </p:cNvPr>
          <p:cNvGraphicFramePr>
            <a:graphicFrameLocks noGrp="1"/>
          </p:cNvGraphicFramePr>
          <p:nvPr>
            <p:extLst>
              <p:ext uri="{D42A27DB-BD31-4B8C-83A1-F6EECF244321}">
                <p14:modId xmlns:p14="http://schemas.microsoft.com/office/powerpoint/2010/main" val="2970000766"/>
              </p:ext>
            </p:extLst>
          </p:nvPr>
        </p:nvGraphicFramePr>
        <p:xfrm>
          <a:off x="2021588" y="2219277"/>
          <a:ext cx="8069312" cy="4472812"/>
        </p:xfrm>
        <a:graphic>
          <a:graphicData uri="http://schemas.openxmlformats.org/drawingml/2006/table">
            <a:tbl>
              <a:tblPr firstRow="1" bandRow="1">
                <a:tableStyleId>{5C22544A-7EE6-4342-B048-85BDC9FD1C3A}</a:tableStyleId>
              </a:tblPr>
              <a:tblGrid>
                <a:gridCol w="4034656">
                  <a:extLst>
                    <a:ext uri="{9D8B030D-6E8A-4147-A177-3AD203B41FA5}">
                      <a16:colId xmlns:a16="http://schemas.microsoft.com/office/drawing/2014/main" val="1059605135"/>
                    </a:ext>
                  </a:extLst>
                </a:gridCol>
                <a:gridCol w="4034656">
                  <a:extLst>
                    <a:ext uri="{9D8B030D-6E8A-4147-A177-3AD203B41FA5}">
                      <a16:colId xmlns:a16="http://schemas.microsoft.com/office/drawing/2014/main" val="3567803924"/>
                    </a:ext>
                  </a:extLst>
                </a:gridCol>
              </a:tblGrid>
              <a:tr h="797835">
                <a:tc>
                  <a:txBody>
                    <a:bodyPr/>
                    <a:lstStyle/>
                    <a:p>
                      <a:pPr algn="ctr"/>
                      <a:r>
                        <a:rPr lang="es-PE" sz="2400" dirty="0"/>
                        <a:t>Dificultades en la identificación de IIEE</a:t>
                      </a:r>
                    </a:p>
                  </a:txBody>
                  <a:tcPr/>
                </a:tc>
                <a:tc>
                  <a:txBody>
                    <a:bodyPr/>
                    <a:lstStyle/>
                    <a:p>
                      <a:pPr algn="ctr"/>
                      <a:r>
                        <a:rPr lang="es-PE" sz="2400" dirty="0"/>
                        <a:t>Estrategias de solución</a:t>
                      </a:r>
                    </a:p>
                  </a:txBody>
                  <a:tcPr/>
                </a:tc>
                <a:extLst>
                  <a:ext uri="{0D108BD9-81ED-4DB2-BD59-A6C34878D82A}">
                    <a16:rowId xmlns:a16="http://schemas.microsoft.com/office/drawing/2014/main" val="3349513060"/>
                  </a:ext>
                </a:extLst>
              </a:tr>
              <a:tr h="3649852">
                <a:tc>
                  <a:txBody>
                    <a:bodyPr/>
                    <a:lstStyle/>
                    <a:p>
                      <a:r>
                        <a:rPr lang="es-PE" sz="2400" dirty="0"/>
                        <a:t>1.</a:t>
                      </a:r>
                    </a:p>
                    <a:p>
                      <a:endParaRPr lang="es-PE" sz="2400" dirty="0"/>
                    </a:p>
                    <a:p>
                      <a:r>
                        <a:rPr lang="es-PE" sz="2400" dirty="0"/>
                        <a:t>2. </a:t>
                      </a:r>
                    </a:p>
                    <a:p>
                      <a:endParaRPr lang="es-PE" sz="2400" dirty="0"/>
                    </a:p>
                    <a:p>
                      <a:endParaRPr lang="es-PE" sz="2400" dirty="0"/>
                    </a:p>
                    <a:p>
                      <a:endParaRPr lang="es-PE" sz="2400" dirty="0"/>
                    </a:p>
                    <a:p>
                      <a:endParaRPr lang="es-PE" sz="2400" dirty="0"/>
                    </a:p>
                  </a:txBody>
                  <a:tcPr/>
                </a:tc>
                <a:tc>
                  <a:txBody>
                    <a:bodyPr/>
                    <a:lstStyle/>
                    <a:p>
                      <a:r>
                        <a:rPr lang="es-PE" sz="2400" dirty="0"/>
                        <a:t>1.</a:t>
                      </a:r>
                    </a:p>
                    <a:p>
                      <a:endParaRPr lang="es-PE" sz="2400" dirty="0"/>
                    </a:p>
                    <a:p>
                      <a:r>
                        <a:rPr lang="es-PE" sz="2400" dirty="0"/>
                        <a:t>2. </a:t>
                      </a:r>
                    </a:p>
                  </a:txBody>
                  <a:tcPr/>
                </a:tc>
                <a:extLst>
                  <a:ext uri="{0D108BD9-81ED-4DB2-BD59-A6C34878D82A}">
                    <a16:rowId xmlns:a16="http://schemas.microsoft.com/office/drawing/2014/main" val="1239980415"/>
                  </a:ext>
                </a:extLst>
              </a:tr>
            </a:tbl>
          </a:graphicData>
        </a:graphic>
      </p:graphicFrame>
      <p:sp>
        <p:nvSpPr>
          <p:cNvPr id="3" name="CuadroTexto 2">
            <a:extLst>
              <a:ext uri="{FF2B5EF4-FFF2-40B4-BE49-F238E27FC236}">
                <a16:creationId xmlns:a16="http://schemas.microsoft.com/office/drawing/2014/main" id="{43F45375-4456-48E1-BFB4-6147E117E43F}"/>
              </a:ext>
            </a:extLst>
          </p:cNvPr>
          <p:cNvSpPr txBox="1"/>
          <p:nvPr/>
        </p:nvSpPr>
        <p:spPr>
          <a:xfrm>
            <a:off x="492028" y="1592286"/>
            <a:ext cx="11125206" cy="523220"/>
          </a:xfrm>
          <a:prstGeom prst="rect">
            <a:avLst/>
          </a:prstGeom>
          <a:noFill/>
        </p:spPr>
        <p:txBody>
          <a:bodyPr wrap="square" rtlCol="0">
            <a:spAutoFit/>
          </a:bodyPr>
          <a:lstStyle/>
          <a:p>
            <a:r>
              <a:rPr lang="es-PE" sz="2800" dirty="0"/>
              <a:t>En la plenaria los equipos presentarán el siguiente esquema:</a:t>
            </a:r>
          </a:p>
        </p:txBody>
      </p:sp>
    </p:spTree>
    <p:extLst>
      <p:ext uri="{BB962C8B-B14F-4D97-AF65-F5344CB8AC3E}">
        <p14:creationId xmlns:p14="http://schemas.microsoft.com/office/powerpoint/2010/main" val="314099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3326674" y="2055221"/>
            <a:ext cx="5106989" cy="1107996"/>
          </a:xfrm>
          <a:prstGeom prst="rect">
            <a:avLst/>
          </a:prstGeom>
          <a:noFill/>
        </p:spPr>
        <p:txBody>
          <a:bodyPr wrap="square" rtlCol="0">
            <a:spAutoFit/>
          </a:bodyPr>
          <a:lstStyle/>
          <a:p>
            <a:r>
              <a:rPr lang="es-MX" sz="6600" b="1" dirty="0">
                <a:solidFill>
                  <a:srgbClr val="0C53A7"/>
                </a:solidFill>
              </a:rPr>
              <a:t>¡¡¡GRACIAS!!!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120" y="3224647"/>
            <a:ext cx="3551320" cy="1796591"/>
          </a:xfrm>
          <a:prstGeom prst="rect">
            <a:avLst/>
          </a:prstGeom>
        </p:spPr>
      </p:pic>
    </p:spTree>
    <p:extLst>
      <p:ext uri="{BB962C8B-B14F-4D97-AF65-F5344CB8AC3E}">
        <p14:creationId xmlns:p14="http://schemas.microsoft.com/office/powerpoint/2010/main" val="242748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675" y="1673084"/>
            <a:ext cx="6022116" cy="3046552"/>
          </a:xfrm>
          <a:prstGeom prst="rect">
            <a:avLst/>
          </a:prstGeom>
        </p:spPr>
      </p:pic>
      <p:sp>
        <p:nvSpPr>
          <p:cNvPr id="3" name="Rectángulo 2"/>
          <p:cNvSpPr/>
          <p:nvPr/>
        </p:nvSpPr>
        <p:spPr>
          <a:xfrm>
            <a:off x="3092675" y="5170217"/>
            <a:ext cx="5579164" cy="584775"/>
          </a:xfrm>
          <a:prstGeom prst="rect">
            <a:avLst/>
          </a:prstGeom>
        </p:spPr>
        <p:txBody>
          <a:bodyPr wrap="square">
            <a:spAutoFit/>
          </a:bodyPr>
          <a:lstStyle/>
          <a:p>
            <a:pPr>
              <a:spcAft>
                <a:spcPts val="1200"/>
              </a:spcAft>
            </a:pPr>
            <a:r>
              <a:rPr lang="es-PE" sz="3200" b="1">
                <a:solidFill>
                  <a:srgbClr val="0C53A7"/>
                </a:solidFill>
              </a:rPr>
              <a:t>Tema 4: </a:t>
            </a:r>
            <a:r>
              <a:rPr lang="es-PE" sz="3200" b="1" dirty="0">
                <a:solidFill>
                  <a:srgbClr val="0C53A7"/>
                </a:solidFill>
              </a:rPr>
              <a:t>Identificación de IIEE</a:t>
            </a:r>
          </a:p>
        </p:txBody>
      </p:sp>
      <p:sp>
        <p:nvSpPr>
          <p:cNvPr id="4" name="Rectángulo 3">
            <a:extLst>
              <a:ext uri="{FF2B5EF4-FFF2-40B4-BE49-F238E27FC236}">
                <a16:creationId xmlns:a16="http://schemas.microsoft.com/office/drawing/2014/main" id="{86FE18A0-9D41-49C0-9955-49813FFDB459}"/>
              </a:ext>
            </a:extLst>
          </p:cNvPr>
          <p:cNvSpPr/>
          <p:nvPr/>
        </p:nvSpPr>
        <p:spPr>
          <a:xfrm>
            <a:off x="8544947" y="342246"/>
            <a:ext cx="3360377" cy="461665"/>
          </a:xfrm>
          <a:prstGeom prst="rect">
            <a:avLst/>
          </a:prstGeom>
        </p:spPr>
        <p:txBody>
          <a:bodyPr wrap="square">
            <a:spAutoFit/>
          </a:bodyPr>
          <a:lstStyle/>
          <a:p>
            <a:pPr>
              <a:spcAft>
                <a:spcPts val="1200"/>
              </a:spcAft>
            </a:pPr>
            <a:r>
              <a:rPr lang="es-PE" sz="2400" b="1" dirty="0">
                <a:solidFill>
                  <a:srgbClr val="0C53A7"/>
                </a:solidFill>
              </a:rPr>
              <a:t>RSG 096-2017-MINEDU</a:t>
            </a:r>
          </a:p>
        </p:txBody>
      </p:sp>
    </p:spTree>
    <p:extLst>
      <p:ext uri="{BB962C8B-B14F-4D97-AF65-F5344CB8AC3E}">
        <p14:creationId xmlns:p14="http://schemas.microsoft.com/office/powerpoint/2010/main" val="353052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338470" y="793630"/>
            <a:ext cx="9356033" cy="707886"/>
          </a:xfrm>
          <a:prstGeom prst="rect">
            <a:avLst/>
          </a:prstGeom>
          <a:noFill/>
        </p:spPr>
        <p:txBody>
          <a:bodyPr wrap="square" rtlCol="0">
            <a:spAutoFit/>
          </a:bodyPr>
          <a:lstStyle/>
          <a:p>
            <a:pPr algn="ctr"/>
            <a:r>
              <a:rPr lang="es-MX" sz="4000" b="1" dirty="0">
                <a:solidFill>
                  <a:srgbClr val="0C53A7"/>
                </a:solidFill>
              </a:rPr>
              <a:t>Abreviaturas y acrónimos</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4" name="CuadroTexto 3">
            <a:extLst>
              <a:ext uri="{FF2B5EF4-FFF2-40B4-BE49-F238E27FC236}">
                <a16:creationId xmlns:a16="http://schemas.microsoft.com/office/drawing/2014/main" id="{4666345B-EBD1-4256-A217-7992EB56E759}"/>
              </a:ext>
            </a:extLst>
          </p:cNvPr>
          <p:cNvSpPr txBox="1"/>
          <p:nvPr/>
        </p:nvSpPr>
        <p:spPr>
          <a:xfrm>
            <a:off x="348343" y="1573883"/>
            <a:ext cx="11582400" cy="5016758"/>
          </a:xfrm>
          <a:prstGeom prst="rect">
            <a:avLst/>
          </a:prstGeom>
          <a:noFill/>
        </p:spPr>
        <p:txBody>
          <a:bodyPr wrap="square" rtlCol="0">
            <a:spAutoFit/>
          </a:bodyPr>
          <a:lstStyle/>
          <a:p>
            <a:pPr algn="just">
              <a:spcAft>
                <a:spcPts val="1200"/>
              </a:spcAft>
            </a:pPr>
            <a:r>
              <a:rPr lang="es-PE" sz="2000" b="1" dirty="0"/>
              <a:t>DRE:		</a:t>
            </a:r>
            <a:r>
              <a:rPr lang="es-PE" sz="2000" dirty="0"/>
              <a:t>Dirección Regional de Educación</a:t>
            </a:r>
          </a:p>
          <a:p>
            <a:pPr algn="just">
              <a:spcAft>
                <a:spcPts val="1200"/>
              </a:spcAft>
            </a:pPr>
            <a:r>
              <a:rPr lang="es-PE" sz="2000" b="1" dirty="0"/>
              <a:t>GRE:		</a:t>
            </a:r>
            <a:r>
              <a:rPr lang="es-PE" sz="2000" dirty="0"/>
              <a:t>Gerencia Regional de Educación</a:t>
            </a:r>
          </a:p>
          <a:p>
            <a:pPr algn="just">
              <a:spcAft>
                <a:spcPts val="1200"/>
              </a:spcAft>
            </a:pPr>
            <a:r>
              <a:rPr lang="es-PE" sz="2000" b="1" dirty="0"/>
              <a:t>Equipo RIE:	</a:t>
            </a:r>
            <a:r>
              <a:rPr lang="es-PE" sz="2000" dirty="0"/>
              <a:t>Equipo de implementación del Registro de Instituciones Educativas</a:t>
            </a:r>
          </a:p>
          <a:p>
            <a:pPr algn="just">
              <a:spcAft>
                <a:spcPts val="1200"/>
              </a:spcAft>
            </a:pPr>
            <a:r>
              <a:rPr lang="es-PE" sz="2000" b="1" dirty="0"/>
              <a:t>IE:		</a:t>
            </a:r>
            <a:r>
              <a:rPr lang="es-PE" sz="2000" dirty="0"/>
              <a:t>Institución Educativa</a:t>
            </a:r>
          </a:p>
          <a:p>
            <a:pPr algn="just">
              <a:spcAft>
                <a:spcPts val="1200"/>
              </a:spcAft>
            </a:pPr>
            <a:r>
              <a:rPr lang="es-PE" sz="2000" b="1" dirty="0"/>
              <a:t>IIEE:		</a:t>
            </a:r>
            <a:r>
              <a:rPr lang="es-PE" sz="2000" dirty="0"/>
              <a:t>Instituciones Educativas</a:t>
            </a:r>
          </a:p>
          <a:p>
            <a:pPr algn="just">
              <a:spcAft>
                <a:spcPts val="1200"/>
              </a:spcAft>
            </a:pPr>
            <a:r>
              <a:rPr lang="es-PE" sz="2000" b="1" dirty="0"/>
              <a:t>IGED:		</a:t>
            </a:r>
            <a:r>
              <a:rPr lang="es-PE" sz="2000" dirty="0"/>
              <a:t>Instancias de Gestión Educativa Descentralizada</a:t>
            </a:r>
          </a:p>
          <a:p>
            <a:pPr algn="just">
              <a:spcAft>
                <a:spcPts val="1200"/>
              </a:spcAft>
            </a:pPr>
            <a:r>
              <a:rPr lang="es-PE" sz="2000" b="1" dirty="0"/>
              <a:t>Minedu:		</a:t>
            </a:r>
            <a:r>
              <a:rPr lang="es-PE" sz="2000" dirty="0"/>
              <a:t>Ministerio de Educación</a:t>
            </a:r>
          </a:p>
          <a:p>
            <a:pPr algn="just">
              <a:spcAft>
                <a:spcPts val="1200"/>
              </a:spcAft>
            </a:pPr>
            <a:r>
              <a:rPr lang="es-PE" sz="2000" b="1" dirty="0"/>
              <a:t>RIE:		</a:t>
            </a:r>
            <a:r>
              <a:rPr lang="es-PE" sz="2000" dirty="0"/>
              <a:t>Registro de Instituciones Educativas</a:t>
            </a:r>
          </a:p>
          <a:p>
            <a:pPr algn="just">
              <a:spcAft>
                <a:spcPts val="1200"/>
              </a:spcAft>
            </a:pPr>
            <a:r>
              <a:rPr lang="es-PE" sz="2000" b="1" dirty="0"/>
              <a:t>RSG:		</a:t>
            </a:r>
            <a:r>
              <a:rPr lang="es-PE" sz="2000" dirty="0"/>
              <a:t>Resolución de Secretaría General</a:t>
            </a:r>
          </a:p>
          <a:p>
            <a:pPr algn="just">
              <a:spcAft>
                <a:spcPts val="1200"/>
              </a:spcAft>
            </a:pPr>
            <a:r>
              <a:rPr lang="es-PE" sz="2000" b="1" dirty="0"/>
              <a:t>UE:		</a:t>
            </a:r>
            <a:r>
              <a:rPr lang="es-PE" sz="2000" dirty="0"/>
              <a:t>Unidad de Estadística del Minedu</a:t>
            </a:r>
          </a:p>
          <a:p>
            <a:pPr algn="just">
              <a:spcAft>
                <a:spcPts val="1200"/>
              </a:spcAft>
            </a:pPr>
            <a:r>
              <a:rPr lang="es-PE" sz="2000" b="1" dirty="0"/>
              <a:t>UGEL:		</a:t>
            </a:r>
            <a:r>
              <a:rPr lang="es-PE" sz="2000" dirty="0"/>
              <a:t>Unidad de Gestión Educativa Local</a:t>
            </a:r>
          </a:p>
        </p:txBody>
      </p:sp>
    </p:spTree>
    <p:extLst>
      <p:ext uri="{BB962C8B-B14F-4D97-AF65-F5344CB8AC3E}">
        <p14:creationId xmlns:p14="http://schemas.microsoft.com/office/powerpoint/2010/main" val="270703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417983" y="17001"/>
            <a:ext cx="9356033" cy="707886"/>
          </a:xfrm>
          <a:prstGeom prst="rect">
            <a:avLst/>
          </a:prstGeom>
          <a:noFill/>
        </p:spPr>
        <p:txBody>
          <a:bodyPr wrap="square" rtlCol="0">
            <a:spAutoFit/>
          </a:bodyPr>
          <a:lstStyle/>
          <a:p>
            <a:pPr algn="ctr"/>
            <a:r>
              <a:rPr lang="es-MX" sz="4000" b="1" dirty="0">
                <a:solidFill>
                  <a:srgbClr val="0C53A7"/>
                </a:solidFill>
              </a:rPr>
              <a:t>Marco normativo</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graphicFrame>
        <p:nvGraphicFramePr>
          <p:cNvPr id="9" name="Diagrama 8">
            <a:extLst>
              <a:ext uri="{FF2B5EF4-FFF2-40B4-BE49-F238E27FC236}">
                <a16:creationId xmlns:a16="http://schemas.microsoft.com/office/drawing/2014/main" id="{BA2AD518-DCC4-49A8-A366-374B0BF1A3E0}"/>
              </a:ext>
            </a:extLst>
          </p:cNvPr>
          <p:cNvGraphicFramePr/>
          <p:nvPr>
            <p:extLst>
              <p:ext uri="{D42A27DB-BD31-4B8C-83A1-F6EECF244321}">
                <p14:modId xmlns:p14="http://schemas.microsoft.com/office/powerpoint/2010/main" val="2652996969"/>
              </p:ext>
            </p:extLst>
          </p:nvPr>
        </p:nvGraphicFramePr>
        <p:xfrm>
          <a:off x="4463592" y="1120757"/>
          <a:ext cx="8024883" cy="5302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2">
            <a:extLst>
              <a:ext uri="{FF2B5EF4-FFF2-40B4-BE49-F238E27FC236}">
                <a16:creationId xmlns:a16="http://schemas.microsoft.com/office/drawing/2014/main" id="{A91B0ED2-8EE5-4679-A45B-54AF232C23B7}"/>
              </a:ext>
            </a:extLst>
          </p:cNvPr>
          <p:cNvSpPr/>
          <p:nvPr/>
        </p:nvSpPr>
        <p:spPr>
          <a:xfrm>
            <a:off x="265043" y="2399682"/>
            <a:ext cx="4028662" cy="3108543"/>
          </a:xfrm>
          <a:prstGeom prst="rect">
            <a:avLst/>
          </a:prstGeom>
        </p:spPr>
        <p:txBody>
          <a:bodyPr wrap="square">
            <a:spAutoFit/>
          </a:bodyPr>
          <a:lstStyle/>
          <a:p>
            <a:pPr algn="just">
              <a:spcAft>
                <a:spcPts val="1200"/>
              </a:spcAft>
            </a:pPr>
            <a:r>
              <a:rPr lang="es-PE" sz="2800" dirty="0"/>
              <a:t>La norma técnica “Norma que crea y regula el funcionamiento del Registro de Instituciones Educativas (RIE)” en el </a:t>
            </a:r>
            <a:r>
              <a:rPr lang="es-PE" sz="2800" b="1" dirty="0" err="1">
                <a:solidFill>
                  <a:schemeClr val="accent5"/>
                </a:solidFill>
              </a:rPr>
              <a:t>subnumeral</a:t>
            </a:r>
            <a:r>
              <a:rPr lang="es-PE" sz="2800" b="1" dirty="0">
                <a:solidFill>
                  <a:schemeClr val="accent5"/>
                </a:solidFill>
              </a:rPr>
              <a:t> 7.2 </a:t>
            </a:r>
            <a:r>
              <a:rPr lang="es-PE" sz="2800" dirty="0"/>
              <a:t>establece que:</a:t>
            </a:r>
          </a:p>
        </p:txBody>
      </p:sp>
    </p:spTree>
    <p:extLst>
      <p:ext uri="{BB962C8B-B14F-4D97-AF65-F5344CB8AC3E}">
        <p14:creationId xmlns:p14="http://schemas.microsoft.com/office/powerpoint/2010/main" val="26758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graphicFrame>
        <p:nvGraphicFramePr>
          <p:cNvPr id="8" name="Diagrama 7">
            <a:extLst>
              <a:ext uri="{FF2B5EF4-FFF2-40B4-BE49-F238E27FC236}">
                <a16:creationId xmlns:a16="http://schemas.microsoft.com/office/drawing/2014/main" id="{966C4841-A579-4D44-924F-7FF0FDCEF14F}"/>
              </a:ext>
            </a:extLst>
          </p:cNvPr>
          <p:cNvGraphicFramePr/>
          <p:nvPr>
            <p:extLst>
              <p:ext uri="{D42A27DB-BD31-4B8C-83A1-F6EECF244321}">
                <p14:modId xmlns:p14="http://schemas.microsoft.com/office/powerpoint/2010/main" val="892974379"/>
              </p:ext>
            </p:extLst>
          </p:nvPr>
        </p:nvGraphicFramePr>
        <p:xfrm>
          <a:off x="6864626" y="1760262"/>
          <a:ext cx="5327374" cy="4304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10F79592-E5B0-4A03-B0EA-DFCEFF83019B}"/>
              </a:ext>
            </a:extLst>
          </p:cNvPr>
          <p:cNvPicPr>
            <a:picLocks noChangeAspect="1"/>
          </p:cNvPicPr>
          <p:nvPr/>
        </p:nvPicPr>
        <p:blipFill rotWithShape="1">
          <a:blip r:embed="rId8"/>
          <a:srcRect r="32345"/>
          <a:stretch/>
        </p:blipFill>
        <p:spPr>
          <a:xfrm>
            <a:off x="8896179" y="3429000"/>
            <a:ext cx="1264267" cy="945691"/>
          </a:xfrm>
          <a:prstGeom prst="rect">
            <a:avLst/>
          </a:prstGeom>
        </p:spPr>
      </p:pic>
      <p:sp>
        <p:nvSpPr>
          <p:cNvPr id="13" name="CuadroTexto 12"/>
          <p:cNvSpPr txBox="1"/>
          <p:nvPr/>
        </p:nvSpPr>
        <p:spPr>
          <a:xfrm>
            <a:off x="1338470" y="793630"/>
            <a:ext cx="9356033" cy="707886"/>
          </a:xfrm>
          <a:prstGeom prst="rect">
            <a:avLst/>
          </a:prstGeom>
          <a:noFill/>
        </p:spPr>
        <p:txBody>
          <a:bodyPr wrap="square" rtlCol="0">
            <a:spAutoFit/>
          </a:bodyPr>
          <a:lstStyle/>
          <a:p>
            <a:pPr algn="ctr"/>
            <a:r>
              <a:rPr lang="es-MX" sz="4000" b="1" dirty="0">
                <a:solidFill>
                  <a:srgbClr val="0C53A7"/>
                </a:solidFill>
              </a:rPr>
              <a:t>Insumos para la identificación de IIEE</a:t>
            </a:r>
          </a:p>
        </p:txBody>
      </p:sp>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18" name="Rectángulo 17">
            <a:extLst>
              <a:ext uri="{FF2B5EF4-FFF2-40B4-BE49-F238E27FC236}">
                <a16:creationId xmlns:a16="http://schemas.microsoft.com/office/drawing/2014/main" id="{05D11DD5-A7EB-42D1-899F-F4B9FD225032}"/>
              </a:ext>
            </a:extLst>
          </p:cNvPr>
          <p:cNvSpPr/>
          <p:nvPr/>
        </p:nvSpPr>
        <p:spPr>
          <a:xfrm>
            <a:off x="63285" y="1478873"/>
            <a:ext cx="6801341" cy="5447645"/>
          </a:xfrm>
          <a:prstGeom prst="rect">
            <a:avLst/>
          </a:prstGeom>
        </p:spPr>
        <p:txBody>
          <a:bodyPr wrap="square">
            <a:spAutoFit/>
          </a:bodyPr>
          <a:lstStyle/>
          <a:p>
            <a:pPr algn="just">
              <a:spcAft>
                <a:spcPts val="1200"/>
              </a:spcAft>
            </a:pPr>
            <a:r>
              <a:rPr lang="es-PE" sz="2800" dirty="0"/>
              <a:t>Para la identificación plena de las IIEE, el equipo RIE utilizará como insumo:</a:t>
            </a:r>
          </a:p>
          <a:p>
            <a:pPr marL="457200" indent="-457200" algn="just">
              <a:spcAft>
                <a:spcPts val="1200"/>
              </a:spcAft>
              <a:buFont typeface="Arial" panose="020B0604020202020204" pitchFamily="34" charset="0"/>
              <a:buChar char="•"/>
            </a:pPr>
            <a:r>
              <a:rPr lang="es-PE" sz="2800" dirty="0"/>
              <a:t>Listados de identificación preliminar de IIEE.</a:t>
            </a:r>
          </a:p>
          <a:p>
            <a:pPr marL="457200" indent="-457200" algn="just">
              <a:spcAft>
                <a:spcPts val="1200"/>
              </a:spcAft>
              <a:buFont typeface="Arial" panose="020B0604020202020204" pitchFamily="34" charset="0"/>
              <a:buChar char="•"/>
            </a:pPr>
            <a:r>
              <a:rPr lang="es-PE" sz="2800" dirty="0"/>
              <a:t>Actos resolutivos o documentos que acrediten la existencia de resolución ficta positiva referidos al funcionamiento de la IE.</a:t>
            </a:r>
          </a:p>
          <a:p>
            <a:pPr marL="457200" indent="-457200" algn="just">
              <a:spcAft>
                <a:spcPts val="1200"/>
              </a:spcAft>
              <a:buFont typeface="Arial" panose="020B0604020202020204" pitchFamily="34" charset="0"/>
              <a:buChar char="•"/>
            </a:pPr>
            <a:r>
              <a:rPr lang="es-PE" sz="2800" dirty="0"/>
              <a:t>Informes de visita a los establecimientos educativos de las IIEE, cuando se requiera.</a:t>
            </a:r>
          </a:p>
          <a:p>
            <a:pPr marL="457200" indent="-457200" algn="just">
              <a:spcAft>
                <a:spcPts val="1200"/>
              </a:spcAft>
              <a:buFont typeface="Arial" panose="020B0604020202020204" pitchFamily="34" charset="0"/>
              <a:buChar char="•"/>
            </a:pPr>
            <a:r>
              <a:rPr lang="es-PE" sz="2800" dirty="0"/>
              <a:t>Información del Portal Escale.</a:t>
            </a:r>
          </a:p>
        </p:txBody>
      </p:sp>
    </p:spTree>
    <p:extLst>
      <p:ext uri="{BB962C8B-B14F-4D97-AF65-F5344CB8AC3E}">
        <p14:creationId xmlns:p14="http://schemas.microsoft.com/office/powerpoint/2010/main" val="890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338470" y="712948"/>
            <a:ext cx="9356033" cy="707886"/>
          </a:xfrm>
          <a:prstGeom prst="rect">
            <a:avLst/>
          </a:prstGeom>
          <a:noFill/>
        </p:spPr>
        <p:txBody>
          <a:bodyPr wrap="square" rtlCol="0">
            <a:spAutoFit/>
          </a:bodyPr>
          <a:lstStyle/>
          <a:p>
            <a:pPr algn="ctr"/>
            <a:r>
              <a:rPr lang="es-MX" sz="4000" b="1" dirty="0">
                <a:solidFill>
                  <a:srgbClr val="0C53A7"/>
                </a:solidFill>
              </a:rPr>
              <a:t>Esquema General</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graphicFrame>
        <p:nvGraphicFramePr>
          <p:cNvPr id="3" name="Tabla 2">
            <a:extLst>
              <a:ext uri="{FF2B5EF4-FFF2-40B4-BE49-F238E27FC236}">
                <a16:creationId xmlns:a16="http://schemas.microsoft.com/office/drawing/2014/main" id="{8BC7FDE8-16E7-4E19-87DD-37F6753865E0}"/>
              </a:ext>
            </a:extLst>
          </p:cNvPr>
          <p:cNvGraphicFramePr>
            <a:graphicFrameLocks noGrp="1"/>
          </p:cNvGraphicFramePr>
          <p:nvPr>
            <p:extLst>
              <p:ext uri="{D42A27DB-BD31-4B8C-83A1-F6EECF244321}">
                <p14:modId xmlns:p14="http://schemas.microsoft.com/office/powerpoint/2010/main" val="4076695813"/>
              </p:ext>
            </p:extLst>
          </p:nvPr>
        </p:nvGraphicFramePr>
        <p:xfrm>
          <a:off x="159026" y="1445331"/>
          <a:ext cx="11926958" cy="5257800"/>
        </p:xfrm>
        <a:graphic>
          <a:graphicData uri="http://schemas.openxmlformats.org/drawingml/2006/table">
            <a:tbl>
              <a:tblPr firstRow="1" firstCol="1" bandRow="1">
                <a:tableStyleId>{5C22544A-7EE6-4342-B048-85BDC9FD1C3A}</a:tableStyleId>
              </a:tblPr>
              <a:tblGrid>
                <a:gridCol w="1285461">
                  <a:extLst>
                    <a:ext uri="{9D8B030D-6E8A-4147-A177-3AD203B41FA5}">
                      <a16:colId xmlns:a16="http://schemas.microsoft.com/office/drawing/2014/main" val="2965345492"/>
                    </a:ext>
                  </a:extLst>
                </a:gridCol>
                <a:gridCol w="8945217">
                  <a:extLst>
                    <a:ext uri="{9D8B030D-6E8A-4147-A177-3AD203B41FA5}">
                      <a16:colId xmlns:a16="http://schemas.microsoft.com/office/drawing/2014/main" val="3525549815"/>
                    </a:ext>
                  </a:extLst>
                </a:gridCol>
                <a:gridCol w="1696280">
                  <a:extLst>
                    <a:ext uri="{9D8B030D-6E8A-4147-A177-3AD203B41FA5}">
                      <a16:colId xmlns:a16="http://schemas.microsoft.com/office/drawing/2014/main" val="3885541324"/>
                    </a:ext>
                  </a:extLst>
                </a:gridCol>
              </a:tblGrid>
              <a:tr h="313315">
                <a:tc>
                  <a:txBody>
                    <a:bodyPr/>
                    <a:lstStyle/>
                    <a:p>
                      <a:pPr marL="0" lvl="0" indent="0" algn="ctr" defTabSz="914400" rtl="0" eaLnBrk="1" latinLnBrk="0" hangingPunct="1">
                        <a:spcAft>
                          <a:spcPts val="0"/>
                        </a:spcAft>
                        <a:buFont typeface="Symbol" panose="05050102010706020507" pitchFamily="18" charset="2"/>
                        <a:buNone/>
                      </a:pPr>
                      <a:r>
                        <a:rPr lang="es-ES" sz="2300" kern="1200" dirty="0">
                          <a:solidFill>
                            <a:schemeClr val="bg1"/>
                          </a:solidFill>
                          <a:effectLst/>
                          <a:latin typeface="+mn-lt"/>
                          <a:ea typeface="+mn-ea"/>
                          <a:cs typeface="+mn-cs"/>
                        </a:rPr>
                        <a:t>Procesos</a:t>
                      </a:r>
                      <a:endParaRPr lang="es-PE" sz="2300" kern="1200" dirty="0">
                        <a:solidFill>
                          <a:schemeClr val="bg1"/>
                        </a:solidFill>
                        <a:effectLst/>
                        <a:latin typeface="+mn-lt"/>
                        <a:ea typeface="+mn-ea"/>
                        <a:cs typeface="+mn-cs"/>
                      </a:endParaRPr>
                    </a:p>
                  </a:txBody>
                  <a:tcPr marL="18000" marR="18000" marT="0" marB="0"/>
                </a:tc>
                <a:tc>
                  <a:txBody>
                    <a:bodyPr/>
                    <a:lstStyle/>
                    <a:p>
                      <a:pPr marL="449580" algn="ctr">
                        <a:spcAft>
                          <a:spcPts val="0"/>
                        </a:spcAft>
                      </a:pPr>
                      <a:r>
                        <a:rPr lang="es-ES" sz="2300" dirty="0">
                          <a:effectLst/>
                        </a:rPr>
                        <a:t>Actividades</a:t>
                      </a:r>
                      <a:endParaRPr lang="es-PE"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tc>
                  <a:txBody>
                    <a:bodyPr/>
                    <a:lstStyle/>
                    <a:p>
                      <a:pPr marL="0" lvl="0" indent="0" algn="ctr" defTabSz="914400" rtl="0" eaLnBrk="1" latinLnBrk="0" hangingPunct="1">
                        <a:spcAft>
                          <a:spcPts val="0"/>
                        </a:spcAft>
                        <a:buFont typeface="Symbol" panose="05050102010706020507" pitchFamily="18" charset="2"/>
                        <a:buNone/>
                      </a:pPr>
                      <a:r>
                        <a:rPr lang="es-ES" sz="2300" b="1" kern="1200" dirty="0">
                          <a:solidFill>
                            <a:schemeClr val="bg1"/>
                          </a:solidFill>
                          <a:effectLst/>
                          <a:latin typeface="+mn-lt"/>
                          <a:ea typeface="+mn-ea"/>
                          <a:cs typeface="+mn-cs"/>
                        </a:rPr>
                        <a:t>Responsable</a:t>
                      </a:r>
                      <a:endParaRPr lang="es-PE" sz="2300" b="1" kern="1200" dirty="0">
                        <a:solidFill>
                          <a:schemeClr val="bg1"/>
                        </a:solidFill>
                        <a:effectLst/>
                        <a:latin typeface="+mn-lt"/>
                        <a:ea typeface="+mn-ea"/>
                        <a:cs typeface="+mn-cs"/>
                      </a:endParaRPr>
                    </a:p>
                  </a:txBody>
                  <a:tcPr marL="36328" marR="36328" marT="0" marB="0"/>
                </a:tc>
                <a:extLst>
                  <a:ext uri="{0D108BD9-81ED-4DB2-BD59-A6C34878D82A}">
                    <a16:rowId xmlns:a16="http://schemas.microsoft.com/office/drawing/2014/main" val="286369618"/>
                  </a:ext>
                </a:extLst>
              </a:tr>
              <a:tr h="2506518">
                <a:tc rowSpan="3">
                  <a:txBody>
                    <a:bodyPr/>
                    <a:lstStyle/>
                    <a:p>
                      <a:pPr marL="0" lvl="0" indent="0" algn="just" defTabSz="914400" rtl="0" eaLnBrk="1" latinLnBrk="0" hangingPunct="1">
                        <a:spcAft>
                          <a:spcPts val="0"/>
                        </a:spcAft>
                        <a:buFont typeface="Symbol" panose="05050102010706020507" pitchFamily="18" charset="2"/>
                        <a:buNone/>
                      </a:pPr>
                      <a:r>
                        <a:rPr lang="es-ES" sz="2300" kern="1200" dirty="0">
                          <a:solidFill>
                            <a:schemeClr val="bg1"/>
                          </a:solidFill>
                          <a:effectLst/>
                          <a:latin typeface="+mn-lt"/>
                          <a:ea typeface="+mn-ea"/>
                          <a:cs typeface="+mn-cs"/>
                        </a:rPr>
                        <a:t>Registro de IIEE existentes</a:t>
                      </a:r>
                      <a:endParaRPr lang="es-PE" sz="2300" kern="1200" dirty="0">
                        <a:solidFill>
                          <a:schemeClr val="bg1"/>
                        </a:solidFill>
                        <a:effectLst/>
                        <a:latin typeface="+mn-lt"/>
                        <a:ea typeface="+mn-ea"/>
                        <a:cs typeface="+mn-cs"/>
                      </a:endParaRPr>
                    </a:p>
                  </a:txBody>
                  <a:tcPr marL="18000" marR="18000" marT="0" marB="0" anchor="ctr"/>
                </a:tc>
                <a:tc>
                  <a:txBody>
                    <a:bodyPr/>
                    <a:lstStyle/>
                    <a:p>
                      <a:pPr marL="342900" lvl="0" indent="-342900" algn="just">
                        <a:buFont typeface="Symbol" panose="05050102010706020507" pitchFamily="18" charset="2"/>
                        <a:buChar char=""/>
                      </a:pPr>
                      <a:r>
                        <a:rPr lang="es-ES" sz="2300" dirty="0">
                          <a:effectLst/>
                        </a:rPr>
                        <a:t>Acopia y revisa los documentos de las IIEE.</a:t>
                      </a:r>
                      <a:endParaRPr lang="es-PE" sz="2300" dirty="0">
                        <a:effectLst/>
                      </a:endParaRPr>
                    </a:p>
                    <a:p>
                      <a:pPr marL="342900" lvl="0" indent="-342900" algn="just">
                        <a:buFont typeface="Symbol" panose="05050102010706020507" pitchFamily="18" charset="2"/>
                        <a:buChar char=""/>
                      </a:pPr>
                      <a:r>
                        <a:rPr lang="es-ES" sz="2300" dirty="0">
                          <a:effectLst/>
                        </a:rPr>
                        <a:t>Visita a local educativo, cuando corresponda.</a:t>
                      </a:r>
                      <a:endParaRPr lang="es-PE" sz="2300" dirty="0">
                        <a:effectLst/>
                      </a:endParaRPr>
                    </a:p>
                    <a:p>
                      <a:pPr marL="342900" lvl="0" indent="-342900" algn="just">
                        <a:buFont typeface="Symbol" panose="05050102010706020507" pitchFamily="18" charset="2"/>
                        <a:buChar char=""/>
                      </a:pPr>
                      <a:r>
                        <a:rPr lang="es-ES" sz="2300" dirty="0">
                          <a:effectLst/>
                        </a:rPr>
                        <a:t>Realiza evaluación técnica.</a:t>
                      </a:r>
                      <a:endParaRPr lang="es-PE" sz="2300" dirty="0">
                        <a:effectLst/>
                      </a:endParaRPr>
                    </a:p>
                    <a:p>
                      <a:pPr marL="342900" lvl="0" indent="-342900" algn="just">
                        <a:buFont typeface="Symbol" panose="05050102010706020507" pitchFamily="18" charset="2"/>
                        <a:buChar char=""/>
                      </a:pPr>
                      <a:r>
                        <a:rPr lang="es-ES" sz="2300" dirty="0">
                          <a:effectLst/>
                        </a:rPr>
                        <a:t>Elabora informe de identificación de las IIEE.</a:t>
                      </a:r>
                      <a:endParaRPr lang="es-PE" sz="2300" dirty="0">
                        <a:effectLst/>
                      </a:endParaRPr>
                    </a:p>
                    <a:p>
                      <a:pPr marL="342900" lvl="0" indent="-342900" algn="just">
                        <a:buFont typeface="Symbol" panose="05050102010706020507" pitchFamily="18" charset="2"/>
                        <a:buChar char=""/>
                      </a:pPr>
                      <a:r>
                        <a:rPr lang="es-ES" sz="2300" dirty="0">
                          <a:effectLst/>
                        </a:rPr>
                        <a:t>Remite informe con listado de IIEE e informe de identificación a la DRE/GRE.</a:t>
                      </a:r>
                      <a:endParaRPr lang="es-PE" sz="2300" dirty="0">
                        <a:effectLst/>
                      </a:endParaRPr>
                    </a:p>
                    <a:p>
                      <a:pPr marL="342900" lvl="0" indent="-342900" algn="just">
                        <a:buFont typeface="Symbol" panose="05050102010706020507" pitchFamily="18" charset="2"/>
                        <a:buChar char=""/>
                      </a:pPr>
                      <a:r>
                        <a:rPr lang="es-ES" sz="2300" dirty="0">
                          <a:effectLst/>
                        </a:rPr>
                        <a:t>Realiza consultas a sus órganos de apoyo (OAJ), instancias superiores o unidades orgánicas competentes del Minedu, cuando corresponda.</a:t>
                      </a:r>
                      <a:endParaRPr lang="es-PE" sz="2300" dirty="0">
                        <a:effectLst/>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300" kern="1200" dirty="0">
                          <a:solidFill>
                            <a:schemeClr val="dk1"/>
                          </a:solidFill>
                          <a:effectLst/>
                          <a:latin typeface="+mn-lt"/>
                          <a:ea typeface="+mn-ea"/>
                          <a:cs typeface="+mn-cs"/>
                        </a:rPr>
                        <a:t>UGEL o DRE/GRE</a:t>
                      </a:r>
                      <a:endParaRPr lang="es-PE" sz="2300" kern="1200" dirty="0">
                        <a:solidFill>
                          <a:schemeClr val="dk1"/>
                        </a:solidFill>
                        <a:effectLst/>
                        <a:latin typeface="+mn-lt"/>
                        <a:ea typeface="+mn-ea"/>
                        <a:cs typeface="+mn-cs"/>
                      </a:endParaRPr>
                    </a:p>
                    <a:p>
                      <a:pPr marL="906780" lvl="1" algn="ctr">
                        <a:spcAft>
                          <a:spcPts val="0"/>
                        </a:spcAft>
                      </a:pPr>
                      <a:r>
                        <a:rPr lang="es-ES" sz="2300" dirty="0">
                          <a:effectLst/>
                        </a:rPr>
                        <a:t> </a:t>
                      </a:r>
                      <a:endParaRPr lang="es-PE"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nchor="ctr"/>
                </a:tc>
                <a:extLst>
                  <a:ext uri="{0D108BD9-81ED-4DB2-BD59-A6C34878D82A}">
                    <a16:rowId xmlns:a16="http://schemas.microsoft.com/office/drawing/2014/main" val="3313360967"/>
                  </a:ext>
                </a:extLst>
              </a:tr>
              <a:tr h="626629">
                <a:tc vMerge="1">
                  <a:txBody>
                    <a:bodyPr/>
                    <a:lstStyle/>
                    <a:p>
                      <a:endParaRPr lang="es-PE"/>
                    </a:p>
                  </a:txBody>
                  <a:tcPr/>
                </a:tc>
                <a:tc>
                  <a:txBody>
                    <a:bodyPr/>
                    <a:lstStyle/>
                    <a:p>
                      <a:pPr marL="342900" lvl="0" indent="-342900" algn="just">
                        <a:buFont typeface="Symbol" panose="05050102010706020507" pitchFamily="18" charset="2"/>
                        <a:buChar char=""/>
                      </a:pPr>
                      <a:r>
                        <a:rPr lang="es-ES" sz="2300" dirty="0">
                          <a:effectLst/>
                        </a:rPr>
                        <a:t>Consolida los informes de identificación de IIEE remitidas por las UGEL.</a:t>
                      </a:r>
                      <a:endParaRPr lang="es-PE" sz="2300" dirty="0">
                        <a:effectLst/>
                      </a:endParaRPr>
                    </a:p>
                    <a:p>
                      <a:pPr marL="342900" lvl="0" indent="-342900" algn="just">
                        <a:buFont typeface="Symbol" panose="05050102010706020507" pitchFamily="18" charset="2"/>
                        <a:buChar char=""/>
                      </a:pPr>
                      <a:r>
                        <a:rPr lang="es-ES" sz="2300" dirty="0">
                          <a:effectLst/>
                        </a:rPr>
                        <a:t>Remite Oficio con listados de IIEE a la UE.</a:t>
                      </a:r>
                      <a:endParaRPr lang="es-PE" sz="2300" dirty="0">
                        <a:effectLst/>
                        <a:latin typeface="Calibri" panose="020F0502020204030204" pitchFamily="34" charset="0"/>
                        <a:cs typeface="Times New Roman" panose="02020603050405020304" pitchFamily="18" charset="0"/>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300" kern="1200" dirty="0">
                          <a:solidFill>
                            <a:schemeClr val="dk1"/>
                          </a:solidFill>
                          <a:effectLst/>
                          <a:latin typeface="+mn-lt"/>
                          <a:ea typeface="+mn-ea"/>
                          <a:cs typeface="+mn-cs"/>
                        </a:rPr>
                        <a:t>DRE/GRE</a:t>
                      </a:r>
                      <a:endParaRPr lang="es-PE" sz="2300" kern="1200" dirty="0">
                        <a:solidFill>
                          <a:schemeClr val="dk1"/>
                        </a:solidFill>
                        <a:effectLst/>
                        <a:latin typeface="+mn-lt"/>
                        <a:ea typeface="+mn-ea"/>
                        <a:cs typeface="+mn-cs"/>
                      </a:endParaRPr>
                    </a:p>
                  </a:txBody>
                  <a:tcPr marL="36328" marR="36328" marT="0" marB="0" anchor="ctr"/>
                </a:tc>
                <a:extLst>
                  <a:ext uri="{0D108BD9-81ED-4DB2-BD59-A6C34878D82A}">
                    <a16:rowId xmlns:a16="http://schemas.microsoft.com/office/drawing/2014/main" val="2377536087"/>
                  </a:ext>
                </a:extLst>
              </a:tr>
              <a:tr h="1253259">
                <a:tc vMerge="1">
                  <a:txBody>
                    <a:bodyPr/>
                    <a:lstStyle/>
                    <a:p>
                      <a:endParaRPr lang="es-PE"/>
                    </a:p>
                  </a:txBody>
                  <a:tcPr/>
                </a:tc>
                <a:tc>
                  <a:txBody>
                    <a:bodyPr/>
                    <a:lstStyle/>
                    <a:p>
                      <a:pPr marL="342900" lvl="0" indent="-342900" algn="just">
                        <a:buFont typeface="Symbol" panose="05050102010706020507" pitchFamily="18" charset="2"/>
                        <a:buChar char=""/>
                      </a:pPr>
                      <a:r>
                        <a:rPr lang="es-ES" sz="2300" dirty="0">
                          <a:effectLst/>
                        </a:rPr>
                        <a:t>Realiza calificación registral.</a:t>
                      </a:r>
                      <a:endParaRPr lang="es-PE" sz="2300" dirty="0">
                        <a:effectLst/>
                      </a:endParaRPr>
                    </a:p>
                    <a:p>
                      <a:pPr marL="342900" lvl="0" indent="-342900" algn="just">
                        <a:buFont typeface="Symbol" panose="05050102010706020507" pitchFamily="18" charset="2"/>
                        <a:buChar char=""/>
                      </a:pPr>
                      <a:r>
                        <a:rPr lang="es-ES" sz="2300" dirty="0">
                          <a:effectLst/>
                        </a:rPr>
                        <a:t>Inscribe el primer registro en el aplicativo informático RIE.</a:t>
                      </a:r>
                      <a:endParaRPr lang="es-PE" sz="2300" dirty="0">
                        <a:effectLst/>
                      </a:endParaRPr>
                    </a:p>
                    <a:p>
                      <a:pPr marL="342900" lvl="0" indent="-342900" algn="just">
                        <a:buFont typeface="Symbol" panose="05050102010706020507" pitchFamily="18" charset="2"/>
                        <a:buChar char=""/>
                      </a:pPr>
                      <a:r>
                        <a:rPr lang="es-ES" sz="2300" dirty="0">
                          <a:effectLst/>
                        </a:rPr>
                        <a:t>Recibe consultas de las IGED y las traslada a las unidades orgánicas competentes del Minedu.</a:t>
                      </a:r>
                      <a:endParaRPr lang="es-PE" sz="2300" dirty="0">
                        <a:effectLst/>
                        <a:latin typeface="Calibri" panose="020F0502020204030204" pitchFamily="34" charset="0"/>
                        <a:cs typeface="Times New Roman" panose="02020603050405020304" pitchFamily="18" charset="0"/>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300" kern="1200" dirty="0">
                          <a:solidFill>
                            <a:schemeClr val="dk1"/>
                          </a:solidFill>
                          <a:effectLst/>
                          <a:latin typeface="+mn-lt"/>
                          <a:ea typeface="+mn-ea"/>
                          <a:cs typeface="+mn-cs"/>
                        </a:rPr>
                        <a:t>UE – Minedu</a:t>
                      </a:r>
                      <a:endParaRPr lang="es-PE" sz="2300" kern="1200" dirty="0">
                        <a:solidFill>
                          <a:schemeClr val="dk1"/>
                        </a:solidFill>
                        <a:effectLst/>
                        <a:latin typeface="+mn-lt"/>
                        <a:ea typeface="+mn-ea"/>
                        <a:cs typeface="+mn-cs"/>
                      </a:endParaRPr>
                    </a:p>
                  </a:txBody>
                  <a:tcPr marL="36328" marR="36328" marT="0" marB="0" anchor="ctr"/>
                </a:tc>
                <a:extLst>
                  <a:ext uri="{0D108BD9-81ED-4DB2-BD59-A6C34878D82A}">
                    <a16:rowId xmlns:a16="http://schemas.microsoft.com/office/drawing/2014/main" val="3745097575"/>
                  </a:ext>
                </a:extLst>
              </a:tr>
            </a:tbl>
          </a:graphicData>
        </a:graphic>
      </p:graphicFrame>
    </p:spTree>
    <p:extLst>
      <p:ext uri="{BB962C8B-B14F-4D97-AF65-F5344CB8AC3E}">
        <p14:creationId xmlns:p14="http://schemas.microsoft.com/office/powerpoint/2010/main" val="37698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417983" y="17001"/>
            <a:ext cx="9356033" cy="707886"/>
          </a:xfrm>
          <a:prstGeom prst="rect">
            <a:avLst/>
          </a:prstGeom>
          <a:noFill/>
        </p:spPr>
        <p:txBody>
          <a:bodyPr wrap="square" rtlCol="0">
            <a:spAutoFit/>
          </a:bodyPr>
          <a:lstStyle/>
          <a:p>
            <a:pPr algn="ctr"/>
            <a:r>
              <a:rPr lang="es-MX" sz="4000" b="1" dirty="0">
                <a:solidFill>
                  <a:srgbClr val="0C53A7"/>
                </a:solidFill>
              </a:rPr>
              <a:t>Pasos a seguir por el Equipo RIE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8" y="-246"/>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9944" y="17001"/>
            <a:ext cx="2163867" cy="475840"/>
          </a:xfrm>
          <a:prstGeom prst="rect">
            <a:avLst/>
          </a:prstGeom>
        </p:spPr>
      </p:pic>
      <p:sp>
        <p:nvSpPr>
          <p:cNvPr id="8" name="CuadroTexto 7">
            <a:extLst>
              <a:ext uri="{FF2B5EF4-FFF2-40B4-BE49-F238E27FC236}">
                <a16:creationId xmlns:a16="http://schemas.microsoft.com/office/drawing/2014/main" id="{76833481-280A-4746-87CE-7AACDE5B71F0}"/>
              </a:ext>
            </a:extLst>
          </p:cNvPr>
          <p:cNvSpPr txBox="1"/>
          <p:nvPr/>
        </p:nvSpPr>
        <p:spPr>
          <a:xfrm>
            <a:off x="154864" y="2047208"/>
            <a:ext cx="2232420" cy="2123658"/>
          </a:xfrm>
          <a:prstGeom prst="rect">
            <a:avLst/>
          </a:prstGeom>
          <a:noFill/>
          <a:ln>
            <a:noFill/>
          </a:ln>
        </p:spPr>
        <p:txBody>
          <a:bodyPr wrap="square" rtlCol="0">
            <a:spAutoFit/>
          </a:bodyPr>
          <a:lstStyle>
            <a:defPPr>
              <a:defRPr lang="es-PE"/>
            </a:defPPr>
            <a:lvl1pPr>
              <a:defRPr b="1"/>
            </a:lvl1pPr>
          </a:lstStyle>
          <a:p>
            <a:pPr algn="just"/>
            <a:r>
              <a:rPr lang="es-PE" sz="2200" dirty="0">
                <a:solidFill>
                  <a:schemeClr val="accent5"/>
                </a:solidFill>
              </a:rPr>
              <a:t>Equipo RIE solicita</a:t>
            </a:r>
            <a:r>
              <a:rPr lang="es-PE" sz="2200" b="0" dirty="0">
                <a:solidFill>
                  <a:schemeClr val="accent5"/>
                </a:solidFill>
              </a:rPr>
              <a:t> </a:t>
            </a:r>
            <a:r>
              <a:rPr lang="es-PE" sz="2200" dirty="0">
                <a:solidFill>
                  <a:schemeClr val="accent5"/>
                </a:solidFill>
              </a:rPr>
              <a:t>documentos que sustentan </a:t>
            </a:r>
            <a:r>
              <a:rPr lang="es-PE" sz="2200" b="0" dirty="0"/>
              <a:t>el funcionamiento de la IIEE.</a:t>
            </a:r>
          </a:p>
        </p:txBody>
      </p:sp>
      <p:sp>
        <p:nvSpPr>
          <p:cNvPr id="10" name="CuadroTexto 9">
            <a:extLst>
              <a:ext uri="{FF2B5EF4-FFF2-40B4-BE49-F238E27FC236}">
                <a16:creationId xmlns:a16="http://schemas.microsoft.com/office/drawing/2014/main" id="{F21FC9A6-F0E4-4FC0-9435-BC566FE8B516}"/>
              </a:ext>
            </a:extLst>
          </p:cNvPr>
          <p:cNvSpPr txBox="1"/>
          <p:nvPr/>
        </p:nvSpPr>
        <p:spPr>
          <a:xfrm>
            <a:off x="2628193" y="2712432"/>
            <a:ext cx="2232418" cy="1446550"/>
          </a:xfrm>
          <a:prstGeom prst="rect">
            <a:avLst/>
          </a:prstGeom>
          <a:noFill/>
          <a:ln>
            <a:noFill/>
          </a:ln>
        </p:spPr>
        <p:txBody>
          <a:bodyPr wrap="square" rtlCol="0">
            <a:spAutoFit/>
          </a:bodyPr>
          <a:lstStyle>
            <a:defPPr>
              <a:defRPr lang="es-PE"/>
            </a:defPPr>
            <a:lvl1pPr>
              <a:defRPr b="1"/>
            </a:lvl1pPr>
          </a:lstStyle>
          <a:p>
            <a:pPr algn="just"/>
            <a:r>
              <a:rPr lang="es-PE" sz="2200" b="0" dirty="0"/>
              <a:t>De ser necesario, el Equipo RIE realiza las </a:t>
            </a:r>
            <a:r>
              <a:rPr lang="es-PE" sz="2200" dirty="0">
                <a:solidFill>
                  <a:schemeClr val="accent5"/>
                </a:solidFill>
              </a:rPr>
              <a:t>visitas a IIEE</a:t>
            </a:r>
            <a:r>
              <a:rPr lang="es-PE" sz="2200" dirty="0"/>
              <a:t>.</a:t>
            </a:r>
            <a:endParaRPr lang="es-PE" sz="2200" b="0" dirty="0"/>
          </a:p>
        </p:txBody>
      </p:sp>
      <p:sp>
        <p:nvSpPr>
          <p:cNvPr id="14" name="CuadroTexto 13">
            <a:extLst>
              <a:ext uri="{FF2B5EF4-FFF2-40B4-BE49-F238E27FC236}">
                <a16:creationId xmlns:a16="http://schemas.microsoft.com/office/drawing/2014/main" id="{99E3EE43-1DC7-4D49-A1DC-02C65CCD6973}"/>
              </a:ext>
            </a:extLst>
          </p:cNvPr>
          <p:cNvSpPr txBox="1"/>
          <p:nvPr/>
        </p:nvSpPr>
        <p:spPr>
          <a:xfrm>
            <a:off x="9932167" y="2047208"/>
            <a:ext cx="2116413" cy="1446550"/>
          </a:xfrm>
          <a:prstGeom prst="rect">
            <a:avLst/>
          </a:prstGeom>
          <a:noFill/>
          <a:ln>
            <a:noFill/>
          </a:ln>
        </p:spPr>
        <p:txBody>
          <a:bodyPr wrap="square" rtlCol="0">
            <a:spAutoFit/>
          </a:bodyPr>
          <a:lstStyle>
            <a:defPPr>
              <a:defRPr lang="es-PE"/>
            </a:defPPr>
          </a:lstStyle>
          <a:p>
            <a:pPr algn="just"/>
            <a:r>
              <a:rPr lang="es-PE" sz="2200" b="1" dirty="0">
                <a:solidFill>
                  <a:schemeClr val="accent5"/>
                </a:solidFill>
              </a:rPr>
              <a:t>DRE/GRE remite listado a la UE </a:t>
            </a:r>
            <a:r>
              <a:rPr lang="es-PE" sz="2200" dirty="0"/>
              <a:t>para su registro en el RIE</a:t>
            </a:r>
          </a:p>
        </p:txBody>
      </p:sp>
      <p:sp>
        <p:nvSpPr>
          <p:cNvPr id="17" name="CuadroTexto 16">
            <a:extLst>
              <a:ext uri="{FF2B5EF4-FFF2-40B4-BE49-F238E27FC236}">
                <a16:creationId xmlns:a16="http://schemas.microsoft.com/office/drawing/2014/main" id="{F3737979-5B56-44E6-98A1-242DB0B9BC1B}"/>
              </a:ext>
            </a:extLst>
          </p:cNvPr>
          <p:cNvSpPr txBox="1"/>
          <p:nvPr/>
        </p:nvSpPr>
        <p:spPr>
          <a:xfrm>
            <a:off x="7574845" y="2702312"/>
            <a:ext cx="2116413" cy="2123658"/>
          </a:xfrm>
          <a:prstGeom prst="rect">
            <a:avLst/>
          </a:prstGeom>
          <a:noFill/>
          <a:ln>
            <a:noFill/>
          </a:ln>
        </p:spPr>
        <p:txBody>
          <a:bodyPr wrap="square" rtlCol="0">
            <a:spAutoFit/>
          </a:bodyPr>
          <a:lstStyle/>
          <a:p>
            <a:pPr algn="just"/>
            <a:r>
              <a:rPr lang="es-PE" sz="2200" b="1" dirty="0">
                <a:solidFill>
                  <a:schemeClr val="accent5"/>
                </a:solidFill>
              </a:rPr>
              <a:t>Equipo RIE</a:t>
            </a:r>
            <a:r>
              <a:rPr lang="es-PE" sz="2200" dirty="0">
                <a:solidFill>
                  <a:schemeClr val="accent5"/>
                </a:solidFill>
              </a:rPr>
              <a:t> </a:t>
            </a:r>
            <a:r>
              <a:rPr lang="es-PE" sz="2200" b="1" dirty="0">
                <a:solidFill>
                  <a:schemeClr val="accent5"/>
                </a:solidFill>
              </a:rPr>
              <a:t>elabora informe </a:t>
            </a:r>
            <a:r>
              <a:rPr lang="es-PE" sz="2200" dirty="0"/>
              <a:t>con listado parcial de IIEE identificadas plenamente.</a:t>
            </a:r>
          </a:p>
        </p:txBody>
      </p:sp>
      <p:sp>
        <p:nvSpPr>
          <p:cNvPr id="18" name="CuadroTexto 17">
            <a:extLst>
              <a:ext uri="{FF2B5EF4-FFF2-40B4-BE49-F238E27FC236}">
                <a16:creationId xmlns:a16="http://schemas.microsoft.com/office/drawing/2014/main" id="{77047F3B-4B96-41BB-BEF7-42A1CD054CDE}"/>
              </a:ext>
            </a:extLst>
          </p:cNvPr>
          <p:cNvSpPr txBox="1"/>
          <p:nvPr/>
        </p:nvSpPr>
        <p:spPr>
          <a:xfrm>
            <a:off x="5101520" y="2057370"/>
            <a:ext cx="2232416" cy="2462213"/>
          </a:xfrm>
          <a:prstGeom prst="rect">
            <a:avLst/>
          </a:prstGeom>
          <a:noFill/>
          <a:ln>
            <a:noFill/>
          </a:ln>
        </p:spPr>
        <p:txBody>
          <a:bodyPr wrap="square" rtlCol="0">
            <a:spAutoFit/>
          </a:bodyPr>
          <a:lstStyle/>
          <a:p>
            <a:pPr algn="just"/>
            <a:r>
              <a:rPr lang="es-PE" sz="2200" b="1" dirty="0">
                <a:solidFill>
                  <a:schemeClr val="accent5"/>
                </a:solidFill>
              </a:rPr>
              <a:t>Equipo RIE</a:t>
            </a:r>
            <a:r>
              <a:rPr lang="es-PE" sz="2200" dirty="0">
                <a:solidFill>
                  <a:schemeClr val="accent5"/>
                </a:solidFill>
              </a:rPr>
              <a:t> </a:t>
            </a:r>
            <a:r>
              <a:rPr lang="es-PE" sz="2200" b="1" dirty="0">
                <a:solidFill>
                  <a:schemeClr val="accent5"/>
                </a:solidFill>
              </a:rPr>
              <a:t>evalúa la documentación e información</a:t>
            </a:r>
            <a:r>
              <a:rPr lang="es-PE" sz="2200" dirty="0">
                <a:solidFill>
                  <a:schemeClr val="accent5"/>
                </a:solidFill>
              </a:rPr>
              <a:t> </a:t>
            </a:r>
            <a:r>
              <a:rPr lang="es-PE" sz="2200" dirty="0"/>
              <a:t>recopilada para identificar a las IIEE.</a:t>
            </a:r>
            <a:endParaRPr lang="es-PE" sz="2200" b="1" dirty="0"/>
          </a:p>
        </p:txBody>
      </p:sp>
      <p:sp>
        <p:nvSpPr>
          <p:cNvPr id="4" name="Rectángulo 3">
            <a:extLst>
              <a:ext uri="{FF2B5EF4-FFF2-40B4-BE49-F238E27FC236}">
                <a16:creationId xmlns:a16="http://schemas.microsoft.com/office/drawing/2014/main" id="{E5B873B4-2650-4D2C-9168-6071E1738F7A}"/>
              </a:ext>
            </a:extLst>
          </p:cNvPr>
          <p:cNvSpPr/>
          <p:nvPr/>
        </p:nvSpPr>
        <p:spPr>
          <a:xfrm>
            <a:off x="1157683" y="1001487"/>
            <a:ext cx="535723"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1</a:t>
            </a:r>
          </a:p>
        </p:txBody>
      </p:sp>
      <p:sp>
        <p:nvSpPr>
          <p:cNvPr id="19" name="Rectángulo 18">
            <a:extLst>
              <a:ext uri="{FF2B5EF4-FFF2-40B4-BE49-F238E27FC236}">
                <a16:creationId xmlns:a16="http://schemas.microsoft.com/office/drawing/2014/main" id="{75FF5FC5-87CD-4EA5-9BE3-B1E77A7CE3D7}"/>
              </a:ext>
            </a:extLst>
          </p:cNvPr>
          <p:cNvSpPr/>
          <p:nvPr/>
        </p:nvSpPr>
        <p:spPr>
          <a:xfrm>
            <a:off x="3447011" y="1681657"/>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p>
        </p:txBody>
      </p:sp>
      <p:sp>
        <p:nvSpPr>
          <p:cNvPr id="20" name="Rectángulo 19">
            <a:extLst>
              <a:ext uri="{FF2B5EF4-FFF2-40B4-BE49-F238E27FC236}">
                <a16:creationId xmlns:a16="http://schemas.microsoft.com/office/drawing/2014/main" id="{077EA3F7-F643-4C3D-AADB-1484487CD7C4}"/>
              </a:ext>
            </a:extLst>
          </p:cNvPr>
          <p:cNvSpPr/>
          <p:nvPr/>
        </p:nvSpPr>
        <p:spPr>
          <a:xfrm>
            <a:off x="6047385" y="1002540"/>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p>
        </p:txBody>
      </p:sp>
      <p:sp>
        <p:nvSpPr>
          <p:cNvPr id="21" name="Rectángulo 20">
            <a:extLst>
              <a:ext uri="{FF2B5EF4-FFF2-40B4-BE49-F238E27FC236}">
                <a16:creationId xmlns:a16="http://schemas.microsoft.com/office/drawing/2014/main" id="{75906FF5-D780-4FE3-BB35-C42EC779B840}"/>
              </a:ext>
            </a:extLst>
          </p:cNvPr>
          <p:cNvSpPr/>
          <p:nvPr/>
        </p:nvSpPr>
        <p:spPr>
          <a:xfrm>
            <a:off x="8336715" y="1667483"/>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p>
        </p:txBody>
      </p:sp>
      <p:sp>
        <p:nvSpPr>
          <p:cNvPr id="22" name="Rectángulo 21">
            <a:extLst>
              <a:ext uri="{FF2B5EF4-FFF2-40B4-BE49-F238E27FC236}">
                <a16:creationId xmlns:a16="http://schemas.microsoft.com/office/drawing/2014/main" id="{0AED33A5-09B3-4381-A230-9CAD1212A86E}"/>
              </a:ext>
            </a:extLst>
          </p:cNvPr>
          <p:cNvSpPr/>
          <p:nvPr/>
        </p:nvSpPr>
        <p:spPr>
          <a:xfrm>
            <a:off x="10774016" y="1001487"/>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5</a:t>
            </a:r>
          </a:p>
        </p:txBody>
      </p:sp>
      <p:pic>
        <p:nvPicPr>
          <p:cNvPr id="6" name="Imagen 5">
            <a:extLst>
              <a:ext uri="{FF2B5EF4-FFF2-40B4-BE49-F238E27FC236}">
                <a16:creationId xmlns:a16="http://schemas.microsoft.com/office/drawing/2014/main" id="{0EBED459-BCEF-4ACF-802A-0091D7787808}"/>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7823" y="4653715"/>
            <a:ext cx="901112" cy="901112"/>
          </a:xfrm>
          <a:prstGeom prst="rect">
            <a:avLst/>
          </a:prstGeom>
        </p:spPr>
      </p:pic>
      <p:pic>
        <p:nvPicPr>
          <p:cNvPr id="24" name="Imagen 23">
            <a:extLst>
              <a:ext uri="{FF2B5EF4-FFF2-40B4-BE49-F238E27FC236}">
                <a16:creationId xmlns:a16="http://schemas.microsoft.com/office/drawing/2014/main" id="{3FBC13F6-F2F9-4B8C-9FBA-759C474908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9372" y="4145522"/>
            <a:ext cx="1688567" cy="1688567"/>
          </a:xfrm>
          <a:prstGeom prst="rect">
            <a:avLst/>
          </a:prstGeom>
        </p:spPr>
      </p:pic>
      <p:pic>
        <p:nvPicPr>
          <p:cNvPr id="26" name="Imagen 25">
            <a:extLst>
              <a:ext uri="{FF2B5EF4-FFF2-40B4-BE49-F238E27FC236}">
                <a16:creationId xmlns:a16="http://schemas.microsoft.com/office/drawing/2014/main" id="{F0924257-909C-4506-998A-808822953B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4374" y="5794190"/>
            <a:ext cx="923330" cy="923330"/>
          </a:xfrm>
          <a:prstGeom prst="rect">
            <a:avLst/>
          </a:prstGeom>
        </p:spPr>
      </p:pic>
      <p:pic>
        <p:nvPicPr>
          <p:cNvPr id="27" name="Imagen 26">
            <a:extLst>
              <a:ext uri="{FF2B5EF4-FFF2-40B4-BE49-F238E27FC236}">
                <a16:creationId xmlns:a16="http://schemas.microsoft.com/office/drawing/2014/main" id="{8CCA0D36-15EF-43F5-81F8-35A44F1B5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6596" y="4519583"/>
            <a:ext cx="1372325" cy="1372325"/>
          </a:xfrm>
          <a:prstGeom prst="rect">
            <a:avLst/>
          </a:prstGeom>
        </p:spPr>
      </p:pic>
      <p:pic>
        <p:nvPicPr>
          <p:cNvPr id="29" name="Imagen 28">
            <a:extLst>
              <a:ext uri="{FF2B5EF4-FFF2-40B4-BE49-F238E27FC236}">
                <a16:creationId xmlns:a16="http://schemas.microsoft.com/office/drawing/2014/main" id="{7E6FB574-24CF-4A64-B921-022748F29A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9505" y="5283627"/>
            <a:ext cx="1264898" cy="1264898"/>
          </a:xfrm>
          <a:prstGeom prst="rect">
            <a:avLst/>
          </a:prstGeom>
        </p:spPr>
      </p:pic>
      <p:pic>
        <p:nvPicPr>
          <p:cNvPr id="31" name="Gráfico 30" descr="Compartir">
            <a:extLst>
              <a:ext uri="{FF2B5EF4-FFF2-40B4-BE49-F238E27FC236}">
                <a16:creationId xmlns:a16="http://schemas.microsoft.com/office/drawing/2014/main" id="{2909F00D-D964-489E-A8CD-720761E7A0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82527" y="3764141"/>
            <a:ext cx="1209290" cy="1209290"/>
          </a:xfrm>
          <a:prstGeom prst="rect">
            <a:avLst/>
          </a:prstGeom>
        </p:spPr>
      </p:pic>
      <p:cxnSp>
        <p:nvCxnSpPr>
          <p:cNvPr id="33" name="Conector recto 32">
            <a:extLst>
              <a:ext uri="{FF2B5EF4-FFF2-40B4-BE49-F238E27FC236}">
                <a16:creationId xmlns:a16="http://schemas.microsoft.com/office/drawing/2014/main" id="{A3C063E6-76DD-4ACE-8722-C38C5D659C43}"/>
              </a:ext>
            </a:extLst>
          </p:cNvPr>
          <p:cNvCxnSpPr/>
          <p:nvPr/>
        </p:nvCxnSpPr>
        <p:spPr>
          <a:xfrm>
            <a:off x="2483892" y="1290911"/>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953829E-C6DA-48D2-8DC5-EF64EAE3207F}"/>
              </a:ext>
            </a:extLst>
          </p:cNvPr>
          <p:cNvCxnSpPr/>
          <p:nvPr/>
        </p:nvCxnSpPr>
        <p:spPr>
          <a:xfrm>
            <a:off x="5051675" y="1290911"/>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07C1201A-04E8-47D7-86D6-9CA78E7C5AD4}"/>
              </a:ext>
            </a:extLst>
          </p:cNvPr>
          <p:cNvCxnSpPr/>
          <p:nvPr/>
        </p:nvCxnSpPr>
        <p:spPr>
          <a:xfrm>
            <a:off x="7479309" y="1249427"/>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F8EE4D70-13B7-4B89-AA85-5783C9698449}"/>
              </a:ext>
            </a:extLst>
          </p:cNvPr>
          <p:cNvCxnSpPr/>
          <p:nvPr/>
        </p:nvCxnSpPr>
        <p:spPr>
          <a:xfrm>
            <a:off x="9863927" y="1299340"/>
            <a:ext cx="0" cy="54266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0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954156" y="793630"/>
            <a:ext cx="10535479" cy="707886"/>
          </a:xfrm>
          <a:prstGeom prst="rect">
            <a:avLst/>
          </a:prstGeom>
          <a:noFill/>
        </p:spPr>
        <p:txBody>
          <a:bodyPr wrap="square" rtlCol="0">
            <a:spAutoFit/>
          </a:bodyPr>
          <a:lstStyle/>
          <a:p>
            <a:pPr algn="ctr"/>
            <a:r>
              <a:rPr lang="es-MX" sz="4000" b="1" dirty="0">
                <a:solidFill>
                  <a:srgbClr val="0C53A7"/>
                </a:solidFill>
              </a:rPr>
              <a:t>1. Búsqueda de documentos de IIEE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3" name="CuadroTexto 2">
            <a:extLst>
              <a:ext uri="{FF2B5EF4-FFF2-40B4-BE49-F238E27FC236}">
                <a16:creationId xmlns:a16="http://schemas.microsoft.com/office/drawing/2014/main" id="{4333FE03-F71A-48F6-83D3-7CFADB4124F1}"/>
              </a:ext>
            </a:extLst>
          </p:cNvPr>
          <p:cNvSpPr txBox="1"/>
          <p:nvPr/>
        </p:nvSpPr>
        <p:spPr>
          <a:xfrm>
            <a:off x="304800" y="1581261"/>
            <a:ext cx="11698513" cy="3693319"/>
          </a:xfrm>
          <a:prstGeom prst="rect">
            <a:avLst/>
          </a:prstGeom>
          <a:noFill/>
        </p:spPr>
        <p:txBody>
          <a:bodyPr wrap="square" rtlCol="0">
            <a:spAutoFit/>
          </a:bodyPr>
          <a:lstStyle/>
          <a:p>
            <a:pPr algn="just">
              <a:spcAft>
                <a:spcPts val="1200"/>
              </a:spcAft>
            </a:pPr>
            <a:r>
              <a:rPr lang="es-PE" sz="2800" dirty="0"/>
              <a:t>El Equipo RIE acopia los documentos que sustentan la existencia y las características esenciales de las IIEE, </a:t>
            </a:r>
            <a:r>
              <a:rPr lang="es-PE" sz="2800" b="1" dirty="0">
                <a:solidFill>
                  <a:schemeClr val="accent5"/>
                </a:solidFill>
              </a:rPr>
              <a:t>solicitando dicha documentación al área correspondiente en su entidad o a las IGED que </a:t>
            </a:r>
            <a:r>
              <a:rPr lang="es-PE" sz="2800" dirty="0"/>
              <a:t>generaron los mismos o que participaron de su emisión.</a:t>
            </a:r>
          </a:p>
          <a:p>
            <a:pPr algn="just">
              <a:spcAft>
                <a:spcPts val="1200"/>
              </a:spcAft>
            </a:pPr>
            <a:r>
              <a:rPr lang="es-PE" sz="2800" dirty="0"/>
              <a:t>Por último, de no obtenerlos por ese medio, se deberá </a:t>
            </a:r>
            <a:r>
              <a:rPr lang="es-PE" sz="2800" b="1" dirty="0">
                <a:solidFill>
                  <a:schemeClr val="accent5"/>
                </a:solidFill>
              </a:rPr>
              <a:t>solicitar a los propios administrados</a:t>
            </a:r>
            <a:r>
              <a:rPr lang="es-PE" sz="2800" dirty="0"/>
              <a:t>. Estas búsquedas deben evidenciarse en oficios o memorándums enviados y las respuestas de las áreas o entidades sobre los mismos.</a:t>
            </a:r>
          </a:p>
        </p:txBody>
      </p:sp>
      <p:sp>
        <p:nvSpPr>
          <p:cNvPr id="4" name="CuadroTexto 3">
            <a:extLst>
              <a:ext uri="{FF2B5EF4-FFF2-40B4-BE49-F238E27FC236}">
                <a16:creationId xmlns:a16="http://schemas.microsoft.com/office/drawing/2014/main" id="{9D1078C5-FA6E-4BD5-BA45-5683D17F4CD8}"/>
              </a:ext>
            </a:extLst>
          </p:cNvPr>
          <p:cNvSpPr txBox="1"/>
          <p:nvPr/>
        </p:nvSpPr>
        <p:spPr>
          <a:xfrm>
            <a:off x="7460712" y="5247802"/>
            <a:ext cx="1615240" cy="1323439"/>
          </a:xfrm>
          <a:prstGeom prst="rect">
            <a:avLst/>
          </a:prstGeom>
          <a:noFill/>
        </p:spPr>
        <p:txBody>
          <a:bodyPr wrap="square" rtlCol="0">
            <a:spAutoFit/>
          </a:bodyPr>
          <a:lstStyle/>
          <a:p>
            <a:r>
              <a:rPr lang="es-PE" sz="2000" b="1" dirty="0">
                <a:solidFill>
                  <a:schemeClr val="accent2">
                    <a:lumMod val="75000"/>
                  </a:schemeClr>
                </a:solidFill>
              </a:rPr>
              <a:t>1. IGED</a:t>
            </a:r>
          </a:p>
          <a:p>
            <a:r>
              <a:rPr lang="es-PE" sz="2000" b="1" dirty="0">
                <a:solidFill>
                  <a:schemeClr val="accent2">
                    <a:lumMod val="75000"/>
                  </a:schemeClr>
                </a:solidFill>
              </a:rPr>
              <a:t>2. Otras IGED</a:t>
            </a:r>
          </a:p>
          <a:p>
            <a:r>
              <a:rPr lang="es-PE" sz="2000" b="1" dirty="0">
                <a:solidFill>
                  <a:schemeClr val="accent2">
                    <a:lumMod val="75000"/>
                  </a:schemeClr>
                </a:solidFill>
              </a:rPr>
              <a:t>3. Institución</a:t>
            </a:r>
          </a:p>
          <a:p>
            <a:r>
              <a:rPr lang="es-PE" sz="2000" b="1" dirty="0">
                <a:solidFill>
                  <a:schemeClr val="accent2">
                    <a:lumMod val="75000"/>
                  </a:schemeClr>
                </a:solidFill>
              </a:rPr>
              <a:t>    Educativa</a:t>
            </a:r>
          </a:p>
        </p:txBody>
      </p:sp>
      <p:pic>
        <p:nvPicPr>
          <p:cNvPr id="8" name="Gráfico 7" descr="Usuarios">
            <a:extLst>
              <a:ext uri="{FF2B5EF4-FFF2-40B4-BE49-F238E27FC236}">
                <a16:creationId xmlns:a16="http://schemas.microsoft.com/office/drawing/2014/main" id="{B5E3A072-5EB2-4493-88FD-245F3EFEEC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9740" y="4907736"/>
            <a:ext cx="1386286" cy="1386286"/>
          </a:xfrm>
          <a:prstGeom prst="rect">
            <a:avLst/>
          </a:prstGeom>
        </p:spPr>
      </p:pic>
      <p:sp>
        <p:nvSpPr>
          <p:cNvPr id="17" name="CuadroTexto 16">
            <a:extLst>
              <a:ext uri="{FF2B5EF4-FFF2-40B4-BE49-F238E27FC236}">
                <a16:creationId xmlns:a16="http://schemas.microsoft.com/office/drawing/2014/main" id="{B7FA308C-BA9D-43EF-A0DE-EC5961BFD27D}"/>
              </a:ext>
            </a:extLst>
          </p:cNvPr>
          <p:cNvSpPr txBox="1"/>
          <p:nvPr/>
        </p:nvSpPr>
        <p:spPr>
          <a:xfrm>
            <a:off x="1961471" y="6358065"/>
            <a:ext cx="1422824" cy="400110"/>
          </a:xfrm>
          <a:prstGeom prst="rect">
            <a:avLst/>
          </a:prstGeom>
          <a:noFill/>
        </p:spPr>
        <p:txBody>
          <a:bodyPr wrap="square" rtlCol="0">
            <a:spAutoFit/>
          </a:bodyPr>
          <a:lstStyle/>
          <a:p>
            <a:r>
              <a:rPr lang="es-PE" sz="2000" b="1" dirty="0">
                <a:solidFill>
                  <a:srgbClr val="0070C0"/>
                </a:solidFill>
              </a:rPr>
              <a:t>Equipo RIE</a:t>
            </a:r>
          </a:p>
        </p:txBody>
      </p:sp>
      <p:pic>
        <p:nvPicPr>
          <p:cNvPr id="7" name="Imagen 6">
            <a:extLst>
              <a:ext uri="{FF2B5EF4-FFF2-40B4-BE49-F238E27FC236}">
                <a16:creationId xmlns:a16="http://schemas.microsoft.com/office/drawing/2014/main" id="{3BD0B4A6-89A2-497F-B902-9A58583B639D}"/>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t="20615" b="19369"/>
          <a:stretch/>
        </p:blipFill>
        <p:spPr>
          <a:xfrm>
            <a:off x="4363014" y="5229211"/>
            <a:ext cx="2100709" cy="1260784"/>
          </a:xfrm>
          <a:prstGeom prst="rect">
            <a:avLst/>
          </a:prstGeom>
        </p:spPr>
      </p:pic>
    </p:spTree>
    <p:extLst>
      <p:ext uri="{BB962C8B-B14F-4D97-AF65-F5344CB8AC3E}">
        <p14:creationId xmlns:p14="http://schemas.microsoft.com/office/powerpoint/2010/main" val="394695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954156" y="793630"/>
            <a:ext cx="10535479" cy="707886"/>
          </a:xfrm>
          <a:prstGeom prst="rect">
            <a:avLst/>
          </a:prstGeom>
          <a:noFill/>
        </p:spPr>
        <p:txBody>
          <a:bodyPr wrap="square" rtlCol="0">
            <a:spAutoFit/>
          </a:bodyPr>
          <a:lstStyle/>
          <a:p>
            <a:pPr algn="ctr"/>
            <a:r>
              <a:rPr lang="es-PE" sz="4000" b="1" dirty="0">
                <a:solidFill>
                  <a:srgbClr val="0C53A7"/>
                </a:solidFill>
              </a:rPr>
              <a:t>2. Visitas a los establecimientos de las IIEE</a:t>
            </a:r>
            <a:endParaRPr lang="es-MX" sz="4000" b="1" dirty="0">
              <a:solidFill>
                <a:srgbClr val="0C53A7"/>
              </a:solidFill>
            </a:endParaRP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5" name="Rectángulo 4">
            <a:extLst>
              <a:ext uri="{FF2B5EF4-FFF2-40B4-BE49-F238E27FC236}">
                <a16:creationId xmlns:a16="http://schemas.microsoft.com/office/drawing/2014/main" id="{66800D2E-6924-4974-94F7-D2502288FAD4}"/>
              </a:ext>
            </a:extLst>
          </p:cNvPr>
          <p:cNvSpPr/>
          <p:nvPr/>
        </p:nvSpPr>
        <p:spPr>
          <a:xfrm>
            <a:off x="232230" y="1595021"/>
            <a:ext cx="6950448" cy="4985980"/>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s-PE" sz="2800" dirty="0"/>
              <a:t>Tiene como objetivo verificar o recabar información que sirva a la identificación de las IIEE.</a:t>
            </a:r>
          </a:p>
          <a:p>
            <a:pPr marL="457200" indent="-457200" algn="just">
              <a:spcAft>
                <a:spcPts val="1200"/>
              </a:spcAft>
              <a:buFont typeface="Arial" panose="020B0604020202020204" pitchFamily="34" charset="0"/>
              <a:buChar char="•"/>
            </a:pPr>
            <a:r>
              <a:rPr lang="es-PE" sz="2800" dirty="0"/>
              <a:t>La UE en los listados de identificación preliminar ha recomendado visitas a algunos establecimientos educativos. La IGED puede incorporar visitas a otros establecimientos bajo la premisa que esta brinda información adicional y es necesaria para culminar la identificación plena de las IIEE de su jurisdicción.</a:t>
            </a:r>
          </a:p>
        </p:txBody>
      </p:sp>
      <p:pic>
        <p:nvPicPr>
          <p:cNvPr id="8" name="Imagen 7">
            <a:extLst>
              <a:ext uri="{FF2B5EF4-FFF2-40B4-BE49-F238E27FC236}">
                <a16:creationId xmlns:a16="http://schemas.microsoft.com/office/drawing/2014/main" id="{96F51567-780C-49F5-A672-D60397CA3B2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66407" y="2065181"/>
            <a:ext cx="2431681" cy="2431681"/>
          </a:xfrm>
          <a:prstGeom prst="rect">
            <a:avLst/>
          </a:prstGeom>
        </p:spPr>
      </p:pic>
      <p:pic>
        <p:nvPicPr>
          <p:cNvPr id="9" name="Imagen 8">
            <a:extLst>
              <a:ext uri="{FF2B5EF4-FFF2-40B4-BE49-F238E27FC236}">
                <a16:creationId xmlns:a16="http://schemas.microsoft.com/office/drawing/2014/main" id="{18A81B97-1F30-4A44-80D1-F55BBCB14E4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01570" y="4637991"/>
            <a:ext cx="1329674" cy="1329674"/>
          </a:xfrm>
          <a:prstGeom prst="rect">
            <a:avLst/>
          </a:prstGeom>
        </p:spPr>
      </p:pic>
    </p:spTree>
    <p:extLst>
      <p:ext uri="{BB962C8B-B14F-4D97-AF65-F5344CB8AC3E}">
        <p14:creationId xmlns:p14="http://schemas.microsoft.com/office/powerpoint/2010/main" val="1449377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9924</TotalTime>
  <Words>934</Words>
  <Application>Microsoft Office PowerPoint</Application>
  <PresentationFormat>Panorámica</PresentationFormat>
  <Paragraphs>106</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DERZU ANDRES MEGO LOPEZ</dc:creator>
  <cp:lastModifiedBy>Walter Leon Robles</cp:lastModifiedBy>
  <cp:revision>884</cp:revision>
  <cp:lastPrinted>2017-10-23T18:26:39Z</cp:lastPrinted>
  <dcterms:created xsi:type="dcterms:W3CDTF">2016-01-06T15:33:33Z</dcterms:created>
  <dcterms:modified xsi:type="dcterms:W3CDTF">2018-02-06T23:46:02Z</dcterms:modified>
</cp:coreProperties>
</file>