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87" r:id="rId2"/>
    <p:sldId id="588" r:id="rId3"/>
    <p:sldId id="607" r:id="rId4"/>
    <p:sldId id="634" r:id="rId5"/>
    <p:sldId id="591" r:id="rId6"/>
    <p:sldId id="594" r:id="rId7"/>
    <p:sldId id="595" r:id="rId8"/>
    <p:sldId id="596" r:id="rId9"/>
    <p:sldId id="608" r:id="rId10"/>
    <p:sldId id="638" r:id="rId11"/>
    <p:sldId id="650" r:id="rId12"/>
    <p:sldId id="637" r:id="rId13"/>
    <p:sldId id="639" r:id="rId14"/>
    <p:sldId id="651" r:id="rId15"/>
    <p:sldId id="642" r:id="rId16"/>
    <p:sldId id="643" r:id="rId17"/>
    <p:sldId id="644" r:id="rId18"/>
    <p:sldId id="646" r:id="rId19"/>
    <p:sldId id="647" r:id="rId20"/>
    <p:sldId id="648" r:id="rId21"/>
    <p:sldId id="649" r:id="rId22"/>
    <p:sldId id="652" r:id="rId23"/>
    <p:sldId id="627" r:id="rId24"/>
    <p:sldId id="626" r:id="rId25"/>
  </p:sldIdLst>
  <p:sldSz cx="12192000" cy="6858000"/>
  <p:notesSz cx="6954838" cy="9240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dor" initials="A" lastIdx="2" clrIdx="0">
    <p:extLst/>
  </p:cmAuthor>
  <p:cmAuthor id="2" name="Williams Bernard Vargas Mamani" initials="WBVM" lastIdx="1" clrIdx="1">
    <p:extLst/>
  </p:cmAuthor>
  <p:cmAuthor id="3" name="JEANETTE NOBORIKAWA NONOGAWA" initials="JNN" lastIdx="1" clrIdx="2">
    <p:extLst/>
  </p:cmAuthor>
  <p:cmAuthor id="4" name="LUIS HELMUT BARRANTES NAVARRO" initials="LHBN" lastIdx="1" clrIdx="3">
    <p:extLst/>
  </p:cmAuthor>
  <p:cmAuthor id="5" name="LUIS FERNANDO DIAZ MONTES" initials="LFDM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F1"/>
    <a:srgbClr val="002060"/>
    <a:srgbClr val="FFCCCC"/>
    <a:srgbClr val="FF5C5C"/>
    <a:srgbClr val="44D9E6"/>
    <a:srgbClr val="FF9A24"/>
    <a:srgbClr val="5270FF"/>
    <a:srgbClr val="35B729"/>
    <a:srgbClr val="44546A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37" autoAdjust="0"/>
    <p:restoredTop sz="94671" autoAdjust="0"/>
  </p:normalViewPr>
  <p:slideViewPr>
    <p:cSldViewPr snapToGrid="0">
      <p:cViewPr varScale="1">
        <p:scale>
          <a:sx n="152" d="100"/>
          <a:sy n="152" d="100"/>
        </p:scale>
        <p:origin x="25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790330-2DBA-47DF-BCC1-FC80B7D28248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DF87A0C7-650B-450E-AA0E-07C9C032C557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PE" sz="1800" b="1" u="none" dirty="0"/>
            <a:t>Identificar plenamente a la IE </a:t>
          </a:r>
          <a:r>
            <a:rPr lang="es-PE" sz="1800" dirty="0"/>
            <a:t>mediante un código de I.E., su nombre, gestión, razón social entre otros.</a:t>
          </a:r>
        </a:p>
      </dgm:t>
    </dgm:pt>
    <dgm:pt modelId="{A204C52B-7F38-4991-9096-3A239AF088A7}" type="parTrans" cxnId="{CFCF9B3B-8CCC-4277-B64B-72399ACCA4B9}">
      <dgm:prSet/>
      <dgm:spPr/>
      <dgm:t>
        <a:bodyPr/>
        <a:lstStyle/>
        <a:p>
          <a:endParaRPr lang="es-PE"/>
        </a:p>
      </dgm:t>
    </dgm:pt>
    <dgm:pt modelId="{6C5997E8-51A9-4748-965D-908F8AA46C4E}" type="sibTrans" cxnId="{CFCF9B3B-8CCC-4277-B64B-72399ACCA4B9}">
      <dgm:prSet/>
      <dgm:spPr/>
      <dgm:t>
        <a:bodyPr/>
        <a:lstStyle/>
        <a:p>
          <a:endParaRPr lang="es-PE"/>
        </a:p>
      </dgm:t>
    </dgm:pt>
    <dgm:pt modelId="{4B8D3C42-06EC-4E4D-A872-3CE46FE313A5}">
      <dgm:prSet phldrT="[Texto]" custT="1"/>
      <dgm:spPr/>
      <dgm:t>
        <a:bodyPr/>
        <a:lstStyle/>
        <a:p>
          <a:r>
            <a:rPr lang="es-PE" sz="1800" b="1" u="none" dirty="0"/>
            <a:t>Identificar los servicios educativos </a:t>
          </a:r>
          <a:r>
            <a:rPr lang="es-PE" sz="1800" dirty="0"/>
            <a:t>que brinda mediante el código modular.</a:t>
          </a:r>
        </a:p>
      </dgm:t>
    </dgm:pt>
    <dgm:pt modelId="{CB31D2AE-8CCE-4C5D-857C-F78B3CFFB241}" type="parTrans" cxnId="{0E08498B-CE58-416C-938B-8D1849273D44}">
      <dgm:prSet/>
      <dgm:spPr/>
      <dgm:t>
        <a:bodyPr/>
        <a:lstStyle/>
        <a:p>
          <a:endParaRPr lang="es-PE"/>
        </a:p>
      </dgm:t>
    </dgm:pt>
    <dgm:pt modelId="{38E4D411-8AD3-4C10-9CA2-081DA8B732E7}" type="sibTrans" cxnId="{0E08498B-CE58-416C-938B-8D1849273D44}">
      <dgm:prSet/>
      <dgm:spPr/>
      <dgm:t>
        <a:bodyPr/>
        <a:lstStyle/>
        <a:p>
          <a:endParaRPr lang="es-PE"/>
        </a:p>
      </dgm:t>
    </dgm:pt>
    <dgm:pt modelId="{2D193B0D-C3FC-4FBC-989B-C71C277BE674}">
      <dgm:prSet phldrT="[Texto]" custT="1"/>
      <dgm:spPr/>
      <dgm:t>
        <a:bodyPr/>
        <a:lstStyle/>
        <a:p>
          <a:r>
            <a:rPr lang="es-PE" sz="1800" b="1" u="none" dirty="0"/>
            <a:t>Identificar los locales educativos autorizados </a:t>
          </a:r>
          <a:r>
            <a:rPr lang="es-PE" sz="1800" dirty="0"/>
            <a:t>donde ofrece sus servicios educativos.</a:t>
          </a:r>
        </a:p>
      </dgm:t>
    </dgm:pt>
    <dgm:pt modelId="{783D2B7F-1DBB-41A4-BE36-039C00C871A9}" type="parTrans" cxnId="{AAEB0381-92AF-4A4A-92C6-88A2F45DECD0}">
      <dgm:prSet/>
      <dgm:spPr/>
      <dgm:t>
        <a:bodyPr/>
        <a:lstStyle/>
        <a:p>
          <a:endParaRPr lang="es-PE"/>
        </a:p>
      </dgm:t>
    </dgm:pt>
    <dgm:pt modelId="{FE9B541E-DF66-438C-A8E4-EDCBEBCEC7AE}" type="sibTrans" cxnId="{AAEB0381-92AF-4A4A-92C6-88A2F45DECD0}">
      <dgm:prSet/>
      <dgm:spPr/>
      <dgm:t>
        <a:bodyPr/>
        <a:lstStyle/>
        <a:p>
          <a:endParaRPr lang="es-PE"/>
        </a:p>
      </dgm:t>
    </dgm:pt>
    <dgm:pt modelId="{E97FAF2B-D10D-4467-8599-F57E7F35F130}" type="pres">
      <dgm:prSet presAssocID="{3D790330-2DBA-47DF-BCC1-FC80B7D282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85174178-628C-4314-8245-EBA8FD5822ED}" type="pres">
      <dgm:prSet presAssocID="{DF87A0C7-650B-450E-AA0E-07C9C032C557}" presName="parentText" presStyleLbl="node1" presStyleIdx="0" presStyleCnt="3" custScaleY="68785" custLinFactNeighborX="11913" custLinFactNeighborY="-56791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832BE3-AE1B-4694-975E-99EFF8CE8BDE}" type="pres">
      <dgm:prSet presAssocID="{6C5997E8-51A9-4748-965D-908F8AA46C4E}" presName="spacer" presStyleCnt="0"/>
      <dgm:spPr/>
    </dgm:pt>
    <dgm:pt modelId="{4508178C-CBBD-4D04-99AD-5AA19C7E9F07}" type="pres">
      <dgm:prSet presAssocID="{4B8D3C42-06EC-4E4D-A872-3CE46FE313A5}" presName="parentText" presStyleLbl="node1" presStyleIdx="1" presStyleCnt="3" custScaleY="6878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C7F25C5F-4603-4269-8039-2B61F84B61EE}" type="pres">
      <dgm:prSet presAssocID="{38E4D411-8AD3-4C10-9CA2-081DA8B732E7}" presName="spacer" presStyleCnt="0"/>
      <dgm:spPr/>
    </dgm:pt>
    <dgm:pt modelId="{D5B3498B-836B-4844-94BF-475675CEAAEA}" type="pres">
      <dgm:prSet presAssocID="{2D193B0D-C3FC-4FBC-989B-C71C277BE674}" presName="parentText" presStyleLbl="node1" presStyleIdx="2" presStyleCnt="3" custScaleY="68785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221C0D3D-74DC-49BE-94BC-9BEDA0AEB810}" type="presOf" srcId="{4B8D3C42-06EC-4E4D-A872-3CE46FE313A5}" destId="{4508178C-CBBD-4D04-99AD-5AA19C7E9F07}" srcOrd="0" destOrd="0" presId="urn:microsoft.com/office/officeart/2005/8/layout/vList2"/>
    <dgm:cxn modelId="{AAEB0381-92AF-4A4A-92C6-88A2F45DECD0}" srcId="{3D790330-2DBA-47DF-BCC1-FC80B7D28248}" destId="{2D193B0D-C3FC-4FBC-989B-C71C277BE674}" srcOrd="2" destOrd="0" parTransId="{783D2B7F-1DBB-41A4-BE36-039C00C871A9}" sibTransId="{FE9B541E-DF66-438C-A8E4-EDCBEBCEC7AE}"/>
    <dgm:cxn modelId="{5E92AAFE-B273-44F7-9A7B-2802BBCD1994}" type="presOf" srcId="{DF87A0C7-650B-450E-AA0E-07C9C032C557}" destId="{85174178-628C-4314-8245-EBA8FD5822ED}" srcOrd="0" destOrd="0" presId="urn:microsoft.com/office/officeart/2005/8/layout/vList2"/>
    <dgm:cxn modelId="{C13C5A0A-2ECB-44FF-A57C-37FC01B23027}" type="presOf" srcId="{2D193B0D-C3FC-4FBC-989B-C71C277BE674}" destId="{D5B3498B-836B-4844-94BF-475675CEAAEA}" srcOrd="0" destOrd="0" presId="urn:microsoft.com/office/officeart/2005/8/layout/vList2"/>
    <dgm:cxn modelId="{CFCF9B3B-8CCC-4277-B64B-72399ACCA4B9}" srcId="{3D790330-2DBA-47DF-BCC1-FC80B7D28248}" destId="{DF87A0C7-650B-450E-AA0E-07C9C032C557}" srcOrd="0" destOrd="0" parTransId="{A204C52B-7F38-4991-9096-3A239AF088A7}" sibTransId="{6C5997E8-51A9-4748-965D-908F8AA46C4E}"/>
    <dgm:cxn modelId="{8648C550-EB77-401D-BCAF-0BB5710E17F9}" type="presOf" srcId="{3D790330-2DBA-47DF-BCC1-FC80B7D28248}" destId="{E97FAF2B-D10D-4467-8599-F57E7F35F130}" srcOrd="0" destOrd="0" presId="urn:microsoft.com/office/officeart/2005/8/layout/vList2"/>
    <dgm:cxn modelId="{0E08498B-CE58-416C-938B-8D1849273D44}" srcId="{3D790330-2DBA-47DF-BCC1-FC80B7D28248}" destId="{4B8D3C42-06EC-4E4D-A872-3CE46FE313A5}" srcOrd="1" destOrd="0" parTransId="{CB31D2AE-8CCE-4C5D-857C-F78B3CFFB241}" sibTransId="{38E4D411-8AD3-4C10-9CA2-081DA8B732E7}"/>
    <dgm:cxn modelId="{33DC9DB0-25C8-4AF4-A822-AEB9DA60A60F}" type="presParOf" srcId="{E97FAF2B-D10D-4467-8599-F57E7F35F130}" destId="{85174178-628C-4314-8245-EBA8FD5822ED}" srcOrd="0" destOrd="0" presId="urn:microsoft.com/office/officeart/2005/8/layout/vList2"/>
    <dgm:cxn modelId="{5B7B29C9-7D9E-4FD8-AADE-957F76B54BC1}" type="presParOf" srcId="{E97FAF2B-D10D-4467-8599-F57E7F35F130}" destId="{FC832BE3-AE1B-4694-975E-99EFF8CE8BDE}" srcOrd="1" destOrd="0" presId="urn:microsoft.com/office/officeart/2005/8/layout/vList2"/>
    <dgm:cxn modelId="{CEEBE066-3EAF-4840-BE15-D9C04D65F193}" type="presParOf" srcId="{E97FAF2B-D10D-4467-8599-F57E7F35F130}" destId="{4508178C-CBBD-4D04-99AD-5AA19C7E9F07}" srcOrd="2" destOrd="0" presId="urn:microsoft.com/office/officeart/2005/8/layout/vList2"/>
    <dgm:cxn modelId="{AE0422E7-4496-4895-AC2B-727BA3086194}" type="presParOf" srcId="{E97FAF2B-D10D-4467-8599-F57E7F35F130}" destId="{C7F25C5F-4603-4269-8039-2B61F84B61EE}" srcOrd="3" destOrd="0" presId="urn:microsoft.com/office/officeart/2005/8/layout/vList2"/>
    <dgm:cxn modelId="{ACF25948-8A5D-472A-9FF1-57CDBF72DA21}" type="presParOf" srcId="{E97FAF2B-D10D-4467-8599-F57E7F35F130}" destId="{D5B3498B-836B-4844-94BF-475675CEAAE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E1BBD-DE07-470D-B82C-4C7E8354439C}" type="doc">
      <dgm:prSet loTypeId="urn:microsoft.com/office/officeart/2005/8/layout/hierarchy3" loCatId="hierarchy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PE"/>
        </a:p>
      </dgm:t>
    </dgm:pt>
    <dgm:pt modelId="{8C5A8639-1813-42B5-BBB5-AA47A84AE8FC}">
      <dgm:prSet phldrT="[Texto]" custT="1"/>
      <dgm:spPr/>
      <dgm:t>
        <a:bodyPr/>
        <a:lstStyle/>
        <a:p>
          <a:r>
            <a:rPr lang="es-MX" sz="1400" b="1" dirty="0"/>
            <a:t>Instituciones de Ed. Básica</a:t>
          </a:r>
          <a:endParaRPr lang="es-PE" sz="1400" b="1" dirty="0"/>
        </a:p>
      </dgm:t>
    </dgm:pt>
    <dgm:pt modelId="{FB8977DE-EE0A-4E5E-AC17-64187A047074}" type="parTrans" cxnId="{3C154452-D8C9-465F-8AAF-637787E2043A}">
      <dgm:prSet/>
      <dgm:spPr/>
      <dgm:t>
        <a:bodyPr/>
        <a:lstStyle/>
        <a:p>
          <a:endParaRPr lang="es-PE"/>
        </a:p>
      </dgm:t>
    </dgm:pt>
    <dgm:pt modelId="{A7E1A58E-E700-416A-B00C-85D13A6AAA36}" type="sibTrans" cxnId="{3C154452-D8C9-465F-8AAF-637787E2043A}">
      <dgm:prSet/>
      <dgm:spPr/>
      <dgm:t>
        <a:bodyPr/>
        <a:lstStyle/>
        <a:p>
          <a:endParaRPr lang="es-PE"/>
        </a:p>
      </dgm:t>
    </dgm:pt>
    <dgm:pt modelId="{00A0AFF9-CB6B-47DD-88C4-1EAA1B64EBB0}">
      <dgm:prSet phldrT="[Texto]" custT="1"/>
      <dgm:spPr/>
      <dgm:t>
        <a:bodyPr/>
        <a:lstStyle/>
        <a:p>
          <a:r>
            <a:rPr lang="es-MX" sz="1200" dirty="0"/>
            <a:t>Educación Inicial</a:t>
          </a:r>
          <a:endParaRPr lang="es-PE" sz="1200" dirty="0"/>
        </a:p>
      </dgm:t>
    </dgm:pt>
    <dgm:pt modelId="{A1C9BDA2-EAC4-4622-ABDB-3737722D50A0}" type="parTrans" cxnId="{CADCC723-3FEC-416F-869B-1FBB6A8B5715}">
      <dgm:prSet/>
      <dgm:spPr/>
      <dgm:t>
        <a:bodyPr/>
        <a:lstStyle/>
        <a:p>
          <a:endParaRPr lang="es-PE"/>
        </a:p>
      </dgm:t>
    </dgm:pt>
    <dgm:pt modelId="{4185391B-DEF9-4457-9910-E7FFD91EE983}" type="sibTrans" cxnId="{CADCC723-3FEC-416F-869B-1FBB6A8B5715}">
      <dgm:prSet/>
      <dgm:spPr/>
      <dgm:t>
        <a:bodyPr/>
        <a:lstStyle/>
        <a:p>
          <a:endParaRPr lang="es-PE"/>
        </a:p>
      </dgm:t>
    </dgm:pt>
    <dgm:pt modelId="{B6A0AD64-B4D7-4CD2-8ADE-E24BE6835C6D}">
      <dgm:prSet phldrT="[Texto]" custT="1"/>
      <dgm:spPr/>
      <dgm:t>
        <a:bodyPr/>
        <a:lstStyle/>
        <a:p>
          <a:r>
            <a:rPr lang="es-MX" sz="1200"/>
            <a:t>Educación Primaria</a:t>
          </a:r>
          <a:endParaRPr lang="es-PE" sz="1200" dirty="0"/>
        </a:p>
      </dgm:t>
    </dgm:pt>
    <dgm:pt modelId="{12EC1523-26A0-4B34-94BA-37A92F708D93}" type="parTrans" cxnId="{83AB9149-574E-40C5-A857-8D54E39DC403}">
      <dgm:prSet/>
      <dgm:spPr/>
      <dgm:t>
        <a:bodyPr/>
        <a:lstStyle/>
        <a:p>
          <a:endParaRPr lang="es-PE"/>
        </a:p>
      </dgm:t>
    </dgm:pt>
    <dgm:pt modelId="{FF6D1D81-2023-47F3-96A8-2A7CEC93F8A8}" type="sibTrans" cxnId="{83AB9149-574E-40C5-A857-8D54E39DC403}">
      <dgm:prSet/>
      <dgm:spPr/>
      <dgm:t>
        <a:bodyPr/>
        <a:lstStyle/>
        <a:p>
          <a:endParaRPr lang="es-PE"/>
        </a:p>
      </dgm:t>
    </dgm:pt>
    <dgm:pt modelId="{64D57231-23F8-4193-AFBB-858D328AF0A3}">
      <dgm:prSet phldrT="[Texto]" custT="1"/>
      <dgm:spPr/>
      <dgm:t>
        <a:bodyPr/>
        <a:lstStyle/>
        <a:p>
          <a:r>
            <a:rPr lang="es-MX" sz="1200"/>
            <a:t>Educación Secundaria</a:t>
          </a:r>
          <a:endParaRPr lang="es-PE" sz="1200" dirty="0"/>
        </a:p>
      </dgm:t>
    </dgm:pt>
    <dgm:pt modelId="{548B328E-2A40-4DEA-899E-6D8F916DBC1F}" type="parTrans" cxnId="{DA060980-564C-4E9C-A24B-7E52D6C97470}">
      <dgm:prSet/>
      <dgm:spPr/>
      <dgm:t>
        <a:bodyPr/>
        <a:lstStyle/>
        <a:p>
          <a:endParaRPr lang="es-PE"/>
        </a:p>
      </dgm:t>
    </dgm:pt>
    <dgm:pt modelId="{4B1D47F3-76DE-4B2A-BA6C-F6EF33D78CDF}" type="sibTrans" cxnId="{DA060980-564C-4E9C-A24B-7E52D6C97470}">
      <dgm:prSet/>
      <dgm:spPr/>
      <dgm:t>
        <a:bodyPr/>
        <a:lstStyle/>
        <a:p>
          <a:endParaRPr lang="es-PE"/>
        </a:p>
      </dgm:t>
    </dgm:pt>
    <dgm:pt modelId="{13BD3350-1796-44B0-848E-3557611A0625}">
      <dgm:prSet phldrT="[Texto]" custT="1"/>
      <dgm:spPr/>
      <dgm:t>
        <a:bodyPr/>
        <a:lstStyle/>
        <a:p>
          <a:r>
            <a:rPr lang="es-PE" sz="1200" dirty="0" err="1"/>
            <a:t>Educ</a:t>
          </a:r>
          <a:r>
            <a:rPr lang="es-PE" sz="1200" dirty="0"/>
            <a:t>. </a:t>
          </a:r>
          <a:r>
            <a:rPr lang="es-PE" sz="1200" dirty="0" err="1"/>
            <a:t>Alternat</a:t>
          </a:r>
          <a:r>
            <a:rPr lang="es-PE" sz="1200" dirty="0"/>
            <a:t>. </a:t>
          </a:r>
          <a:r>
            <a:rPr lang="es-PE" sz="1200" dirty="0" err="1"/>
            <a:t>Ini</a:t>
          </a:r>
          <a:r>
            <a:rPr lang="es-PE" sz="1200" dirty="0"/>
            <a:t>-inter</a:t>
          </a:r>
        </a:p>
      </dgm:t>
    </dgm:pt>
    <dgm:pt modelId="{670F33F2-C5C6-4BF9-BA37-07F6DBCF52AE}" type="parTrans" cxnId="{34845635-FE87-4171-888C-2EF0E20872FD}">
      <dgm:prSet/>
      <dgm:spPr/>
      <dgm:t>
        <a:bodyPr/>
        <a:lstStyle/>
        <a:p>
          <a:endParaRPr lang="es-PE"/>
        </a:p>
      </dgm:t>
    </dgm:pt>
    <dgm:pt modelId="{1E49455B-5759-47D7-AE44-AC34B96375AA}" type="sibTrans" cxnId="{34845635-FE87-4171-888C-2EF0E20872FD}">
      <dgm:prSet/>
      <dgm:spPr/>
      <dgm:t>
        <a:bodyPr/>
        <a:lstStyle/>
        <a:p>
          <a:endParaRPr lang="es-PE"/>
        </a:p>
      </dgm:t>
    </dgm:pt>
    <dgm:pt modelId="{0D9BB18D-4102-4047-AE78-CA3BA937D2ED}">
      <dgm:prSet phldrT="[Texto]" custT="1"/>
      <dgm:spPr/>
      <dgm:t>
        <a:bodyPr/>
        <a:lstStyle/>
        <a:p>
          <a:r>
            <a:rPr lang="es-PE" sz="1200" dirty="0" err="1"/>
            <a:t>Educ</a:t>
          </a:r>
          <a:r>
            <a:rPr lang="es-PE" sz="1200" dirty="0"/>
            <a:t>. </a:t>
          </a:r>
          <a:r>
            <a:rPr lang="es-PE" sz="1200" dirty="0" err="1"/>
            <a:t>Alternat</a:t>
          </a:r>
          <a:r>
            <a:rPr lang="es-PE" sz="1200" dirty="0"/>
            <a:t>. Avanzad</a:t>
          </a:r>
        </a:p>
      </dgm:t>
    </dgm:pt>
    <dgm:pt modelId="{DAD87313-B8EB-43AA-95BE-744ABD0BC8A8}" type="parTrans" cxnId="{F8C8D104-A89C-4CC6-A156-461F8F010110}">
      <dgm:prSet/>
      <dgm:spPr/>
      <dgm:t>
        <a:bodyPr/>
        <a:lstStyle/>
        <a:p>
          <a:endParaRPr lang="es-PE"/>
        </a:p>
      </dgm:t>
    </dgm:pt>
    <dgm:pt modelId="{95BCC742-0C20-49D7-BAE3-DD9759903AFC}" type="sibTrans" cxnId="{F8C8D104-A89C-4CC6-A156-461F8F010110}">
      <dgm:prSet/>
      <dgm:spPr/>
      <dgm:t>
        <a:bodyPr/>
        <a:lstStyle/>
        <a:p>
          <a:endParaRPr lang="es-PE"/>
        </a:p>
      </dgm:t>
    </dgm:pt>
    <dgm:pt modelId="{812FC8B3-A905-4751-9BEE-39FC221681B2}">
      <dgm:prSet phldrT="[Texto]" custT="1"/>
      <dgm:spPr/>
      <dgm:t>
        <a:bodyPr/>
        <a:lstStyle/>
        <a:p>
          <a:r>
            <a:rPr lang="es-MX" sz="1200" dirty="0" err="1"/>
            <a:t>Educ</a:t>
          </a:r>
          <a:r>
            <a:rPr lang="es-MX" sz="1200" dirty="0"/>
            <a:t>.</a:t>
          </a:r>
          <a:r>
            <a:rPr lang="es-MX" sz="1200" baseline="0" dirty="0"/>
            <a:t> Básica Esp. Inicial </a:t>
          </a:r>
          <a:endParaRPr lang="es-PE" sz="1200" dirty="0"/>
        </a:p>
      </dgm:t>
    </dgm:pt>
    <dgm:pt modelId="{079851C5-1D29-4FDF-A669-CC0A11715C2C}" type="parTrans" cxnId="{FC34D2F4-B971-425D-8653-8271715D5669}">
      <dgm:prSet/>
      <dgm:spPr/>
      <dgm:t>
        <a:bodyPr/>
        <a:lstStyle/>
        <a:p>
          <a:endParaRPr lang="es-PE"/>
        </a:p>
      </dgm:t>
    </dgm:pt>
    <dgm:pt modelId="{F75A70E6-4860-4828-880E-95E406579404}" type="sibTrans" cxnId="{FC34D2F4-B971-425D-8653-8271715D5669}">
      <dgm:prSet/>
      <dgm:spPr/>
      <dgm:t>
        <a:bodyPr/>
        <a:lstStyle/>
        <a:p>
          <a:endParaRPr lang="es-PE"/>
        </a:p>
      </dgm:t>
    </dgm:pt>
    <dgm:pt modelId="{19243153-04C8-45AB-A1DD-51FA7B99B7D0}">
      <dgm:prSet phldrT="[Texto]" custT="1"/>
      <dgm:spPr/>
      <dgm:t>
        <a:bodyPr/>
        <a:lstStyle/>
        <a:p>
          <a:r>
            <a:rPr lang="es-MX" sz="1200"/>
            <a:t>Educ.</a:t>
          </a:r>
          <a:r>
            <a:rPr lang="es-MX" sz="1200" baseline="0"/>
            <a:t> Básica Esp. Prim</a:t>
          </a:r>
          <a:endParaRPr lang="es-PE" sz="1200" dirty="0"/>
        </a:p>
      </dgm:t>
    </dgm:pt>
    <dgm:pt modelId="{ADE10CAB-F26F-4805-BEA1-4272691D9FF2}" type="parTrans" cxnId="{AFB7EDD0-01CC-4A87-A54B-D46F3BAADD68}">
      <dgm:prSet/>
      <dgm:spPr/>
      <dgm:t>
        <a:bodyPr/>
        <a:lstStyle/>
        <a:p>
          <a:endParaRPr lang="es-PE"/>
        </a:p>
      </dgm:t>
    </dgm:pt>
    <dgm:pt modelId="{42BC74A7-BDB8-4A70-A795-8DC7BE8A747B}" type="sibTrans" cxnId="{AFB7EDD0-01CC-4A87-A54B-D46F3BAADD68}">
      <dgm:prSet/>
      <dgm:spPr/>
      <dgm:t>
        <a:bodyPr/>
        <a:lstStyle/>
        <a:p>
          <a:endParaRPr lang="es-PE"/>
        </a:p>
      </dgm:t>
    </dgm:pt>
    <dgm:pt modelId="{FC923FF4-E0C3-48B7-92C6-36F1A378CAA3}" type="pres">
      <dgm:prSet presAssocID="{3E1E1BBD-DE07-470D-B82C-4C7E835443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ADFF3B4-22E4-46D5-B779-D89CCD9DBDDE}" type="pres">
      <dgm:prSet presAssocID="{8C5A8639-1813-42B5-BBB5-AA47A84AE8FC}" presName="root" presStyleCnt="0"/>
      <dgm:spPr/>
    </dgm:pt>
    <dgm:pt modelId="{F9E28040-BB0B-42B5-B80A-D04994907A11}" type="pres">
      <dgm:prSet presAssocID="{8C5A8639-1813-42B5-BBB5-AA47A84AE8FC}" presName="rootComposite" presStyleCnt="0"/>
      <dgm:spPr/>
    </dgm:pt>
    <dgm:pt modelId="{D5024165-9FB6-4765-9116-E9E12C05711F}" type="pres">
      <dgm:prSet presAssocID="{8C5A8639-1813-42B5-BBB5-AA47A84AE8FC}" presName="rootText" presStyleLbl="node1" presStyleIdx="0" presStyleCnt="1" custScaleX="120362" custScaleY="39938"/>
      <dgm:spPr/>
      <dgm:t>
        <a:bodyPr/>
        <a:lstStyle/>
        <a:p>
          <a:endParaRPr lang="es-PE"/>
        </a:p>
      </dgm:t>
    </dgm:pt>
    <dgm:pt modelId="{1A7F41C1-5F81-42CE-AE72-D9EE3E5824B0}" type="pres">
      <dgm:prSet presAssocID="{8C5A8639-1813-42B5-BBB5-AA47A84AE8FC}" presName="rootConnector" presStyleLbl="node1" presStyleIdx="0" presStyleCnt="1"/>
      <dgm:spPr/>
      <dgm:t>
        <a:bodyPr/>
        <a:lstStyle/>
        <a:p>
          <a:endParaRPr lang="es-PE"/>
        </a:p>
      </dgm:t>
    </dgm:pt>
    <dgm:pt modelId="{18FC835C-7049-4757-94D5-8BED96B52FA0}" type="pres">
      <dgm:prSet presAssocID="{8C5A8639-1813-42B5-BBB5-AA47A84AE8FC}" presName="childShape" presStyleCnt="0"/>
      <dgm:spPr/>
    </dgm:pt>
    <dgm:pt modelId="{9F42765D-7BC1-4FA0-BBB9-20DA153B7FD8}" type="pres">
      <dgm:prSet presAssocID="{A1C9BDA2-EAC4-4622-ABDB-3737722D50A0}" presName="Name13" presStyleLbl="parChTrans1D2" presStyleIdx="0" presStyleCnt="7"/>
      <dgm:spPr/>
      <dgm:t>
        <a:bodyPr/>
        <a:lstStyle/>
        <a:p>
          <a:endParaRPr lang="es-PE"/>
        </a:p>
      </dgm:t>
    </dgm:pt>
    <dgm:pt modelId="{1FB15ADC-5E37-4321-8709-A5D4D9EED4CD}" type="pres">
      <dgm:prSet presAssocID="{00A0AFF9-CB6B-47DD-88C4-1EAA1B64EBB0}" presName="childText" presStyleLbl="bgAcc1" presStyleIdx="0" presStyleCnt="7" custScaleX="103826" custScaleY="24782" custLinFactNeighborX="-2446" custLinFactNeighborY="-166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12A739-1BF2-4D41-968D-429391AA66A6}" type="pres">
      <dgm:prSet presAssocID="{12EC1523-26A0-4B34-94BA-37A92F708D93}" presName="Name13" presStyleLbl="parChTrans1D2" presStyleIdx="1" presStyleCnt="7"/>
      <dgm:spPr/>
      <dgm:t>
        <a:bodyPr/>
        <a:lstStyle/>
        <a:p>
          <a:endParaRPr lang="es-PE"/>
        </a:p>
      </dgm:t>
    </dgm:pt>
    <dgm:pt modelId="{14E73714-4F8E-4D63-967A-6AB8AE60EDCA}" type="pres">
      <dgm:prSet presAssocID="{B6A0AD64-B4D7-4CD2-8ADE-E24BE6835C6D}" presName="childText" presStyleLbl="bgAcc1" presStyleIdx="1" presStyleCnt="7" custScaleX="103826" custScaleY="24782" custLinFactNeighborX="-2444" custLinFactNeighborY="-3641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BF8B2D-4257-4137-AD5F-91C799BD9632}" type="pres">
      <dgm:prSet presAssocID="{548B328E-2A40-4DEA-899E-6D8F916DBC1F}" presName="Name13" presStyleLbl="parChTrans1D2" presStyleIdx="2" presStyleCnt="7"/>
      <dgm:spPr/>
      <dgm:t>
        <a:bodyPr/>
        <a:lstStyle/>
        <a:p>
          <a:endParaRPr lang="es-PE"/>
        </a:p>
      </dgm:t>
    </dgm:pt>
    <dgm:pt modelId="{47FBEC0C-B10D-4EB6-90D1-6307DA5F8D0C}" type="pres">
      <dgm:prSet presAssocID="{64D57231-23F8-4193-AFBB-858D328AF0A3}" presName="childText" presStyleLbl="bgAcc1" presStyleIdx="2" presStyleCnt="7" custScaleX="103826" custScaleY="24782" custLinFactNeighborX="-2445" custLinFactNeighborY="-5594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AF63BE-50DE-4865-B3DC-DDA26643A545}" type="pres">
      <dgm:prSet presAssocID="{670F33F2-C5C6-4BF9-BA37-07F6DBCF52AE}" presName="Name13" presStyleLbl="parChTrans1D2" presStyleIdx="3" presStyleCnt="7"/>
      <dgm:spPr/>
      <dgm:t>
        <a:bodyPr/>
        <a:lstStyle/>
        <a:p>
          <a:endParaRPr lang="es-PE"/>
        </a:p>
      </dgm:t>
    </dgm:pt>
    <dgm:pt modelId="{F353BF2F-8D56-450A-AE6E-723A79951B45}" type="pres">
      <dgm:prSet presAssocID="{13BD3350-1796-44B0-848E-3557611A0625}" presName="childText" presStyleLbl="bgAcc1" presStyleIdx="3" presStyleCnt="7" custScaleX="103826" custScaleY="24782" custLinFactNeighborX="-2445" custLinFactNeighborY="-753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B45E92-4F78-46EC-ACA1-41FC80B20B96}" type="pres">
      <dgm:prSet presAssocID="{DAD87313-B8EB-43AA-95BE-744ABD0BC8A8}" presName="Name13" presStyleLbl="parChTrans1D2" presStyleIdx="4" presStyleCnt="7"/>
      <dgm:spPr/>
      <dgm:t>
        <a:bodyPr/>
        <a:lstStyle/>
        <a:p>
          <a:endParaRPr lang="es-PE"/>
        </a:p>
      </dgm:t>
    </dgm:pt>
    <dgm:pt modelId="{0597F2CA-3517-40E9-817A-734D83231454}" type="pres">
      <dgm:prSet presAssocID="{0D9BB18D-4102-4047-AE78-CA3BA937D2ED}" presName="childText" presStyleLbl="bgAcc1" presStyleIdx="4" presStyleCnt="7" custScaleX="103826" custScaleY="24782" custLinFactNeighborX="-2447" custLinFactNeighborY="-948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7892D4-AE23-43A5-8202-3FC204342473}" type="pres">
      <dgm:prSet presAssocID="{079851C5-1D29-4FDF-A669-CC0A11715C2C}" presName="Name13" presStyleLbl="parChTrans1D2" presStyleIdx="5" presStyleCnt="7"/>
      <dgm:spPr/>
      <dgm:t>
        <a:bodyPr/>
        <a:lstStyle/>
        <a:p>
          <a:endParaRPr lang="es-PE"/>
        </a:p>
      </dgm:t>
    </dgm:pt>
    <dgm:pt modelId="{AD6D5513-9855-4458-9CAF-F21C634880C1}" type="pres">
      <dgm:prSet presAssocID="{812FC8B3-A905-4751-9BEE-39FC221681B2}" presName="childText" presStyleLbl="bgAcc1" presStyleIdx="5" presStyleCnt="7" custScaleX="103826" custScaleY="24782" custLinFactY="-14891" custLinFactNeighborX="-2446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71B3795-77AC-4F3B-AD0B-E157A1990CB6}" type="pres">
      <dgm:prSet presAssocID="{ADE10CAB-F26F-4805-BEA1-4272691D9FF2}" presName="Name13" presStyleLbl="parChTrans1D2" presStyleIdx="6" presStyleCnt="7"/>
      <dgm:spPr/>
      <dgm:t>
        <a:bodyPr/>
        <a:lstStyle/>
        <a:p>
          <a:endParaRPr lang="es-PE"/>
        </a:p>
      </dgm:t>
    </dgm:pt>
    <dgm:pt modelId="{467A9949-A420-4DEF-B1D8-C4651A779205}" type="pres">
      <dgm:prSet presAssocID="{19243153-04C8-45AB-A1DD-51FA7B99B7D0}" presName="childText" presStyleLbl="bgAcc1" presStyleIdx="6" presStyleCnt="7" custScaleX="103826" custScaleY="24782" custLinFactY="-34418" custLinFactNeighborX="-2934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5F5546C-05C1-42C2-82A2-358A454F2F45}" type="presOf" srcId="{8C5A8639-1813-42B5-BBB5-AA47A84AE8FC}" destId="{D5024165-9FB6-4765-9116-E9E12C05711F}" srcOrd="0" destOrd="0" presId="urn:microsoft.com/office/officeart/2005/8/layout/hierarchy3"/>
    <dgm:cxn modelId="{9456C176-097B-4CCC-A976-043DCC0304EC}" type="presOf" srcId="{3E1E1BBD-DE07-470D-B82C-4C7E8354439C}" destId="{FC923FF4-E0C3-48B7-92C6-36F1A378CAA3}" srcOrd="0" destOrd="0" presId="urn:microsoft.com/office/officeart/2005/8/layout/hierarchy3"/>
    <dgm:cxn modelId="{83AB9149-574E-40C5-A857-8D54E39DC403}" srcId="{8C5A8639-1813-42B5-BBB5-AA47A84AE8FC}" destId="{B6A0AD64-B4D7-4CD2-8ADE-E24BE6835C6D}" srcOrd="1" destOrd="0" parTransId="{12EC1523-26A0-4B34-94BA-37A92F708D93}" sibTransId="{FF6D1D81-2023-47F3-96A8-2A7CEC93F8A8}"/>
    <dgm:cxn modelId="{AFB7EDD0-01CC-4A87-A54B-D46F3BAADD68}" srcId="{8C5A8639-1813-42B5-BBB5-AA47A84AE8FC}" destId="{19243153-04C8-45AB-A1DD-51FA7B99B7D0}" srcOrd="6" destOrd="0" parTransId="{ADE10CAB-F26F-4805-BEA1-4272691D9FF2}" sibTransId="{42BC74A7-BDB8-4A70-A795-8DC7BE8A747B}"/>
    <dgm:cxn modelId="{E209A7D9-87DE-4EF0-9904-C6DF76BB4693}" type="presOf" srcId="{19243153-04C8-45AB-A1DD-51FA7B99B7D0}" destId="{467A9949-A420-4DEF-B1D8-C4651A779205}" srcOrd="0" destOrd="0" presId="urn:microsoft.com/office/officeart/2005/8/layout/hierarchy3"/>
    <dgm:cxn modelId="{3C154452-D8C9-465F-8AAF-637787E2043A}" srcId="{3E1E1BBD-DE07-470D-B82C-4C7E8354439C}" destId="{8C5A8639-1813-42B5-BBB5-AA47A84AE8FC}" srcOrd="0" destOrd="0" parTransId="{FB8977DE-EE0A-4E5E-AC17-64187A047074}" sibTransId="{A7E1A58E-E700-416A-B00C-85D13A6AAA36}"/>
    <dgm:cxn modelId="{B5C16D12-1715-4C9A-9F7E-2794D2DB2F13}" type="presOf" srcId="{13BD3350-1796-44B0-848E-3557611A0625}" destId="{F353BF2F-8D56-450A-AE6E-723A79951B45}" srcOrd="0" destOrd="0" presId="urn:microsoft.com/office/officeart/2005/8/layout/hierarchy3"/>
    <dgm:cxn modelId="{33EB368E-1A69-4F66-9244-52348E5A58D6}" type="presOf" srcId="{8C5A8639-1813-42B5-BBB5-AA47A84AE8FC}" destId="{1A7F41C1-5F81-42CE-AE72-D9EE3E5824B0}" srcOrd="1" destOrd="0" presId="urn:microsoft.com/office/officeart/2005/8/layout/hierarchy3"/>
    <dgm:cxn modelId="{CADCC723-3FEC-416F-869B-1FBB6A8B5715}" srcId="{8C5A8639-1813-42B5-BBB5-AA47A84AE8FC}" destId="{00A0AFF9-CB6B-47DD-88C4-1EAA1B64EBB0}" srcOrd="0" destOrd="0" parTransId="{A1C9BDA2-EAC4-4622-ABDB-3737722D50A0}" sibTransId="{4185391B-DEF9-4457-9910-E7FFD91EE983}"/>
    <dgm:cxn modelId="{1175F0E1-8043-46A8-AFC8-203954A025C8}" type="presOf" srcId="{0D9BB18D-4102-4047-AE78-CA3BA937D2ED}" destId="{0597F2CA-3517-40E9-817A-734D83231454}" srcOrd="0" destOrd="0" presId="urn:microsoft.com/office/officeart/2005/8/layout/hierarchy3"/>
    <dgm:cxn modelId="{AA5ECEC5-05E4-4534-B01D-B74CBE4BFCE4}" type="presOf" srcId="{64D57231-23F8-4193-AFBB-858D328AF0A3}" destId="{47FBEC0C-B10D-4EB6-90D1-6307DA5F8D0C}" srcOrd="0" destOrd="0" presId="urn:microsoft.com/office/officeart/2005/8/layout/hierarchy3"/>
    <dgm:cxn modelId="{13E45CB4-C418-4B78-873B-58CF4B186296}" type="presOf" srcId="{DAD87313-B8EB-43AA-95BE-744ABD0BC8A8}" destId="{E0B45E92-4F78-46EC-ACA1-41FC80B20B96}" srcOrd="0" destOrd="0" presId="urn:microsoft.com/office/officeart/2005/8/layout/hierarchy3"/>
    <dgm:cxn modelId="{FDC66E7F-E895-457F-A2CD-BC68F1727F84}" type="presOf" srcId="{548B328E-2A40-4DEA-899E-6D8F916DBC1F}" destId="{79BF8B2D-4257-4137-AD5F-91C799BD9632}" srcOrd="0" destOrd="0" presId="urn:microsoft.com/office/officeart/2005/8/layout/hierarchy3"/>
    <dgm:cxn modelId="{73DADA1B-BA6F-47E1-BC9F-EB8734642C1C}" type="presOf" srcId="{670F33F2-C5C6-4BF9-BA37-07F6DBCF52AE}" destId="{FBAF63BE-50DE-4865-B3DC-DDA26643A545}" srcOrd="0" destOrd="0" presId="urn:microsoft.com/office/officeart/2005/8/layout/hierarchy3"/>
    <dgm:cxn modelId="{DA060980-564C-4E9C-A24B-7E52D6C97470}" srcId="{8C5A8639-1813-42B5-BBB5-AA47A84AE8FC}" destId="{64D57231-23F8-4193-AFBB-858D328AF0A3}" srcOrd="2" destOrd="0" parTransId="{548B328E-2A40-4DEA-899E-6D8F916DBC1F}" sibTransId="{4B1D47F3-76DE-4B2A-BA6C-F6EF33D78CDF}"/>
    <dgm:cxn modelId="{AFD2A4AE-4513-41F3-9360-F02EDB698B47}" type="presOf" srcId="{A1C9BDA2-EAC4-4622-ABDB-3737722D50A0}" destId="{9F42765D-7BC1-4FA0-BBB9-20DA153B7FD8}" srcOrd="0" destOrd="0" presId="urn:microsoft.com/office/officeart/2005/8/layout/hierarchy3"/>
    <dgm:cxn modelId="{B8F33AD0-D74E-4B62-926F-4697D5EB1D07}" type="presOf" srcId="{00A0AFF9-CB6B-47DD-88C4-1EAA1B64EBB0}" destId="{1FB15ADC-5E37-4321-8709-A5D4D9EED4CD}" srcOrd="0" destOrd="0" presId="urn:microsoft.com/office/officeart/2005/8/layout/hierarchy3"/>
    <dgm:cxn modelId="{F8C8D104-A89C-4CC6-A156-461F8F010110}" srcId="{8C5A8639-1813-42B5-BBB5-AA47A84AE8FC}" destId="{0D9BB18D-4102-4047-AE78-CA3BA937D2ED}" srcOrd="4" destOrd="0" parTransId="{DAD87313-B8EB-43AA-95BE-744ABD0BC8A8}" sibTransId="{95BCC742-0C20-49D7-BAE3-DD9759903AFC}"/>
    <dgm:cxn modelId="{FC34D2F4-B971-425D-8653-8271715D5669}" srcId="{8C5A8639-1813-42B5-BBB5-AA47A84AE8FC}" destId="{812FC8B3-A905-4751-9BEE-39FC221681B2}" srcOrd="5" destOrd="0" parTransId="{079851C5-1D29-4FDF-A669-CC0A11715C2C}" sibTransId="{F75A70E6-4860-4828-880E-95E406579404}"/>
    <dgm:cxn modelId="{4A1A31FB-005F-4181-A292-9A5824FBE8E7}" type="presOf" srcId="{079851C5-1D29-4FDF-A669-CC0A11715C2C}" destId="{757892D4-AE23-43A5-8202-3FC204342473}" srcOrd="0" destOrd="0" presId="urn:microsoft.com/office/officeart/2005/8/layout/hierarchy3"/>
    <dgm:cxn modelId="{CC78493D-0C49-48EA-8E17-C009B47D3E46}" type="presOf" srcId="{B6A0AD64-B4D7-4CD2-8ADE-E24BE6835C6D}" destId="{14E73714-4F8E-4D63-967A-6AB8AE60EDCA}" srcOrd="0" destOrd="0" presId="urn:microsoft.com/office/officeart/2005/8/layout/hierarchy3"/>
    <dgm:cxn modelId="{3A8BD0B7-D87D-4096-841B-E1FBC7A0ECE4}" type="presOf" srcId="{12EC1523-26A0-4B34-94BA-37A92F708D93}" destId="{1612A739-1BF2-4D41-968D-429391AA66A6}" srcOrd="0" destOrd="0" presId="urn:microsoft.com/office/officeart/2005/8/layout/hierarchy3"/>
    <dgm:cxn modelId="{9FB88BD5-917E-404F-ABF2-DB2488C1DFB6}" type="presOf" srcId="{812FC8B3-A905-4751-9BEE-39FC221681B2}" destId="{AD6D5513-9855-4458-9CAF-F21C634880C1}" srcOrd="0" destOrd="0" presId="urn:microsoft.com/office/officeart/2005/8/layout/hierarchy3"/>
    <dgm:cxn modelId="{98879E16-554B-4691-B84C-DB0B5027B230}" type="presOf" srcId="{ADE10CAB-F26F-4805-BEA1-4272691D9FF2}" destId="{571B3795-77AC-4F3B-AD0B-E157A1990CB6}" srcOrd="0" destOrd="0" presId="urn:microsoft.com/office/officeart/2005/8/layout/hierarchy3"/>
    <dgm:cxn modelId="{34845635-FE87-4171-888C-2EF0E20872FD}" srcId="{8C5A8639-1813-42B5-BBB5-AA47A84AE8FC}" destId="{13BD3350-1796-44B0-848E-3557611A0625}" srcOrd="3" destOrd="0" parTransId="{670F33F2-C5C6-4BF9-BA37-07F6DBCF52AE}" sibTransId="{1E49455B-5759-47D7-AE44-AC34B96375AA}"/>
    <dgm:cxn modelId="{6EF05922-C545-413B-B877-18E219132086}" type="presParOf" srcId="{FC923FF4-E0C3-48B7-92C6-36F1A378CAA3}" destId="{1ADFF3B4-22E4-46D5-B779-D89CCD9DBDDE}" srcOrd="0" destOrd="0" presId="urn:microsoft.com/office/officeart/2005/8/layout/hierarchy3"/>
    <dgm:cxn modelId="{ECD3634B-3101-4202-82D6-6BA25DAD84BA}" type="presParOf" srcId="{1ADFF3B4-22E4-46D5-B779-D89CCD9DBDDE}" destId="{F9E28040-BB0B-42B5-B80A-D04994907A11}" srcOrd="0" destOrd="0" presId="urn:microsoft.com/office/officeart/2005/8/layout/hierarchy3"/>
    <dgm:cxn modelId="{E279FD75-C5A7-427C-AA98-7532D4E68C86}" type="presParOf" srcId="{F9E28040-BB0B-42B5-B80A-D04994907A11}" destId="{D5024165-9FB6-4765-9116-E9E12C05711F}" srcOrd="0" destOrd="0" presId="urn:microsoft.com/office/officeart/2005/8/layout/hierarchy3"/>
    <dgm:cxn modelId="{C11CA0FC-7E08-46A6-878A-C65B2E428359}" type="presParOf" srcId="{F9E28040-BB0B-42B5-B80A-D04994907A11}" destId="{1A7F41C1-5F81-42CE-AE72-D9EE3E5824B0}" srcOrd="1" destOrd="0" presId="urn:microsoft.com/office/officeart/2005/8/layout/hierarchy3"/>
    <dgm:cxn modelId="{64D297AE-6640-4EC1-8E0C-D2A43CF168ED}" type="presParOf" srcId="{1ADFF3B4-22E4-46D5-B779-D89CCD9DBDDE}" destId="{18FC835C-7049-4757-94D5-8BED96B52FA0}" srcOrd="1" destOrd="0" presId="urn:microsoft.com/office/officeart/2005/8/layout/hierarchy3"/>
    <dgm:cxn modelId="{40E593D2-84D9-4103-A8EB-7E22B74507ED}" type="presParOf" srcId="{18FC835C-7049-4757-94D5-8BED96B52FA0}" destId="{9F42765D-7BC1-4FA0-BBB9-20DA153B7FD8}" srcOrd="0" destOrd="0" presId="urn:microsoft.com/office/officeart/2005/8/layout/hierarchy3"/>
    <dgm:cxn modelId="{E736CF3D-36A0-4412-9FEC-9FF720798E5A}" type="presParOf" srcId="{18FC835C-7049-4757-94D5-8BED96B52FA0}" destId="{1FB15ADC-5E37-4321-8709-A5D4D9EED4CD}" srcOrd="1" destOrd="0" presId="urn:microsoft.com/office/officeart/2005/8/layout/hierarchy3"/>
    <dgm:cxn modelId="{7ACE3EE7-C31D-43D3-94C0-37618AA0DF34}" type="presParOf" srcId="{18FC835C-7049-4757-94D5-8BED96B52FA0}" destId="{1612A739-1BF2-4D41-968D-429391AA66A6}" srcOrd="2" destOrd="0" presId="urn:microsoft.com/office/officeart/2005/8/layout/hierarchy3"/>
    <dgm:cxn modelId="{40947B25-6095-4367-84F5-44DE38E1949B}" type="presParOf" srcId="{18FC835C-7049-4757-94D5-8BED96B52FA0}" destId="{14E73714-4F8E-4D63-967A-6AB8AE60EDCA}" srcOrd="3" destOrd="0" presId="urn:microsoft.com/office/officeart/2005/8/layout/hierarchy3"/>
    <dgm:cxn modelId="{24E3FDFC-E205-495B-8465-334A69A04BC4}" type="presParOf" srcId="{18FC835C-7049-4757-94D5-8BED96B52FA0}" destId="{79BF8B2D-4257-4137-AD5F-91C799BD9632}" srcOrd="4" destOrd="0" presId="urn:microsoft.com/office/officeart/2005/8/layout/hierarchy3"/>
    <dgm:cxn modelId="{FA0065F5-B741-43C7-A3E5-DA2F12325215}" type="presParOf" srcId="{18FC835C-7049-4757-94D5-8BED96B52FA0}" destId="{47FBEC0C-B10D-4EB6-90D1-6307DA5F8D0C}" srcOrd="5" destOrd="0" presId="urn:microsoft.com/office/officeart/2005/8/layout/hierarchy3"/>
    <dgm:cxn modelId="{DEABC0E3-77F4-4879-ABC1-F0AC16FB1545}" type="presParOf" srcId="{18FC835C-7049-4757-94D5-8BED96B52FA0}" destId="{FBAF63BE-50DE-4865-B3DC-DDA26643A545}" srcOrd="6" destOrd="0" presId="urn:microsoft.com/office/officeart/2005/8/layout/hierarchy3"/>
    <dgm:cxn modelId="{F389514E-CFCB-4364-816B-829D35336D0C}" type="presParOf" srcId="{18FC835C-7049-4757-94D5-8BED96B52FA0}" destId="{F353BF2F-8D56-450A-AE6E-723A79951B45}" srcOrd="7" destOrd="0" presId="urn:microsoft.com/office/officeart/2005/8/layout/hierarchy3"/>
    <dgm:cxn modelId="{4F21A5C3-68DF-4754-8847-53E83B5E6F34}" type="presParOf" srcId="{18FC835C-7049-4757-94D5-8BED96B52FA0}" destId="{E0B45E92-4F78-46EC-ACA1-41FC80B20B96}" srcOrd="8" destOrd="0" presId="urn:microsoft.com/office/officeart/2005/8/layout/hierarchy3"/>
    <dgm:cxn modelId="{78F401F0-2D5C-49D9-ABED-2E1ECE9C48A5}" type="presParOf" srcId="{18FC835C-7049-4757-94D5-8BED96B52FA0}" destId="{0597F2CA-3517-40E9-817A-734D83231454}" srcOrd="9" destOrd="0" presId="urn:microsoft.com/office/officeart/2005/8/layout/hierarchy3"/>
    <dgm:cxn modelId="{8730C071-0DC3-40E5-8492-A357F2A595EB}" type="presParOf" srcId="{18FC835C-7049-4757-94D5-8BED96B52FA0}" destId="{757892D4-AE23-43A5-8202-3FC204342473}" srcOrd="10" destOrd="0" presId="urn:microsoft.com/office/officeart/2005/8/layout/hierarchy3"/>
    <dgm:cxn modelId="{6F500C7B-85B5-40B3-A09C-6AD3BFA98958}" type="presParOf" srcId="{18FC835C-7049-4757-94D5-8BED96B52FA0}" destId="{AD6D5513-9855-4458-9CAF-F21C634880C1}" srcOrd="11" destOrd="0" presId="urn:microsoft.com/office/officeart/2005/8/layout/hierarchy3"/>
    <dgm:cxn modelId="{BF13502C-D9AC-4883-8831-3E6A406F6631}" type="presParOf" srcId="{18FC835C-7049-4757-94D5-8BED96B52FA0}" destId="{571B3795-77AC-4F3B-AD0B-E157A1990CB6}" srcOrd="12" destOrd="0" presId="urn:microsoft.com/office/officeart/2005/8/layout/hierarchy3"/>
    <dgm:cxn modelId="{23F7F4EE-1C97-4307-825A-9EEDD7EF5AC1}" type="presParOf" srcId="{18FC835C-7049-4757-94D5-8BED96B52FA0}" destId="{467A9949-A420-4DEF-B1D8-C4651A77920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1E1BBD-DE07-470D-B82C-4C7E8354439C}" type="doc">
      <dgm:prSet loTypeId="urn:microsoft.com/office/officeart/2005/8/layout/hierarchy3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es-PE"/>
        </a:p>
      </dgm:t>
    </dgm:pt>
    <dgm:pt modelId="{8C5A8639-1813-42B5-BBB5-AA47A84AE8FC}">
      <dgm:prSet phldrT="[Texto]" custT="1"/>
      <dgm:spPr/>
      <dgm:t>
        <a:bodyPr/>
        <a:lstStyle/>
        <a:p>
          <a:r>
            <a:rPr lang="es-MX" sz="1400" b="1" dirty="0"/>
            <a:t>Centros de Ed. Técnico - Productiva</a:t>
          </a:r>
          <a:endParaRPr lang="es-PE" sz="1400" b="1" dirty="0"/>
        </a:p>
      </dgm:t>
    </dgm:pt>
    <dgm:pt modelId="{FB8977DE-EE0A-4E5E-AC17-64187A047074}" type="parTrans" cxnId="{3C154452-D8C9-465F-8AAF-637787E2043A}">
      <dgm:prSet/>
      <dgm:spPr/>
      <dgm:t>
        <a:bodyPr/>
        <a:lstStyle/>
        <a:p>
          <a:endParaRPr lang="es-PE"/>
        </a:p>
      </dgm:t>
    </dgm:pt>
    <dgm:pt modelId="{A7E1A58E-E700-416A-B00C-85D13A6AAA36}" type="sibTrans" cxnId="{3C154452-D8C9-465F-8AAF-637787E2043A}">
      <dgm:prSet/>
      <dgm:spPr/>
      <dgm:t>
        <a:bodyPr/>
        <a:lstStyle/>
        <a:p>
          <a:endParaRPr lang="es-PE"/>
        </a:p>
      </dgm:t>
    </dgm:pt>
    <dgm:pt modelId="{00A0AFF9-CB6B-47DD-88C4-1EAA1B64EBB0}">
      <dgm:prSet phldrT="[Texto]" custT="1"/>
      <dgm:spPr/>
      <dgm:t>
        <a:bodyPr/>
        <a:lstStyle/>
        <a:p>
          <a:r>
            <a:rPr lang="es-MX" sz="1200" dirty="0"/>
            <a:t>Jardinería</a:t>
          </a:r>
          <a:endParaRPr lang="es-PE" sz="1200" dirty="0"/>
        </a:p>
      </dgm:t>
    </dgm:pt>
    <dgm:pt modelId="{A1C9BDA2-EAC4-4622-ABDB-3737722D50A0}" type="parTrans" cxnId="{CADCC723-3FEC-416F-869B-1FBB6A8B5715}">
      <dgm:prSet/>
      <dgm:spPr/>
      <dgm:t>
        <a:bodyPr/>
        <a:lstStyle/>
        <a:p>
          <a:endParaRPr lang="es-PE"/>
        </a:p>
      </dgm:t>
    </dgm:pt>
    <dgm:pt modelId="{4185391B-DEF9-4457-9910-E7FFD91EE983}" type="sibTrans" cxnId="{CADCC723-3FEC-416F-869B-1FBB6A8B5715}">
      <dgm:prSet/>
      <dgm:spPr/>
      <dgm:t>
        <a:bodyPr/>
        <a:lstStyle/>
        <a:p>
          <a:endParaRPr lang="es-PE"/>
        </a:p>
      </dgm:t>
    </dgm:pt>
    <dgm:pt modelId="{B6A0AD64-B4D7-4CD2-8ADE-E24BE6835C6D}">
      <dgm:prSet phldrT="[Texto]" custT="1"/>
      <dgm:spPr/>
      <dgm:t>
        <a:bodyPr/>
        <a:lstStyle/>
        <a:p>
          <a:r>
            <a:rPr lang="es-MX" sz="1200" dirty="0"/>
            <a:t>Tapicería</a:t>
          </a:r>
          <a:endParaRPr lang="es-PE" sz="1200" dirty="0"/>
        </a:p>
      </dgm:t>
    </dgm:pt>
    <dgm:pt modelId="{12EC1523-26A0-4B34-94BA-37A92F708D93}" type="parTrans" cxnId="{83AB9149-574E-40C5-A857-8D54E39DC403}">
      <dgm:prSet/>
      <dgm:spPr/>
      <dgm:t>
        <a:bodyPr/>
        <a:lstStyle/>
        <a:p>
          <a:endParaRPr lang="es-PE"/>
        </a:p>
      </dgm:t>
    </dgm:pt>
    <dgm:pt modelId="{FF6D1D81-2023-47F3-96A8-2A7CEC93F8A8}" type="sibTrans" cxnId="{83AB9149-574E-40C5-A857-8D54E39DC403}">
      <dgm:prSet/>
      <dgm:spPr/>
      <dgm:t>
        <a:bodyPr/>
        <a:lstStyle/>
        <a:p>
          <a:endParaRPr lang="es-PE"/>
        </a:p>
      </dgm:t>
    </dgm:pt>
    <dgm:pt modelId="{64D57231-23F8-4193-AFBB-858D328AF0A3}">
      <dgm:prSet phldrT="[Texto]" custT="1"/>
      <dgm:spPr/>
      <dgm:t>
        <a:bodyPr/>
        <a:lstStyle/>
        <a:p>
          <a:r>
            <a:rPr lang="es-MX" sz="1200" dirty="0"/>
            <a:t>Vidriería</a:t>
          </a:r>
          <a:endParaRPr lang="es-PE" sz="1200" dirty="0"/>
        </a:p>
      </dgm:t>
    </dgm:pt>
    <dgm:pt modelId="{548B328E-2A40-4DEA-899E-6D8F916DBC1F}" type="parTrans" cxnId="{DA060980-564C-4E9C-A24B-7E52D6C97470}">
      <dgm:prSet/>
      <dgm:spPr/>
      <dgm:t>
        <a:bodyPr/>
        <a:lstStyle/>
        <a:p>
          <a:endParaRPr lang="es-PE"/>
        </a:p>
      </dgm:t>
    </dgm:pt>
    <dgm:pt modelId="{4B1D47F3-76DE-4B2A-BA6C-F6EF33D78CDF}" type="sibTrans" cxnId="{DA060980-564C-4E9C-A24B-7E52D6C97470}">
      <dgm:prSet/>
      <dgm:spPr/>
      <dgm:t>
        <a:bodyPr/>
        <a:lstStyle/>
        <a:p>
          <a:endParaRPr lang="es-PE"/>
        </a:p>
      </dgm:t>
    </dgm:pt>
    <dgm:pt modelId="{13BD3350-1796-44B0-848E-3557611A0625}">
      <dgm:prSet phldrT="[Texto]" custT="1"/>
      <dgm:spPr/>
      <dgm:t>
        <a:bodyPr/>
        <a:lstStyle/>
        <a:p>
          <a:r>
            <a:rPr lang="es-PE" sz="1200" dirty="0"/>
            <a:t>Repostería</a:t>
          </a:r>
        </a:p>
      </dgm:t>
    </dgm:pt>
    <dgm:pt modelId="{670F33F2-C5C6-4BF9-BA37-07F6DBCF52AE}" type="parTrans" cxnId="{34845635-FE87-4171-888C-2EF0E20872FD}">
      <dgm:prSet/>
      <dgm:spPr/>
      <dgm:t>
        <a:bodyPr/>
        <a:lstStyle/>
        <a:p>
          <a:endParaRPr lang="es-PE"/>
        </a:p>
      </dgm:t>
    </dgm:pt>
    <dgm:pt modelId="{1E49455B-5759-47D7-AE44-AC34B96375AA}" type="sibTrans" cxnId="{34845635-FE87-4171-888C-2EF0E20872FD}">
      <dgm:prSet/>
      <dgm:spPr/>
      <dgm:t>
        <a:bodyPr/>
        <a:lstStyle/>
        <a:p>
          <a:endParaRPr lang="es-PE"/>
        </a:p>
      </dgm:t>
    </dgm:pt>
    <dgm:pt modelId="{0D9BB18D-4102-4047-AE78-CA3BA937D2ED}">
      <dgm:prSet phldrT="[Texto]" custT="1"/>
      <dgm:spPr/>
      <dgm:t>
        <a:bodyPr/>
        <a:lstStyle/>
        <a:p>
          <a:r>
            <a:rPr lang="es-PE" sz="1200" dirty="0"/>
            <a:t>Sastrería</a:t>
          </a:r>
        </a:p>
      </dgm:t>
    </dgm:pt>
    <dgm:pt modelId="{DAD87313-B8EB-43AA-95BE-744ABD0BC8A8}" type="parTrans" cxnId="{F8C8D104-A89C-4CC6-A156-461F8F010110}">
      <dgm:prSet/>
      <dgm:spPr/>
      <dgm:t>
        <a:bodyPr/>
        <a:lstStyle/>
        <a:p>
          <a:endParaRPr lang="es-PE"/>
        </a:p>
      </dgm:t>
    </dgm:pt>
    <dgm:pt modelId="{95BCC742-0C20-49D7-BAE3-DD9759903AFC}" type="sibTrans" cxnId="{F8C8D104-A89C-4CC6-A156-461F8F010110}">
      <dgm:prSet/>
      <dgm:spPr/>
      <dgm:t>
        <a:bodyPr/>
        <a:lstStyle/>
        <a:p>
          <a:endParaRPr lang="es-PE"/>
        </a:p>
      </dgm:t>
    </dgm:pt>
    <dgm:pt modelId="{812FC8B3-A905-4751-9BEE-39FC221681B2}">
      <dgm:prSet phldrT="[Texto]" custT="1"/>
      <dgm:spPr/>
      <dgm:t>
        <a:bodyPr/>
        <a:lstStyle/>
        <a:p>
          <a:r>
            <a:rPr lang="es-MX" sz="1200" dirty="0"/>
            <a:t>Cosmetología</a:t>
          </a:r>
          <a:endParaRPr lang="es-PE" sz="1200" dirty="0"/>
        </a:p>
      </dgm:t>
    </dgm:pt>
    <dgm:pt modelId="{079851C5-1D29-4FDF-A669-CC0A11715C2C}" type="parTrans" cxnId="{FC34D2F4-B971-425D-8653-8271715D5669}">
      <dgm:prSet/>
      <dgm:spPr/>
      <dgm:t>
        <a:bodyPr/>
        <a:lstStyle/>
        <a:p>
          <a:endParaRPr lang="es-PE"/>
        </a:p>
      </dgm:t>
    </dgm:pt>
    <dgm:pt modelId="{F75A70E6-4860-4828-880E-95E406579404}" type="sibTrans" cxnId="{FC34D2F4-B971-425D-8653-8271715D5669}">
      <dgm:prSet/>
      <dgm:spPr/>
      <dgm:t>
        <a:bodyPr/>
        <a:lstStyle/>
        <a:p>
          <a:endParaRPr lang="es-PE"/>
        </a:p>
      </dgm:t>
    </dgm:pt>
    <dgm:pt modelId="{19243153-04C8-45AB-A1DD-51FA7B99B7D0}">
      <dgm:prSet phldrT="[Texto]" custT="1"/>
      <dgm:spPr/>
      <dgm:t>
        <a:bodyPr/>
        <a:lstStyle/>
        <a:p>
          <a:r>
            <a:rPr lang="es-PE" sz="1200" dirty="0"/>
            <a:t>…</a:t>
          </a:r>
        </a:p>
      </dgm:t>
    </dgm:pt>
    <dgm:pt modelId="{ADE10CAB-F26F-4805-BEA1-4272691D9FF2}" type="parTrans" cxnId="{AFB7EDD0-01CC-4A87-A54B-D46F3BAADD68}">
      <dgm:prSet/>
      <dgm:spPr/>
      <dgm:t>
        <a:bodyPr/>
        <a:lstStyle/>
        <a:p>
          <a:endParaRPr lang="es-PE"/>
        </a:p>
      </dgm:t>
    </dgm:pt>
    <dgm:pt modelId="{42BC74A7-BDB8-4A70-A795-8DC7BE8A747B}" type="sibTrans" cxnId="{AFB7EDD0-01CC-4A87-A54B-D46F3BAADD68}">
      <dgm:prSet/>
      <dgm:spPr/>
      <dgm:t>
        <a:bodyPr/>
        <a:lstStyle/>
        <a:p>
          <a:endParaRPr lang="es-PE"/>
        </a:p>
      </dgm:t>
    </dgm:pt>
    <dgm:pt modelId="{FC923FF4-E0C3-48B7-92C6-36F1A378CAA3}" type="pres">
      <dgm:prSet presAssocID="{3E1E1BBD-DE07-470D-B82C-4C7E835443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ADFF3B4-22E4-46D5-B779-D89CCD9DBDDE}" type="pres">
      <dgm:prSet presAssocID="{8C5A8639-1813-42B5-BBB5-AA47A84AE8FC}" presName="root" presStyleCnt="0"/>
      <dgm:spPr/>
    </dgm:pt>
    <dgm:pt modelId="{F9E28040-BB0B-42B5-B80A-D04994907A11}" type="pres">
      <dgm:prSet presAssocID="{8C5A8639-1813-42B5-BBB5-AA47A84AE8FC}" presName="rootComposite" presStyleCnt="0"/>
      <dgm:spPr/>
    </dgm:pt>
    <dgm:pt modelId="{D5024165-9FB6-4765-9116-E9E12C05711F}" type="pres">
      <dgm:prSet presAssocID="{8C5A8639-1813-42B5-BBB5-AA47A84AE8FC}" presName="rootText" presStyleLbl="node1" presStyleIdx="0" presStyleCnt="1" custScaleX="137182" custScaleY="39938"/>
      <dgm:spPr/>
      <dgm:t>
        <a:bodyPr/>
        <a:lstStyle/>
        <a:p>
          <a:endParaRPr lang="es-PE"/>
        </a:p>
      </dgm:t>
    </dgm:pt>
    <dgm:pt modelId="{1A7F41C1-5F81-42CE-AE72-D9EE3E5824B0}" type="pres">
      <dgm:prSet presAssocID="{8C5A8639-1813-42B5-BBB5-AA47A84AE8FC}" presName="rootConnector" presStyleLbl="node1" presStyleIdx="0" presStyleCnt="1"/>
      <dgm:spPr/>
      <dgm:t>
        <a:bodyPr/>
        <a:lstStyle/>
        <a:p>
          <a:endParaRPr lang="es-PE"/>
        </a:p>
      </dgm:t>
    </dgm:pt>
    <dgm:pt modelId="{18FC835C-7049-4757-94D5-8BED96B52FA0}" type="pres">
      <dgm:prSet presAssocID="{8C5A8639-1813-42B5-BBB5-AA47A84AE8FC}" presName="childShape" presStyleCnt="0"/>
      <dgm:spPr/>
    </dgm:pt>
    <dgm:pt modelId="{9F42765D-7BC1-4FA0-BBB9-20DA153B7FD8}" type="pres">
      <dgm:prSet presAssocID="{A1C9BDA2-EAC4-4622-ABDB-3737722D50A0}" presName="Name13" presStyleLbl="parChTrans1D2" presStyleIdx="0" presStyleCnt="7"/>
      <dgm:spPr/>
      <dgm:t>
        <a:bodyPr/>
        <a:lstStyle/>
        <a:p>
          <a:endParaRPr lang="es-PE"/>
        </a:p>
      </dgm:t>
    </dgm:pt>
    <dgm:pt modelId="{1FB15ADC-5E37-4321-8709-A5D4D9EED4CD}" type="pres">
      <dgm:prSet presAssocID="{00A0AFF9-CB6B-47DD-88C4-1EAA1B64EBB0}" presName="childText" presStyleLbl="bgAcc1" presStyleIdx="0" presStyleCnt="7" custScaleX="108546" custScaleY="24782" custLinFactNeighborX="-2928" custLinFactNeighborY="-1859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12A739-1BF2-4D41-968D-429391AA66A6}" type="pres">
      <dgm:prSet presAssocID="{12EC1523-26A0-4B34-94BA-37A92F708D93}" presName="Name13" presStyleLbl="parChTrans1D2" presStyleIdx="1" presStyleCnt="7"/>
      <dgm:spPr/>
      <dgm:t>
        <a:bodyPr/>
        <a:lstStyle/>
        <a:p>
          <a:endParaRPr lang="es-PE"/>
        </a:p>
      </dgm:t>
    </dgm:pt>
    <dgm:pt modelId="{14E73714-4F8E-4D63-967A-6AB8AE60EDCA}" type="pres">
      <dgm:prSet presAssocID="{B6A0AD64-B4D7-4CD2-8ADE-E24BE6835C6D}" presName="childText" presStyleLbl="bgAcc1" presStyleIdx="1" presStyleCnt="7" custScaleX="108546" custScaleY="24782" custLinFactNeighborX="-2928" custLinFactNeighborY="-3868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BF8B2D-4257-4137-AD5F-91C799BD9632}" type="pres">
      <dgm:prSet presAssocID="{548B328E-2A40-4DEA-899E-6D8F916DBC1F}" presName="Name13" presStyleLbl="parChTrans1D2" presStyleIdx="2" presStyleCnt="7"/>
      <dgm:spPr/>
      <dgm:t>
        <a:bodyPr/>
        <a:lstStyle/>
        <a:p>
          <a:endParaRPr lang="es-PE"/>
        </a:p>
      </dgm:t>
    </dgm:pt>
    <dgm:pt modelId="{47FBEC0C-B10D-4EB6-90D1-6307DA5F8D0C}" type="pres">
      <dgm:prSet presAssocID="{64D57231-23F8-4193-AFBB-858D328AF0A3}" presName="childText" presStyleLbl="bgAcc1" presStyleIdx="2" presStyleCnt="7" custScaleX="108546" custScaleY="24782" custLinFactNeighborX="-2440" custLinFactNeighborY="-5779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AF63BE-50DE-4865-B3DC-DDA26643A545}" type="pres">
      <dgm:prSet presAssocID="{670F33F2-C5C6-4BF9-BA37-07F6DBCF52AE}" presName="Name13" presStyleLbl="parChTrans1D2" presStyleIdx="3" presStyleCnt="7"/>
      <dgm:spPr/>
      <dgm:t>
        <a:bodyPr/>
        <a:lstStyle/>
        <a:p>
          <a:endParaRPr lang="es-PE"/>
        </a:p>
      </dgm:t>
    </dgm:pt>
    <dgm:pt modelId="{F353BF2F-8D56-450A-AE6E-723A79951B45}" type="pres">
      <dgm:prSet presAssocID="{13BD3350-1796-44B0-848E-3557611A0625}" presName="childText" presStyleLbl="bgAcc1" presStyleIdx="3" presStyleCnt="7" custScaleX="108546" custScaleY="24782" custLinFactNeighborX="-2440" custLinFactNeighborY="-773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B45E92-4F78-46EC-ACA1-41FC80B20B96}" type="pres">
      <dgm:prSet presAssocID="{DAD87313-B8EB-43AA-95BE-744ABD0BC8A8}" presName="Name13" presStyleLbl="parChTrans1D2" presStyleIdx="4" presStyleCnt="7"/>
      <dgm:spPr/>
      <dgm:t>
        <a:bodyPr/>
        <a:lstStyle/>
        <a:p>
          <a:endParaRPr lang="es-PE"/>
        </a:p>
      </dgm:t>
    </dgm:pt>
    <dgm:pt modelId="{0597F2CA-3517-40E9-817A-734D83231454}" type="pres">
      <dgm:prSet presAssocID="{0D9BB18D-4102-4047-AE78-CA3BA937D2ED}" presName="childText" presStyleLbl="bgAcc1" presStyleIdx="4" presStyleCnt="7" custScaleX="108546" custScaleY="24782" custLinFactNeighborX="-1952" custLinFactNeighborY="-9635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7892D4-AE23-43A5-8202-3FC204342473}" type="pres">
      <dgm:prSet presAssocID="{079851C5-1D29-4FDF-A669-CC0A11715C2C}" presName="Name13" presStyleLbl="parChTrans1D2" presStyleIdx="5" presStyleCnt="7"/>
      <dgm:spPr/>
      <dgm:t>
        <a:bodyPr/>
        <a:lstStyle/>
        <a:p>
          <a:endParaRPr lang="es-PE"/>
        </a:p>
      </dgm:t>
    </dgm:pt>
    <dgm:pt modelId="{AD6D5513-9855-4458-9CAF-F21C634880C1}" type="pres">
      <dgm:prSet presAssocID="{812FC8B3-A905-4751-9BEE-39FC221681B2}" presName="childText" presStyleLbl="bgAcc1" presStyleIdx="5" presStyleCnt="7" custScaleX="108546" custScaleY="24782" custLinFactY="-15581" custLinFactNeighborX="-1952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71B3795-77AC-4F3B-AD0B-E157A1990CB6}" type="pres">
      <dgm:prSet presAssocID="{ADE10CAB-F26F-4805-BEA1-4272691D9FF2}" presName="Name13" presStyleLbl="parChTrans1D2" presStyleIdx="6" presStyleCnt="7"/>
      <dgm:spPr/>
      <dgm:t>
        <a:bodyPr/>
        <a:lstStyle/>
        <a:p>
          <a:endParaRPr lang="es-PE"/>
        </a:p>
      </dgm:t>
    </dgm:pt>
    <dgm:pt modelId="{467A9949-A420-4DEF-B1D8-C4651A779205}" type="pres">
      <dgm:prSet presAssocID="{19243153-04C8-45AB-A1DD-51FA7B99B7D0}" presName="childText" presStyleLbl="bgAcc1" presStyleIdx="6" presStyleCnt="7" custScaleX="108546" custScaleY="24782" custLinFactY="-35885" custLinFactNeighborX="-1952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CDCC73C4-CA80-4793-9AB3-CFFD1521198C}" type="presOf" srcId="{3E1E1BBD-DE07-470D-B82C-4C7E8354439C}" destId="{FC923FF4-E0C3-48B7-92C6-36F1A378CAA3}" srcOrd="0" destOrd="0" presId="urn:microsoft.com/office/officeart/2005/8/layout/hierarchy3"/>
    <dgm:cxn modelId="{01837597-7103-4919-A3D8-711533A9E0BB}" type="presOf" srcId="{812FC8B3-A905-4751-9BEE-39FC221681B2}" destId="{AD6D5513-9855-4458-9CAF-F21C634880C1}" srcOrd="0" destOrd="0" presId="urn:microsoft.com/office/officeart/2005/8/layout/hierarchy3"/>
    <dgm:cxn modelId="{CB935E6E-8F7D-49D9-97AB-3C91FBFA5810}" type="presOf" srcId="{DAD87313-B8EB-43AA-95BE-744ABD0BC8A8}" destId="{E0B45E92-4F78-46EC-ACA1-41FC80B20B96}" srcOrd="0" destOrd="0" presId="urn:microsoft.com/office/officeart/2005/8/layout/hierarchy3"/>
    <dgm:cxn modelId="{C6A73A86-1D78-49FB-995A-7773C495A35B}" type="presOf" srcId="{ADE10CAB-F26F-4805-BEA1-4272691D9FF2}" destId="{571B3795-77AC-4F3B-AD0B-E157A1990CB6}" srcOrd="0" destOrd="0" presId="urn:microsoft.com/office/officeart/2005/8/layout/hierarchy3"/>
    <dgm:cxn modelId="{8A02A569-17BE-4426-9088-9BDDC8C4E7E9}" type="presOf" srcId="{8C5A8639-1813-42B5-BBB5-AA47A84AE8FC}" destId="{D5024165-9FB6-4765-9116-E9E12C05711F}" srcOrd="0" destOrd="0" presId="urn:microsoft.com/office/officeart/2005/8/layout/hierarchy3"/>
    <dgm:cxn modelId="{AFB7EDD0-01CC-4A87-A54B-D46F3BAADD68}" srcId="{8C5A8639-1813-42B5-BBB5-AA47A84AE8FC}" destId="{19243153-04C8-45AB-A1DD-51FA7B99B7D0}" srcOrd="6" destOrd="0" parTransId="{ADE10CAB-F26F-4805-BEA1-4272691D9FF2}" sibTransId="{42BC74A7-BDB8-4A70-A795-8DC7BE8A747B}"/>
    <dgm:cxn modelId="{8F271231-B827-4BFE-A825-E5DA2D92E395}" type="presOf" srcId="{12EC1523-26A0-4B34-94BA-37A92F708D93}" destId="{1612A739-1BF2-4D41-968D-429391AA66A6}" srcOrd="0" destOrd="0" presId="urn:microsoft.com/office/officeart/2005/8/layout/hierarchy3"/>
    <dgm:cxn modelId="{8119D601-0C85-4384-A0A3-BFFBB8CE1FCA}" type="presOf" srcId="{19243153-04C8-45AB-A1DD-51FA7B99B7D0}" destId="{467A9949-A420-4DEF-B1D8-C4651A779205}" srcOrd="0" destOrd="0" presId="urn:microsoft.com/office/officeart/2005/8/layout/hierarchy3"/>
    <dgm:cxn modelId="{9C8882D1-9947-4EA1-A3C4-EC06FC8ACEC0}" type="presOf" srcId="{670F33F2-C5C6-4BF9-BA37-07F6DBCF52AE}" destId="{FBAF63BE-50DE-4865-B3DC-DDA26643A545}" srcOrd="0" destOrd="0" presId="urn:microsoft.com/office/officeart/2005/8/layout/hierarchy3"/>
    <dgm:cxn modelId="{CADCC723-3FEC-416F-869B-1FBB6A8B5715}" srcId="{8C5A8639-1813-42B5-BBB5-AA47A84AE8FC}" destId="{00A0AFF9-CB6B-47DD-88C4-1EAA1B64EBB0}" srcOrd="0" destOrd="0" parTransId="{A1C9BDA2-EAC4-4622-ABDB-3737722D50A0}" sibTransId="{4185391B-DEF9-4457-9910-E7FFD91EE983}"/>
    <dgm:cxn modelId="{83AB9149-574E-40C5-A857-8D54E39DC403}" srcId="{8C5A8639-1813-42B5-BBB5-AA47A84AE8FC}" destId="{B6A0AD64-B4D7-4CD2-8ADE-E24BE6835C6D}" srcOrd="1" destOrd="0" parTransId="{12EC1523-26A0-4B34-94BA-37A92F708D93}" sibTransId="{FF6D1D81-2023-47F3-96A8-2A7CEC93F8A8}"/>
    <dgm:cxn modelId="{3C154452-D8C9-465F-8AAF-637787E2043A}" srcId="{3E1E1BBD-DE07-470D-B82C-4C7E8354439C}" destId="{8C5A8639-1813-42B5-BBB5-AA47A84AE8FC}" srcOrd="0" destOrd="0" parTransId="{FB8977DE-EE0A-4E5E-AC17-64187A047074}" sibTransId="{A7E1A58E-E700-416A-B00C-85D13A6AAA36}"/>
    <dgm:cxn modelId="{DA060980-564C-4E9C-A24B-7E52D6C97470}" srcId="{8C5A8639-1813-42B5-BBB5-AA47A84AE8FC}" destId="{64D57231-23F8-4193-AFBB-858D328AF0A3}" srcOrd="2" destOrd="0" parTransId="{548B328E-2A40-4DEA-899E-6D8F916DBC1F}" sibTransId="{4B1D47F3-76DE-4B2A-BA6C-F6EF33D78CDF}"/>
    <dgm:cxn modelId="{CC1A3213-3843-4CC2-BD51-AE13D80735A7}" type="presOf" srcId="{B6A0AD64-B4D7-4CD2-8ADE-E24BE6835C6D}" destId="{14E73714-4F8E-4D63-967A-6AB8AE60EDCA}" srcOrd="0" destOrd="0" presId="urn:microsoft.com/office/officeart/2005/8/layout/hierarchy3"/>
    <dgm:cxn modelId="{D1D3FC1C-8299-4BB1-B7B3-25378A4ED9A5}" type="presOf" srcId="{0D9BB18D-4102-4047-AE78-CA3BA937D2ED}" destId="{0597F2CA-3517-40E9-817A-734D83231454}" srcOrd="0" destOrd="0" presId="urn:microsoft.com/office/officeart/2005/8/layout/hierarchy3"/>
    <dgm:cxn modelId="{D4C3ED81-E71D-4F7C-8BD2-6E3D32EA5DFD}" type="presOf" srcId="{079851C5-1D29-4FDF-A669-CC0A11715C2C}" destId="{757892D4-AE23-43A5-8202-3FC204342473}" srcOrd="0" destOrd="0" presId="urn:microsoft.com/office/officeart/2005/8/layout/hierarchy3"/>
    <dgm:cxn modelId="{265077FD-AEBD-42D9-818A-E4785F4E4410}" type="presOf" srcId="{8C5A8639-1813-42B5-BBB5-AA47A84AE8FC}" destId="{1A7F41C1-5F81-42CE-AE72-D9EE3E5824B0}" srcOrd="1" destOrd="0" presId="urn:microsoft.com/office/officeart/2005/8/layout/hierarchy3"/>
    <dgm:cxn modelId="{4B933B78-1860-469E-A4B2-536C6B883674}" type="presOf" srcId="{548B328E-2A40-4DEA-899E-6D8F916DBC1F}" destId="{79BF8B2D-4257-4137-AD5F-91C799BD9632}" srcOrd="0" destOrd="0" presId="urn:microsoft.com/office/officeart/2005/8/layout/hierarchy3"/>
    <dgm:cxn modelId="{1F694A34-B839-423F-8613-5D01CBED89A2}" type="presOf" srcId="{13BD3350-1796-44B0-848E-3557611A0625}" destId="{F353BF2F-8D56-450A-AE6E-723A79951B45}" srcOrd="0" destOrd="0" presId="urn:microsoft.com/office/officeart/2005/8/layout/hierarchy3"/>
    <dgm:cxn modelId="{31C4D773-F5A9-48F1-9455-EDC8F8EFB4F1}" type="presOf" srcId="{00A0AFF9-CB6B-47DD-88C4-1EAA1B64EBB0}" destId="{1FB15ADC-5E37-4321-8709-A5D4D9EED4CD}" srcOrd="0" destOrd="0" presId="urn:microsoft.com/office/officeart/2005/8/layout/hierarchy3"/>
    <dgm:cxn modelId="{F012D196-12AF-4AE0-9DA0-9148C53C0522}" type="presOf" srcId="{A1C9BDA2-EAC4-4622-ABDB-3737722D50A0}" destId="{9F42765D-7BC1-4FA0-BBB9-20DA153B7FD8}" srcOrd="0" destOrd="0" presId="urn:microsoft.com/office/officeart/2005/8/layout/hierarchy3"/>
    <dgm:cxn modelId="{F8C8D104-A89C-4CC6-A156-461F8F010110}" srcId="{8C5A8639-1813-42B5-BBB5-AA47A84AE8FC}" destId="{0D9BB18D-4102-4047-AE78-CA3BA937D2ED}" srcOrd="4" destOrd="0" parTransId="{DAD87313-B8EB-43AA-95BE-744ABD0BC8A8}" sibTransId="{95BCC742-0C20-49D7-BAE3-DD9759903AFC}"/>
    <dgm:cxn modelId="{34845635-FE87-4171-888C-2EF0E20872FD}" srcId="{8C5A8639-1813-42B5-BBB5-AA47A84AE8FC}" destId="{13BD3350-1796-44B0-848E-3557611A0625}" srcOrd="3" destOrd="0" parTransId="{670F33F2-C5C6-4BF9-BA37-07F6DBCF52AE}" sibTransId="{1E49455B-5759-47D7-AE44-AC34B96375AA}"/>
    <dgm:cxn modelId="{FC34D2F4-B971-425D-8653-8271715D5669}" srcId="{8C5A8639-1813-42B5-BBB5-AA47A84AE8FC}" destId="{812FC8B3-A905-4751-9BEE-39FC221681B2}" srcOrd="5" destOrd="0" parTransId="{079851C5-1D29-4FDF-A669-CC0A11715C2C}" sibTransId="{F75A70E6-4860-4828-880E-95E406579404}"/>
    <dgm:cxn modelId="{901CA9AB-C2AA-4FB5-BC01-C547DF817337}" type="presOf" srcId="{64D57231-23F8-4193-AFBB-858D328AF0A3}" destId="{47FBEC0C-B10D-4EB6-90D1-6307DA5F8D0C}" srcOrd="0" destOrd="0" presId="urn:microsoft.com/office/officeart/2005/8/layout/hierarchy3"/>
    <dgm:cxn modelId="{86554F30-43F7-4C93-80C7-5EABBB91F58E}" type="presParOf" srcId="{FC923FF4-E0C3-48B7-92C6-36F1A378CAA3}" destId="{1ADFF3B4-22E4-46D5-B779-D89CCD9DBDDE}" srcOrd="0" destOrd="0" presId="urn:microsoft.com/office/officeart/2005/8/layout/hierarchy3"/>
    <dgm:cxn modelId="{952FF67C-EC02-4A72-8717-A7EC69FDBA3A}" type="presParOf" srcId="{1ADFF3B4-22E4-46D5-B779-D89CCD9DBDDE}" destId="{F9E28040-BB0B-42B5-B80A-D04994907A11}" srcOrd="0" destOrd="0" presId="urn:microsoft.com/office/officeart/2005/8/layout/hierarchy3"/>
    <dgm:cxn modelId="{8989DE4A-E551-4DF6-9C48-2259EF73C3FF}" type="presParOf" srcId="{F9E28040-BB0B-42B5-B80A-D04994907A11}" destId="{D5024165-9FB6-4765-9116-E9E12C05711F}" srcOrd="0" destOrd="0" presId="urn:microsoft.com/office/officeart/2005/8/layout/hierarchy3"/>
    <dgm:cxn modelId="{F1EFF284-1CEB-4823-976B-812A159D844A}" type="presParOf" srcId="{F9E28040-BB0B-42B5-B80A-D04994907A11}" destId="{1A7F41C1-5F81-42CE-AE72-D9EE3E5824B0}" srcOrd="1" destOrd="0" presId="urn:microsoft.com/office/officeart/2005/8/layout/hierarchy3"/>
    <dgm:cxn modelId="{6E28292C-D992-4A30-966A-2CCFB7532AA5}" type="presParOf" srcId="{1ADFF3B4-22E4-46D5-B779-D89CCD9DBDDE}" destId="{18FC835C-7049-4757-94D5-8BED96B52FA0}" srcOrd="1" destOrd="0" presId="urn:microsoft.com/office/officeart/2005/8/layout/hierarchy3"/>
    <dgm:cxn modelId="{C2C6C0B3-BD24-431C-A31E-7134AD23C5CB}" type="presParOf" srcId="{18FC835C-7049-4757-94D5-8BED96B52FA0}" destId="{9F42765D-7BC1-4FA0-BBB9-20DA153B7FD8}" srcOrd="0" destOrd="0" presId="urn:microsoft.com/office/officeart/2005/8/layout/hierarchy3"/>
    <dgm:cxn modelId="{A5E3EACC-A42F-4A6E-A7FF-0B50DD1B8030}" type="presParOf" srcId="{18FC835C-7049-4757-94D5-8BED96B52FA0}" destId="{1FB15ADC-5E37-4321-8709-A5D4D9EED4CD}" srcOrd="1" destOrd="0" presId="urn:microsoft.com/office/officeart/2005/8/layout/hierarchy3"/>
    <dgm:cxn modelId="{E5D9721F-BF35-4027-9F3F-F02947FFDFB1}" type="presParOf" srcId="{18FC835C-7049-4757-94D5-8BED96B52FA0}" destId="{1612A739-1BF2-4D41-968D-429391AA66A6}" srcOrd="2" destOrd="0" presId="urn:microsoft.com/office/officeart/2005/8/layout/hierarchy3"/>
    <dgm:cxn modelId="{D27F7995-4354-44BE-83F5-7AA72E27D00F}" type="presParOf" srcId="{18FC835C-7049-4757-94D5-8BED96B52FA0}" destId="{14E73714-4F8E-4D63-967A-6AB8AE60EDCA}" srcOrd="3" destOrd="0" presId="urn:microsoft.com/office/officeart/2005/8/layout/hierarchy3"/>
    <dgm:cxn modelId="{B7F81D8A-3DAB-484F-A3BB-EBB2FB9F96DC}" type="presParOf" srcId="{18FC835C-7049-4757-94D5-8BED96B52FA0}" destId="{79BF8B2D-4257-4137-AD5F-91C799BD9632}" srcOrd="4" destOrd="0" presId="urn:microsoft.com/office/officeart/2005/8/layout/hierarchy3"/>
    <dgm:cxn modelId="{DCAB9D5F-BD25-4D34-AA2A-7C8373F86FF1}" type="presParOf" srcId="{18FC835C-7049-4757-94D5-8BED96B52FA0}" destId="{47FBEC0C-B10D-4EB6-90D1-6307DA5F8D0C}" srcOrd="5" destOrd="0" presId="urn:microsoft.com/office/officeart/2005/8/layout/hierarchy3"/>
    <dgm:cxn modelId="{4B4DC1E7-1F32-4E27-BC21-72C8C007364B}" type="presParOf" srcId="{18FC835C-7049-4757-94D5-8BED96B52FA0}" destId="{FBAF63BE-50DE-4865-B3DC-DDA26643A545}" srcOrd="6" destOrd="0" presId="urn:microsoft.com/office/officeart/2005/8/layout/hierarchy3"/>
    <dgm:cxn modelId="{0E599C24-3330-4CE8-8E47-1AF7B9D4E9F1}" type="presParOf" srcId="{18FC835C-7049-4757-94D5-8BED96B52FA0}" destId="{F353BF2F-8D56-450A-AE6E-723A79951B45}" srcOrd="7" destOrd="0" presId="urn:microsoft.com/office/officeart/2005/8/layout/hierarchy3"/>
    <dgm:cxn modelId="{B40E8F78-52A9-48BA-8D22-9F8020F7B5AF}" type="presParOf" srcId="{18FC835C-7049-4757-94D5-8BED96B52FA0}" destId="{E0B45E92-4F78-46EC-ACA1-41FC80B20B96}" srcOrd="8" destOrd="0" presId="urn:microsoft.com/office/officeart/2005/8/layout/hierarchy3"/>
    <dgm:cxn modelId="{0416271C-CB1C-4784-80D6-E62A93EC47E4}" type="presParOf" srcId="{18FC835C-7049-4757-94D5-8BED96B52FA0}" destId="{0597F2CA-3517-40E9-817A-734D83231454}" srcOrd="9" destOrd="0" presId="urn:microsoft.com/office/officeart/2005/8/layout/hierarchy3"/>
    <dgm:cxn modelId="{A7F23072-B9C4-42B1-82A4-E6843F0E9E84}" type="presParOf" srcId="{18FC835C-7049-4757-94D5-8BED96B52FA0}" destId="{757892D4-AE23-43A5-8202-3FC204342473}" srcOrd="10" destOrd="0" presId="urn:microsoft.com/office/officeart/2005/8/layout/hierarchy3"/>
    <dgm:cxn modelId="{C7A6D97E-3C04-4AD5-8795-16D984EDC971}" type="presParOf" srcId="{18FC835C-7049-4757-94D5-8BED96B52FA0}" destId="{AD6D5513-9855-4458-9CAF-F21C634880C1}" srcOrd="11" destOrd="0" presId="urn:microsoft.com/office/officeart/2005/8/layout/hierarchy3"/>
    <dgm:cxn modelId="{D8574696-FDFC-4458-AF90-3B157F6D2EF0}" type="presParOf" srcId="{18FC835C-7049-4757-94D5-8BED96B52FA0}" destId="{571B3795-77AC-4F3B-AD0B-E157A1990CB6}" srcOrd="12" destOrd="0" presId="urn:microsoft.com/office/officeart/2005/8/layout/hierarchy3"/>
    <dgm:cxn modelId="{BA2B9DAC-F04D-4AC4-A432-FBC6148697C5}" type="presParOf" srcId="{18FC835C-7049-4757-94D5-8BED96B52FA0}" destId="{467A9949-A420-4DEF-B1D8-C4651A77920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1E1BBD-DE07-470D-B82C-4C7E8354439C}" type="doc">
      <dgm:prSet loTypeId="urn:microsoft.com/office/officeart/2005/8/layout/hierarchy3" loCatId="hierarchy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s-PE"/>
        </a:p>
      </dgm:t>
    </dgm:pt>
    <dgm:pt modelId="{8C5A8639-1813-42B5-BBB5-AA47A84AE8FC}">
      <dgm:prSet phldrT="[Texto]" custT="1"/>
      <dgm:spPr/>
      <dgm:t>
        <a:bodyPr/>
        <a:lstStyle/>
        <a:p>
          <a:r>
            <a:rPr lang="es-MX" sz="1400" b="1" dirty="0"/>
            <a:t>Institutos y Escuelas de Ed. Superior</a:t>
          </a:r>
          <a:endParaRPr lang="es-PE" sz="1400" b="1" dirty="0"/>
        </a:p>
      </dgm:t>
    </dgm:pt>
    <dgm:pt modelId="{FB8977DE-EE0A-4E5E-AC17-64187A047074}" type="parTrans" cxnId="{3C154452-D8C9-465F-8AAF-637787E2043A}">
      <dgm:prSet/>
      <dgm:spPr/>
      <dgm:t>
        <a:bodyPr/>
        <a:lstStyle/>
        <a:p>
          <a:endParaRPr lang="es-PE"/>
        </a:p>
      </dgm:t>
    </dgm:pt>
    <dgm:pt modelId="{A7E1A58E-E700-416A-B00C-85D13A6AAA36}" type="sibTrans" cxnId="{3C154452-D8C9-465F-8AAF-637787E2043A}">
      <dgm:prSet/>
      <dgm:spPr/>
      <dgm:t>
        <a:bodyPr/>
        <a:lstStyle/>
        <a:p>
          <a:endParaRPr lang="es-PE"/>
        </a:p>
      </dgm:t>
    </dgm:pt>
    <dgm:pt modelId="{00A0AFF9-CB6B-47DD-88C4-1EAA1B64EBB0}">
      <dgm:prSet phldrT="[Texto]" custT="1"/>
      <dgm:spPr/>
      <dgm:t>
        <a:bodyPr/>
        <a:lstStyle/>
        <a:p>
          <a:r>
            <a:rPr lang="es-MX" sz="1200" dirty="0"/>
            <a:t>Electromecánica</a:t>
          </a:r>
          <a:endParaRPr lang="es-PE" sz="1200" dirty="0"/>
        </a:p>
      </dgm:t>
    </dgm:pt>
    <dgm:pt modelId="{A1C9BDA2-EAC4-4622-ABDB-3737722D50A0}" type="parTrans" cxnId="{CADCC723-3FEC-416F-869B-1FBB6A8B5715}">
      <dgm:prSet/>
      <dgm:spPr/>
      <dgm:t>
        <a:bodyPr/>
        <a:lstStyle/>
        <a:p>
          <a:endParaRPr lang="es-PE"/>
        </a:p>
      </dgm:t>
    </dgm:pt>
    <dgm:pt modelId="{4185391B-DEF9-4457-9910-E7FFD91EE983}" type="sibTrans" cxnId="{CADCC723-3FEC-416F-869B-1FBB6A8B5715}">
      <dgm:prSet/>
      <dgm:spPr/>
      <dgm:t>
        <a:bodyPr/>
        <a:lstStyle/>
        <a:p>
          <a:endParaRPr lang="es-PE"/>
        </a:p>
      </dgm:t>
    </dgm:pt>
    <dgm:pt modelId="{B6A0AD64-B4D7-4CD2-8ADE-E24BE6835C6D}">
      <dgm:prSet phldrT="[Texto]" custT="1"/>
      <dgm:spPr/>
      <dgm:t>
        <a:bodyPr/>
        <a:lstStyle/>
        <a:p>
          <a:r>
            <a:rPr lang="es-PE" sz="1200" dirty="0" err="1"/>
            <a:t>Matricería</a:t>
          </a:r>
          <a:endParaRPr lang="es-PE" sz="1200" dirty="0"/>
        </a:p>
      </dgm:t>
    </dgm:pt>
    <dgm:pt modelId="{12EC1523-26A0-4B34-94BA-37A92F708D93}" type="parTrans" cxnId="{83AB9149-574E-40C5-A857-8D54E39DC403}">
      <dgm:prSet/>
      <dgm:spPr/>
      <dgm:t>
        <a:bodyPr/>
        <a:lstStyle/>
        <a:p>
          <a:endParaRPr lang="es-PE"/>
        </a:p>
      </dgm:t>
    </dgm:pt>
    <dgm:pt modelId="{FF6D1D81-2023-47F3-96A8-2A7CEC93F8A8}" type="sibTrans" cxnId="{83AB9149-574E-40C5-A857-8D54E39DC403}">
      <dgm:prSet/>
      <dgm:spPr/>
      <dgm:t>
        <a:bodyPr/>
        <a:lstStyle/>
        <a:p>
          <a:endParaRPr lang="es-PE"/>
        </a:p>
      </dgm:t>
    </dgm:pt>
    <dgm:pt modelId="{64D57231-23F8-4193-AFBB-858D328AF0A3}">
      <dgm:prSet phldrT="[Texto]" custT="1"/>
      <dgm:spPr/>
      <dgm:t>
        <a:bodyPr/>
        <a:lstStyle/>
        <a:p>
          <a:r>
            <a:rPr lang="es-PE" sz="1200" dirty="0"/>
            <a:t>Electricidad</a:t>
          </a:r>
        </a:p>
      </dgm:t>
    </dgm:pt>
    <dgm:pt modelId="{548B328E-2A40-4DEA-899E-6D8F916DBC1F}" type="parTrans" cxnId="{DA060980-564C-4E9C-A24B-7E52D6C97470}">
      <dgm:prSet/>
      <dgm:spPr/>
      <dgm:t>
        <a:bodyPr/>
        <a:lstStyle/>
        <a:p>
          <a:endParaRPr lang="es-PE"/>
        </a:p>
      </dgm:t>
    </dgm:pt>
    <dgm:pt modelId="{4B1D47F3-76DE-4B2A-BA6C-F6EF33D78CDF}" type="sibTrans" cxnId="{DA060980-564C-4E9C-A24B-7E52D6C97470}">
      <dgm:prSet/>
      <dgm:spPr/>
      <dgm:t>
        <a:bodyPr/>
        <a:lstStyle/>
        <a:p>
          <a:endParaRPr lang="es-PE"/>
        </a:p>
      </dgm:t>
    </dgm:pt>
    <dgm:pt modelId="{13BD3350-1796-44B0-848E-3557611A0625}">
      <dgm:prSet phldrT="[Texto]" custT="1"/>
      <dgm:spPr/>
      <dgm:t>
        <a:bodyPr/>
        <a:lstStyle/>
        <a:p>
          <a:r>
            <a:rPr lang="es-PE" sz="1200" dirty="0"/>
            <a:t>Comercio Exterior</a:t>
          </a:r>
        </a:p>
      </dgm:t>
    </dgm:pt>
    <dgm:pt modelId="{670F33F2-C5C6-4BF9-BA37-07F6DBCF52AE}" type="parTrans" cxnId="{34845635-FE87-4171-888C-2EF0E20872FD}">
      <dgm:prSet/>
      <dgm:spPr/>
      <dgm:t>
        <a:bodyPr/>
        <a:lstStyle/>
        <a:p>
          <a:endParaRPr lang="es-PE"/>
        </a:p>
      </dgm:t>
    </dgm:pt>
    <dgm:pt modelId="{1E49455B-5759-47D7-AE44-AC34B96375AA}" type="sibTrans" cxnId="{34845635-FE87-4171-888C-2EF0E20872FD}">
      <dgm:prSet/>
      <dgm:spPr/>
      <dgm:t>
        <a:bodyPr/>
        <a:lstStyle/>
        <a:p>
          <a:endParaRPr lang="es-PE"/>
        </a:p>
      </dgm:t>
    </dgm:pt>
    <dgm:pt modelId="{0D9BB18D-4102-4047-AE78-CA3BA937D2ED}">
      <dgm:prSet phldrT="[Texto]" custT="1"/>
      <dgm:spPr/>
      <dgm:t>
        <a:bodyPr/>
        <a:lstStyle/>
        <a:p>
          <a:r>
            <a:rPr lang="es-PE" sz="1200" dirty="0"/>
            <a:t>Banca y Finanzas</a:t>
          </a:r>
        </a:p>
      </dgm:t>
    </dgm:pt>
    <dgm:pt modelId="{DAD87313-B8EB-43AA-95BE-744ABD0BC8A8}" type="parTrans" cxnId="{F8C8D104-A89C-4CC6-A156-461F8F010110}">
      <dgm:prSet/>
      <dgm:spPr/>
      <dgm:t>
        <a:bodyPr/>
        <a:lstStyle/>
        <a:p>
          <a:endParaRPr lang="es-PE"/>
        </a:p>
      </dgm:t>
    </dgm:pt>
    <dgm:pt modelId="{95BCC742-0C20-49D7-BAE3-DD9759903AFC}" type="sibTrans" cxnId="{F8C8D104-A89C-4CC6-A156-461F8F010110}">
      <dgm:prSet/>
      <dgm:spPr/>
      <dgm:t>
        <a:bodyPr/>
        <a:lstStyle/>
        <a:p>
          <a:endParaRPr lang="es-PE"/>
        </a:p>
      </dgm:t>
    </dgm:pt>
    <dgm:pt modelId="{812FC8B3-A905-4751-9BEE-39FC221681B2}">
      <dgm:prSet phldrT="[Texto]" custT="1"/>
      <dgm:spPr/>
      <dgm:t>
        <a:bodyPr/>
        <a:lstStyle/>
        <a:p>
          <a:r>
            <a:rPr lang="es-PE" sz="1200" dirty="0"/>
            <a:t>Contabilidad</a:t>
          </a:r>
        </a:p>
      </dgm:t>
    </dgm:pt>
    <dgm:pt modelId="{079851C5-1D29-4FDF-A669-CC0A11715C2C}" type="parTrans" cxnId="{FC34D2F4-B971-425D-8653-8271715D5669}">
      <dgm:prSet/>
      <dgm:spPr/>
      <dgm:t>
        <a:bodyPr/>
        <a:lstStyle/>
        <a:p>
          <a:endParaRPr lang="es-PE"/>
        </a:p>
      </dgm:t>
    </dgm:pt>
    <dgm:pt modelId="{F75A70E6-4860-4828-880E-95E406579404}" type="sibTrans" cxnId="{FC34D2F4-B971-425D-8653-8271715D5669}">
      <dgm:prSet/>
      <dgm:spPr/>
      <dgm:t>
        <a:bodyPr/>
        <a:lstStyle/>
        <a:p>
          <a:endParaRPr lang="es-PE"/>
        </a:p>
      </dgm:t>
    </dgm:pt>
    <dgm:pt modelId="{19243153-04C8-45AB-A1DD-51FA7B99B7D0}">
      <dgm:prSet phldrT="[Texto]" custT="1"/>
      <dgm:spPr/>
      <dgm:t>
        <a:bodyPr/>
        <a:lstStyle/>
        <a:p>
          <a:r>
            <a:rPr lang="es-PE" sz="1200" dirty="0"/>
            <a:t>…</a:t>
          </a:r>
        </a:p>
      </dgm:t>
    </dgm:pt>
    <dgm:pt modelId="{ADE10CAB-F26F-4805-BEA1-4272691D9FF2}" type="parTrans" cxnId="{AFB7EDD0-01CC-4A87-A54B-D46F3BAADD68}">
      <dgm:prSet/>
      <dgm:spPr/>
      <dgm:t>
        <a:bodyPr/>
        <a:lstStyle/>
        <a:p>
          <a:endParaRPr lang="es-PE"/>
        </a:p>
      </dgm:t>
    </dgm:pt>
    <dgm:pt modelId="{42BC74A7-BDB8-4A70-A795-8DC7BE8A747B}" type="sibTrans" cxnId="{AFB7EDD0-01CC-4A87-A54B-D46F3BAADD68}">
      <dgm:prSet/>
      <dgm:spPr/>
      <dgm:t>
        <a:bodyPr/>
        <a:lstStyle/>
        <a:p>
          <a:endParaRPr lang="es-PE"/>
        </a:p>
      </dgm:t>
    </dgm:pt>
    <dgm:pt modelId="{FC923FF4-E0C3-48B7-92C6-36F1A378CAA3}" type="pres">
      <dgm:prSet presAssocID="{3E1E1BBD-DE07-470D-B82C-4C7E8354439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PE"/>
        </a:p>
      </dgm:t>
    </dgm:pt>
    <dgm:pt modelId="{1ADFF3B4-22E4-46D5-B779-D89CCD9DBDDE}" type="pres">
      <dgm:prSet presAssocID="{8C5A8639-1813-42B5-BBB5-AA47A84AE8FC}" presName="root" presStyleCnt="0"/>
      <dgm:spPr/>
    </dgm:pt>
    <dgm:pt modelId="{F9E28040-BB0B-42B5-B80A-D04994907A11}" type="pres">
      <dgm:prSet presAssocID="{8C5A8639-1813-42B5-BBB5-AA47A84AE8FC}" presName="rootComposite" presStyleCnt="0"/>
      <dgm:spPr/>
    </dgm:pt>
    <dgm:pt modelId="{D5024165-9FB6-4765-9116-E9E12C05711F}" type="pres">
      <dgm:prSet presAssocID="{8C5A8639-1813-42B5-BBB5-AA47A84AE8FC}" presName="rootText" presStyleLbl="node1" presStyleIdx="0" presStyleCnt="1" custScaleX="135335" custScaleY="39938"/>
      <dgm:spPr/>
      <dgm:t>
        <a:bodyPr/>
        <a:lstStyle/>
        <a:p>
          <a:endParaRPr lang="es-PE"/>
        </a:p>
      </dgm:t>
    </dgm:pt>
    <dgm:pt modelId="{1A7F41C1-5F81-42CE-AE72-D9EE3E5824B0}" type="pres">
      <dgm:prSet presAssocID="{8C5A8639-1813-42B5-BBB5-AA47A84AE8FC}" presName="rootConnector" presStyleLbl="node1" presStyleIdx="0" presStyleCnt="1"/>
      <dgm:spPr/>
      <dgm:t>
        <a:bodyPr/>
        <a:lstStyle/>
        <a:p>
          <a:endParaRPr lang="es-PE"/>
        </a:p>
      </dgm:t>
    </dgm:pt>
    <dgm:pt modelId="{18FC835C-7049-4757-94D5-8BED96B52FA0}" type="pres">
      <dgm:prSet presAssocID="{8C5A8639-1813-42B5-BBB5-AA47A84AE8FC}" presName="childShape" presStyleCnt="0"/>
      <dgm:spPr/>
    </dgm:pt>
    <dgm:pt modelId="{9F42765D-7BC1-4FA0-BBB9-20DA153B7FD8}" type="pres">
      <dgm:prSet presAssocID="{A1C9BDA2-EAC4-4622-ABDB-3737722D50A0}" presName="Name13" presStyleLbl="parChTrans1D2" presStyleIdx="0" presStyleCnt="7"/>
      <dgm:spPr/>
      <dgm:t>
        <a:bodyPr/>
        <a:lstStyle/>
        <a:p>
          <a:endParaRPr lang="es-PE"/>
        </a:p>
      </dgm:t>
    </dgm:pt>
    <dgm:pt modelId="{1FB15ADC-5E37-4321-8709-A5D4D9EED4CD}" type="pres">
      <dgm:prSet presAssocID="{00A0AFF9-CB6B-47DD-88C4-1EAA1B64EBB0}" presName="childText" presStyleLbl="bgAcc1" presStyleIdx="0" presStyleCnt="7" custScaleX="96742" custScaleY="24782" custLinFactNeighborX="-3941" custLinFactNeighborY="-1871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612A739-1BF2-4D41-968D-429391AA66A6}" type="pres">
      <dgm:prSet presAssocID="{12EC1523-26A0-4B34-94BA-37A92F708D93}" presName="Name13" presStyleLbl="parChTrans1D2" presStyleIdx="1" presStyleCnt="7"/>
      <dgm:spPr/>
      <dgm:t>
        <a:bodyPr/>
        <a:lstStyle/>
        <a:p>
          <a:endParaRPr lang="es-PE"/>
        </a:p>
      </dgm:t>
    </dgm:pt>
    <dgm:pt modelId="{14E73714-4F8E-4D63-967A-6AB8AE60EDCA}" type="pres">
      <dgm:prSet presAssocID="{B6A0AD64-B4D7-4CD2-8ADE-E24BE6835C6D}" presName="childText" presStyleLbl="bgAcc1" presStyleIdx="1" presStyleCnt="7" custScaleX="96742" custScaleY="24782" custLinFactNeighborX="-3910" custLinFactNeighborY="-3887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9BF8B2D-4257-4137-AD5F-91C799BD9632}" type="pres">
      <dgm:prSet presAssocID="{548B328E-2A40-4DEA-899E-6D8F916DBC1F}" presName="Name13" presStyleLbl="parChTrans1D2" presStyleIdx="2" presStyleCnt="7"/>
      <dgm:spPr/>
      <dgm:t>
        <a:bodyPr/>
        <a:lstStyle/>
        <a:p>
          <a:endParaRPr lang="es-PE"/>
        </a:p>
      </dgm:t>
    </dgm:pt>
    <dgm:pt modelId="{47FBEC0C-B10D-4EB6-90D1-6307DA5F8D0C}" type="pres">
      <dgm:prSet presAssocID="{64D57231-23F8-4193-AFBB-858D328AF0A3}" presName="childText" presStyleLbl="bgAcc1" presStyleIdx="2" presStyleCnt="7" custScaleX="96742" custScaleY="24782" custLinFactNeighborX="-3910" custLinFactNeighborY="-5863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BAF63BE-50DE-4865-B3DC-DDA26643A545}" type="pres">
      <dgm:prSet presAssocID="{670F33F2-C5C6-4BF9-BA37-07F6DBCF52AE}" presName="Name13" presStyleLbl="parChTrans1D2" presStyleIdx="3" presStyleCnt="7"/>
      <dgm:spPr/>
      <dgm:t>
        <a:bodyPr/>
        <a:lstStyle/>
        <a:p>
          <a:endParaRPr lang="es-PE"/>
        </a:p>
      </dgm:t>
    </dgm:pt>
    <dgm:pt modelId="{F353BF2F-8D56-450A-AE6E-723A79951B45}" type="pres">
      <dgm:prSet presAssocID="{13BD3350-1796-44B0-848E-3557611A0625}" presName="childText" presStyleLbl="bgAcc1" presStyleIdx="3" presStyleCnt="7" custScaleX="96742" custScaleY="24782" custLinFactNeighborX="-3423" custLinFactNeighborY="-7817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0B45E92-4F78-46EC-ACA1-41FC80B20B96}" type="pres">
      <dgm:prSet presAssocID="{DAD87313-B8EB-43AA-95BE-744ABD0BC8A8}" presName="Name13" presStyleLbl="parChTrans1D2" presStyleIdx="4" presStyleCnt="7"/>
      <dgm:spPr/>
      <dgm:t>
        <a:bodyPr/>
        <a:lstStyle/>
        <a:p>
          <a:endParaRPr lang="es-PE"/>
        </a:p>
      </dgm:t>
    </dgm:pt>
    <dgm:pt modelId="{0597F2CA-3517-40E9-817A-734D83231454}" type="pres">
      <dgm:prSet presAssocID="{0D9BB18D-4102-4047-AE78-CA3BA937D2ED}" presName="childText" presStyleLbl="bgAcc1" presStyleIdx="4" presStyleCnt="7" custScaleX="96742" custScaleY="24782" custLinFactNeighborX="-3421" custLinFactNeighborY="-9723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57892D4-AE23-43A5-8202-3FC204342473}" type="pres">
      <dgm:prSet presAssocID="{079851C5-1D29-4FDF-A669-CC0A11715C2C}" presName="Name13" presStyleLbl="parChTrans1D2" presStyleIdx="5" presStyleCnt="7"/>
      <dgm:spPr/>
      <dgm:t>
        <a:bodyPr/>
        <a:lstStyle/>
        <a:p>
          <a:endParaRPr lang="es-PE"/>
        </a:p>
      </dgm:t>
    </dgm:pt>
    <dgm:pt modelId="{AD6D5513-9855-4458-9CAF-F21C634880C1}" type="pres">
      <dgm:prSet presAssocID="{812FC8B3-A905-4751-9BEE-39FC221681B2}" presName="childText" presStyleLbl="bgAcc1" presStyleIdx="5" presStyleCnt="7" custScaleX="96742" custScaleY="24782" custLinFactY="-17256" custLinFactNeighborX="-3422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71B3795-77AC-4F3B-AD0B-E157A1990CB6}" type="pres">
      <dgm:prSet presAssocID="{ADE10CAB-F26F-4805-BEA1-4272691D9FF2}" presName="Name13" presStyleLbl="parChTrans1D2" presStyleIdx="6" presStyleCnt="7"/>
      <dgm:spPr/>
      <dgm:t>
        <a:bodyPr/>
        <a:lstStyle/>
        <a:p>
          <a:endParaRPr lang="es-PE"/>
        </a:p>
      </dgm:t>
    </dgm:pt>
    <dgm:pt modelId="{467A9949-A420-4DEF-B1D8-C4651A779205}" type="pres">
      <dgm:prSet presAssocID="{19243153-04C8-45AB-A1DD-51FA7B99B7D0}" presName="childText" presStyleLbl="bgAcc1" presStyleIdx="6" presStyleCnt="7" custScaleX="96742" custScaleY="24782" custLinFactY="-37579" custLinFactNeighborX="-2933" custLinFactNeighborY="-100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964BE884-BC5A-4371-889B-73142BECCF58}" type="presOf" srcId="{670F33F2-C5C6-4BF9-BA37-07F6DBCF52AE}" destId="{FBAF63BE-50DE-4865-B3DC-DDA26643A545}" srcOrd="0" destOrd="0" presId="urn:microsoft.com/office/officeart/2005/8/layout/hierarchy3"/>
    <dgm:cxn modelId="{83AB9149-574E-40C5-A857-8D54E39DC403}" srcId="{8C5A8639-1813-42B5-BBB5-AA47A84AE8FC}" destId="{B6A0AD64-B4D7-4CD2-8ADE-E24BE6835C6D}" srcOrd="1" destOrd="0" parTransId="{12EC1523-26A0-4B34-94BA-37A92F708D93}" sibTransId="{FF6D1D81-2023-47F3-96A8-2A7CEC93F8A8}"/>
    <dgm:cxn modelId="{74B87E5B-2251-4DD6-8BA5-0C1DEFA27FFC}" type="presOf" srcId="{8C5A8639-1813-42B5-BBB5-AA47A84AE8FC}" destId="{D5024165-9FB6-4765-9116-E9E12C05711F}" srcOrd="0" destOrd="0" presId="urn:microsoft.com/office/officeart/2005/8/layout/hierarchy3"/>
    <dgm:cxn modelId="{AFB7EDD0-01CC-4A87-A54B-D46F3BAADD68}" srcId="{8C5A8639-1813-42B5-BBB5-AA47A84AE8FC}" destId="{19243153-04C8-45AB-A1DD-51FA7B99B7D0}" srcOrd="6" destOrd="0" parTransId="{ADE10CAB-F26F-4805-BEA1-4272691D9FF2}" sibTransId="{42BC74A7-BDB8-4A70-A795-8DC7BE8A747B}"/>
    <dgm:cxn modelId="{2F6C8F2B-9F6A-47E4-9D32-FF526FF5BD2B}" type="presOf" srcId="{8C5A8639-1813-42B5-BBB5-AA47A84AE8FC}" destId="{1A7F41C1-5F81-42CE-AE72-D9EE3E5824B0}" srcOrd="1" destOrd="0" presId="urn:microsoft.com/office/officeart/2005/8/layout/hierarchy3"/>
    <dgm:cxn modelId="{E25AC404-ADF6-4B3A-B212-07E2C3C9162D}" type="presOf" srcId="{19243153-04C8-45AB-A1DD-51FA7B99B7D0}" destId="{467A9949-A420-4DEF-B1D8-C4651A779205}" srcOrd="0" destOrd="0" presId="urn:microsoft.com/office/officeart/2005/8/layout/hierarchy3"/>
    <dgm:cxn modelId="{4B1F0AFC-74A2-4C32-92CF-7D8B9C48A6E5}" type="presOf" srcId="{12EC1523-26A0-4B34-94BA-37A92F708D93}" destId="{1612A739-1BF2-4D41-968D-429391AA66A6}" srcOrd="0" destOrd="0" presId="urn:microsoft.com/office/officeart/2005/8/layout/hierarchy3"/>
    <dgm:cxn modelId="{3C154452-D8C9-465F-8AAF-637787E2043A}" srcId="{3E1E1BBD-DE07-470D-B82C-4C7E8354439C}" destId="{8C5A8639-1813-42B5-BBB5-AA47A84AE8FC}" srcOrd="0" destOrd="0" parTransId="{FB8977DE-EE0A-4E5E-AC17-64187A047074}" sibTransId="{A7E1A58E-E700-416A-B00C-85D13A6AAA36}"/>
    <dgm:cxn modelId="{CADCC723-3FEC-416F-869B-1FBB6A8B5715}" srcId="{8C5A8639-1813-42B5-BBB5-AA47A84AE8FC}" destId="{00A0AFF9-CB6B-47DD-88C4-1EAA1B64EBB0}" srcOrd="0" destOrd="0" parTransId="{A1C9BDA2-EAC4-4622-ABDB-3737722D50A0}" sibTransId="{4185391B-DEF9-4457-9910-E7FFD91EE983}"/>
    <dgm:cxn modelId="{ACD1A240-D396-43C5-B9CC-F853ED2FFCD0}" type="presOf" srcId="{079851C5-1D29-4FDF-A669-CC0A11715C2C}" destId="{757892D4-AE23-43A5-8202-3FC204342473}" srcOrd="0" destOrd="0" presId="urn:microsoft.com/office/officeart/2005/8/layout/hierarchy3"/>
    <dgm:cxn modelId="{3BFDBF3D-E23B-4A67-BB63-F7FFF63079F8}" type="presOf" srcId="{DAD87313-B8EB-43AA-95BE-744ABD0BC8A8}" destId="{E0B45E92-4F78-46EC-ACA1-41FC80B20B96}" srcOrd="0" destOrd="0" presId="urn:microsoft.com/office/officeart/2005/8/layout/hierarchy3"/>
    <dgm:cxn modelId="{424D7DFD-9BB0-4735-A6D2-14145DBBFE0D}" type="presOf" srcId="{00A0AFF9-CB6B-47DD-88C4-1EAA1B64EBB0}" destId="{1FB15ADC-5E37-4321-8709-A5D4D9EED4CD}" srcOrd="0" destOrd="0" presId="urn:microsoft.com/office/officeart/2005/8/layout/hierarchy3"/>
    <dgm:cxn modelId="{6AEE7BF0-ABDA-4FA6-A93E-A75A3506B7BF}" type="presOf" srcId="{ADE10CAB-F26F-4805-BEA1-4272691D9FF2}" destId="{571B3795-77AC-4F3B-AD0B-E157A1990CB6}" srcOrd="0" destOrd="0" presId="urn:microsoft.com/office/officeart/2005/8/layout/hierarchy3"/>
    <dgm:cxn modelId="{2D623AF8-7674-4FC2-83B4-985536C550F6}" type="presOf" srcId="{A1C9BDA2-EAC4-4622-ABDB-3737722D50A0}" destId="{9F42765D-7BC1-4FA0-BBB9-20DA153B7FD8}" srcOrd="0" destOrd="0" presId="urn:microsoft.com/office/officeart/2005/8/layout/hierarchy3"/>
    <dgm:cxn modelId="{8F4E4F2A-AAFB-4B9E-BD53-443177614F37}" type="presOf" srcId="{64D57231-23F8-4193-AFBB-858D328AF0A3}" destId="{47FBEC0C-B10D-4EB6-90D1-6307DA5F8D0C}" srcOrd="0" destOrd="0" presId="urn:microsoft.com/office/officeart/2005/8/layout/hierarchy3"/>
    <dgm:cxn modelId="{67CEF0F0-3C72-4815-8046-BD3CB9938D42}" type="presOf" srcId="{548B328E-2A40-4DEA-899E-6D8F916DBC1F}" destId="{79BF8B2D-4257-4137-AD5F-91C799BD9632}" srcOrd="0" destOrd="0" presId="urn:microsoft.com/office/officeart/2005/8/layout/hierarchy3"/>
    <dgm:cxn modelId="{572F4B4E-A602-4559-BDBD-AC94C3A9FFE7}" type="presOf" srcId="{13BD3350-1796-44B0-848E-3557611A0625}" destId="{F353BF2F-8D56-450A-AE6E-723A79951B45}" srcOrd="0" destOrd="0" presId="urn:microsoft.com/office/officeart/2005/8/layout/hierarchy3"/>
    <dgm:cxn modelId="{DA060980-564C-4E9C-A24B-7E52D6C97470}" srcId="{8C5A8639-1813-42B5-BBB5-AA47A84AE8FC}" destId="{64D57231-23F8-4193-AFBB-858D328AF0A3}" srcOrd="2" destOrd="0" parTransId="{548B328E-2A40-4DEA-899E-6D8F916DBC1F}" sibTransId="{4B1D47F3-76DE-4B2A-BA6C-F6EF33D78CDF}"/>
    <dgm:cxn modelId="{F8C8D104-A89C-4CC6-A156-461F8F010110}" srcId="{8C5A8639-1813-42B5-BBB5-AA47A84AE8FC}" destId="{0D9BB18D-4102-4047-AE78-CA3BA937D2ED}" srcOrd="4" destOrd="0" parTransId="{DAD87313-B8EB-43AA-95BE-744ABD0BC8A8}" sibTransId="{95BCC742-0C20-49D7-BAE3-DD9759903AFC}"/>
    <dgm:cxn modelId="{FC34D2F4-B971-425D-8653-8271715D5669}" srcId="{8C5A8639-1813-42B5-BBB5-AA47A84AE8FC}" destId="{812FC8B3-A905-4751-9BEE-39FC221681B2}" srcOrd="5" destOrd="0" parTransId="{079851C5-1D29-4FDF-A669-CC0A11715C2C}" sibTransId="{F75A70E6-4860-4828-880E-95E406579404}"/>
    <dgm:cxn modelId="{C0B7A059-6E5F-4148-BF35-A51B84CFF7BE}" type="presOf" srcId="{812FC8B3-A905-4751-9BEE-39FC221681B2}" destId="{AD6D5513-9855-4458-9CAF-F21C634880C1}" srcOrd="0" destOrd="0" presId="urn:microsoft.com/office/officeart/2005/8/layout/hierarchy3"/>
    <dgm:cxn modelId="{34845635-FE87-4171-888C-2EF0E20872FD}" srcId="{8C5A8639-1813-42B5-BBB5-AA47A84AE8FC}" destId="{13BD3350-1796-44B0-848E-3557611A0625}" srcOrd="3" destOrd="0" parTransId="{670F33F2-C5C6-4BF9-BA37-07F6DBCF52AE}" sibTransId="{1E49455B-5759-47D7-AE44-AC34B96375AA}"/>
    <dgm:cxn modelId="{5FFC6B3C-14D9-4672-A241-6023BFF6B675}" type="presOf" srcId="{3E1E1BBD-DE07-470D-B82C-4C7E8354439C}" destId="{FC923FF4-E0C3-48B7-92C6-36F1A378CAA3}" srcOrd="0" destOrd="0" presId="urn:microsoft.com/office/officeart/2005/8/layout/hierarchy3"/>
    <dgm:cxn modelId="{69DC6C67-FE2B-474D-880C-1F88F95BA03C}" type="presOf" srcId="{B6A0AD64-B4D7-4CD2-8ADE-E24BE6835C6D}" destId="{14E73714-4F8E-4D63-967A-6AB8AE60EDCA}" srcOrd="0" destOrd="0" presId="urn:microsoft.com/office/officeart/2005/8/layout/hierarchy3"/>
    <dgm:cxn modelId="{C695B5A5-C6D7-46E2-A965-0D4511EE1143}" type="presOf" srcId="{0D9BB18D-4102-4047-AE78-CA3BA937D2ED}" destId="{0597F2CA-3517-40E9-817A-734D83231454}" srcOrd="0" destOrd="0" presId="urn:microsoft.com/office/officeart/2005/8/layout/hierarchy3"/>
    <dgm:cxn modelId="{52FE610B-E72C-4D8B-87CD-4ADA926C0246}" type="presParOf" srcId="{FC923FF4-E0C3-48B7-92C6-36F1A378CAA3}" destId="{1ADFF3B4-22E4-46D5-B779-D89CCD9DBDDE}" srcOrd="0" destOrd="0" presId="urn:microsoft.com/office/officeart/2005/8/layout/hierarchy3"/>
    <dgm:cxn modelId="{D27749D2-EF5E-4559-94D1-0FF77A69674D}" type="presParOf" srcId="{1ADFF3B4-22E4-46D5-B779-D89CCD9DBDDE}" destId="{F9E28040-BB0B-42B5-B80A-D04994907A11}" srcOrd="0" destOrd="0" presId="urn:microsoft.com/office/officeart/2005/8/layout/hierarchy3"/>
    <dgm:cxn modelId="{C2856104-A2A7-40C1-B63C-1E78B5F8E4C1}" type="presParOf" srcId="{F9E28040-BB0B-42B5-B80A-D04994907A11}" destId="{D5024165-9FB6-4765-9116-E9E12C05711F}" srcOrd="0" destOrd="0" presId="urn:microsoft.com/office/officeart/2005/8/layout/hierarchy3"/>
    <dgm:cxn modelId="{267469D5-717E-4BDF-908B-9DB3BD775085}" type="presParOf" srcId="{F9E28040-BB0B-42B5-B80A-D04994907A11}" destId="{1A7F41C1-5F81-42CE-AE72-D9EE3E5824B0}" srcOrd="1" destOrd="0" presId="urn:microsoft.com/office/officeart/2005/8/layout/hierarchy3"/>
    <dgm:cxn modelId="{A55647F5-7567-4A5B-ACCE-D3C44859936D}" type="presParOf" srcId="{1ADFF3B4-22E4-46D5-B779-D89CCD9DBDDE}" destId="{18FC835C-7049-4757-94D5-8BED96B52FA0}" srcOrd="1" destOrd="0" presId="urn:microsoft.com/office/officeart/2005/8/layout/hierarchy3"/>
    <dgm:cxn modelId="{CEC89027-969C-493F-98D6-BE3F5D30FBFA}" type="presParOf" srcId="{18FC835C-7049-4757-94D5-8BED96B52FA0}" destId="{9F42765D-7BC1-4FA0-BBB9-20DA153B7FD8}" srcOrd="0" destOrd="0" presId="urn:microsoft.com/office/officeart/2005/8/layout/hierarchy3"/>
    <dgm:cxn modelId="{943BB152-D55C-410E-AD9C-2E2FB6CF5DF5}" type="presParOf" srcId="{18FC835C-7049-4757-94D5-8BED96B52FA0}" destId="{1FB15ADC-5E37-4321-8709-A5D4D9EED4CD}" srcOrd="1" destOrd="0" presId="urn:microsoft.com/office/officeart/2005/8/layout/hierarchy3"/>
    <dgm:cxn modelId="{7F86707E-0F16-4AFC-8155-79F45FA15E0D}" type="presParOf" srcId="{18FC835C-7049-4757-94D5-8BED96B52FA0}" destId="{1612A739-1BF2-4D41-968D-429391AA66A6}" srcOrd="2" destOrd="0" presId="urn:microsoft.com/office/officeart/2005/8/layout/hierarchy3"/>
    <dgm:cxn modelId="{D6B227BE-A8D1-4310-9280-C596E52E4B06}" type="presParOf" srcId="{18FC835C-7049-4757-94D5-8BED96B52FA0}" destId="{14E73714-4F8E-4D63-967A-6AB8AE60EDCA}" srcOrd="3" destOrd="0" presId="urn:microsoft.com/office/officeart/2005/8/layout/hierarchy3"/>
    <dgm:cxn modelId="{D5211A85-BF2A-46EA-98D7-4C1EE0966C0F}" type="presParOf" srcId="{18FC835C-7049-4757-94D5-8BED96B52FA0}" destId="{79BF8B2D-4257-4137-AD5F-91C799BD9632}" srcOrd="4" destOrd="0" presId="urn:microsoft.com/office/officeart/2005/8/layout/hierarchy3"/>
    <dgm:cxn modelId="{6A2763EF-8C2D-4FE1-89C2-89A454E88A75}" type="presParOf" srcId="{18FC835C-7049-4757-94D5-8BED96B52FA0}" destId="{47FBEC0C-B10D-4EB6-90D1-6307DA5F8D0C}" srcOrd="5" destOrd="0" presId="urn:microsoft.com/office/officeart/2005/8/layout/hierarchy3"/>
    <dgm:cxn modelId="{8E2B5AD7-22D7-459D-BC4A-4FDCC7014D85}" type="presParOf" srcId="{18FC835C-7049-4757-94D5-8BED96B52FA0}" destId="{FBAF63BE-50DE-4865-B3DC-DDA26643A545}" srcOrd="6" destOrd="0" presId="urn:microsoft.com/office/officeart/2005/8/layout/hierarchy3"/>
    <dgm:cxn modelId="{8E3B45A5-42E2-4995-BFF9-37F9B3B3A68D}" type="presParOf" srcId="{18FC835C-7049-4757-94D5-8BED96B52FA0}" destId="{F353BF2F-8D56-450A-AE6E-723A79951B45}" srcOrd="7" destOrd="0" presId="urn:microsoft.com/office/officeart/2005/8/layout/hierarchy3"/>
    <dgm:cxn modelId="{880C9381-D576-4819-B1DB-B810E053BC5F}" type="presParOf" srcId="{18FC835C-7049-4757-94D5-8BED96B52FA0}" destId="{E0B45E92-4F78-46EC-ACA1-41FC80B20B96}" srcOrd="8" destOrd="0" presId="urn:microsoft.com/office/officeart/2005/8/layout/hierarchy3"/>
    <dgm:cxn modelId="{7BE9ECBF-0061-40EE-9BBA-7F4D37FC718A}" type="presParOf" srcId="{18FC835C-7049-4757-94D5-8BED96B52FA0}" destId="{0597F2CA-3517-40E9-817A-734D83231454}" srcOrd="9" destOrd="0" presId="urn:microsoft.com/office/officeart/2005/8/layout/hierarchy3"/>
    <dgm:cxn modelId="{75320505-0142-44D1-BADF-12105E62456C}" type="presParOf" srcId="{18FC835C-7049-4757-94D5-8BED96B52FA0}" destId="{757892D4-AE23-43A5-8202-3FC204342473}" srcOrd="10" destOrd="0" presId="urn:microsoft.com/office/officeart/2005/8/layout/hierarchy3"/>
    <dgm:cxn modelId="{C82B032E-3D2F-4B53-B00F-5EE0B21437FF}" type="presParOf" srcId="{18FC835C-7049-4757-94D5-8BED96B52FA0}" destId="{AD6D5513-9855-4458-9CAF-F21C634880C1}" srcOrd="11" destOrd="0" presId="urn:microsoft.com/office/officeart/2005/8/layout/hierarchy3"/>
    <dgm:cxn modelId="{BA4D5A64-C2E6-47FD-9B28-ADBD6EAC6E3D}" type="presParOf" srcId="{18FC835C-7049-4757-94D5-8BED96B52FA0}" destId="{571B3795-77AC-4F3B-AD0B-E157A1990CB6}" srcOrd="12" destOrd="0" presId="urn:microsoft.com/office/officeart/2005/8/layout/hierarchy3"/>
    <dgm:cxn modelId="{298562A6-7049-4056-A5B4-C59B746B6686}" type="presParOf" srcId="{18FC835C-7049-4757-94D5-8BED96B52FA0}" destId="{467A9949-A420-4DEF-B1D8-C4651A779205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74178-628C-4314-8245-EBA8FD5822ED}">
      <dsp:nvSpPr>
        <dsp:cNvPr id="0" name=""/>
        <dsp:cNvSpPr/>
      </dsp:nvSpPr>
      <dsp:spPr>
        <a:xfrm>
          <a:off x="0" y="0"/>
          <a:ext cx="7165167" cy="798346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none" kern="1200" dirty="0"/>
            <a:t>Identificar plenamente a la IE </a:t>
          </a:r>
          <a:r>
            <a:rPr lang="es-PE" sz="1800" kern="1200" dirty="0"/>
            <a:t>mediante un código de I.E., su nombre, gestión, razón social entre otros.</a:t>
          </a:r>
        </a:p>
      </dsp:txBody>
      <dsp:txXfrm>
        <a:off x="38972" y="38972"/>
        <a:ext cx="7087223" cy="720402"/>
      </dsp:txXfrm>
    </dsp:sp>
    <dsp:sp modelId="{4508178C-CBBD-4D04-99AD-5AA19C7E9F07}">
      <dsp:nvSpPr>
        <dsp:cNvPr id="0" name=""/>
        <dsp:cNvSpPr/>
      </dsp:nvSpPr>
      <dsp:spPr>
        <a:xfrm>
          <a:off x="0" y="981894"/>
          <a:ext cx="7165167" cy="79834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none" kern="1200" dirty="0"/>
            <a:t>Identificar los servicios educativos </a:t>
          </a:r>
          <a:r>
            <a:rPr lang="es-PE" sz="1800" kern="1200" dirty="0"/>
            <a:t>que brinda mediante el código modular.</a:t>
          </a:r>
        </a:p>
      </dsp:txBody>
      <dsp:txXfrm>
        <a:off x="38972" y="1020866"/>
        <a:ext cx="7087223" cy="720402"/>
      </dsp:txXfrm>
    </dsp:sp>
    <dsp:sp modelId="{D5B3498B-836B-4844-94BF-475675CEAAEA}">
      <dsp:nvSpPr>
        <dsp:cNvPr id="0" name=""/>
        <dsp:cNvSpPr/>
      </dsp:nvSpPr>
      <dsp:spPr>
        <a:xfrm>
          <a:off x="0" y="1958800"/>
          <a:ext cx="7165167" cy="79834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u="none" kern="1200" dirty="0"/>
            <a:t>Identificar los locales educativos autorizados </a:t>
          </a:r>
          <a:r>
            <a:rPr lang="es-PE" sz="1800" kern="1200" dirty="0"/>
            <a:t>donde ofrece sus servicios educativos.</a:t>
          </a:r>
        </a:p>
      </dsp:txBody>
      <dsp:txXfrm>
        <a:off x="38972" y="1997772"/>
        <a:ext cx="7087223" cy="720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4165-9FB6-4765-9116-E9E12C05711F}">
      <dsp:nvSpPr>
        <dsp:cNvPr id="0" name=""/>
        <dsp:cNvSpPr/>
      </dsp:nvSpPr>
      <dsp:spPr>
        <a:xfrm>
          <a:off x="246870" y="2970"/>
          <a:ext cx="2743283" cy="455132"/>
        </a:xfrm>
        <a:prstGeom prst="roundRect">
          <a:avLst>
            <a:gd name="adj" fmla="val 10000"/>
          </a:avLst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Instituciones de Ed. Básica</a:t>
          </a:r>
          <a:endParaRPr lang="es-PE" sz="1400" b="1" kern="1200" dirty="0"/>
        </a:p>
      </dsp:txBody>
      <dsp:txXfrm>
        <a:off x="260200" y="16300"/>
        <a:ext cx="2716623" cy="428472"/>
      </dsp:txXfrm>
    </dsp:sp>
    <dsp:sp modelId="{9F42765D-7BC1-4FA0-BBB9-20DA153B7FD8}">
      <dsp:nvSpPr>
        <dsp:cNvPr id="0" name=""/>
        <dsp:cNvSpPr/>
      </dsp:nvSpPr>
      <dsp:spPr>
        <a:xfrm>
          <a:off x="521198" y="458102"/>
          <a:ext cx="229729" cy="23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3"/>
              </a:lnTo>
              <a:lnTo>
                <a:pt x="229729" y="23603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15ADC-5E37-4321-8709-A5D4D9EED4CD}">
      <dsp:nvSpPr>
        <dsp:cNvPr id="0" name=""/>
        <dsp:cNvSpPr/>
      </dsp:nvSpPr>
      <dsp:spPr>
        <a:xfrm>
          <a:off x="750928" y="552928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Educación Inicial</a:t>
          </a:r>
          <a:endParaRPr lang="es-PE" sz="1200" kern="1200" dirty="0"/>
        </a:p>
      </dsp:txBody>
      <dsp:txXfrm>
        <a:off x="759200" y="561200"/>
        <a:ext cx="1876573" cy="265870"/>
      </dsp:txXfrm>
    </dsp:sp>
    <dsp:sp modelId="{1612A739-1BF2-4D41-968D-429391AA66A6}">
      <dsp:nvSpPr>
        <dsp:cNvPr id="0" name=""/>
        <dsp:cNvSpPr/>
      </dsp:nvSpPr>
      <dsp:spPr>
        <a:xfrm>
          <a:off x="521198" y="458102"/>
          <a:ext cx="229765" cy="578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8482"/>
              </a:lnTo>
              <a:lnTo>
                <a:pt x="229765" y="578482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73714-4F8E-4D63-967A-6AB8AE60EDCA}">
      <dsp:nvSpPr>
        <dsp:cNvPr id="0" name=""/>
        <dsp:cNvSpPr/>
      </dsp:nvSpPr>
      <dsp:spPr>
        <a:xfrm>
          <a:off x="750964" y="895377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58214"/>
              <a:satOff val="-1043"/>
              <a:lumOff val="44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Educación Primaria</a:t>
          </a:r>
          <a:endParaRPr lang="es-PE" sz="1200" kern="1200" dirty="0"/>
        </a:p>
      </dsp:txBody>
      <dsp:txXfrm>
        <a:off x="759236" y="903649"/>
        <a:ext cx="1876573" cy="265870"/>
      </dsp:txXfrm>
    </dsp:sp>
    <dsp:sp modelId="{79BF8B2D-4257-4137-AD5F-91C799BD9632}">
      <dsp:nvSpPr>
        <dsp:cNvPr id="0" name=""/>
        <dsp:cNvSpPr/>
      </dsp:nvSpPr>
      <dsp:spPr>
        <a:xfrm>
          <a:off x="521198" y="458102"/>
          <a:ext cx="229747" cy="9232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233"/>
              </a:lnTo>
              <a:lnTo>
                <a:pt x="229747" y="92323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BEC0C-B10D-4EB6-90D1-6307DA5F8D0C}">
      <dsp:nvSpPr>
        <dsp:cNvPr id="0" name=""/>
        <dsp:cNvSpPr/>
      </dsp:nvSpPr>
      <dsp:spPr>
        <a:xfrm>
          <a:off x="750946" y="1240128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Educación Secundaria</a:t>
          </a:r>
          <a:endParaRPr lang="es-PE" sz="1200" kern="1200" dirty="0"/>
        </a:p>
      </dsp:txBody>
      <dsp:txXfrm>
        <a:off x="759218" y="1248400"/>
        <a:ext cx="1876573" cy="265870"/>
      </dsp:txXfrm>
    </dsp:sp>
    <dsp:sp modelId="{FBAF63BE-50DE-4865-B3DC-DDA26643A545}">
      <dsp:nvSpPr>
        <dsp:cNvPr id="0" name=""/>
        <dsp:cNvSpPr/>
      </dsp:nvSpPr>
      <dsp:spPr>
        <a:xfrm>
          <a:off x="521198" y="458102"/>
          <a:ext cx="229747" cy="1268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8918"/>
              </a:lnTo>
              <a:lnTo>
                <a:pt x="229747" y="1268918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3BF2F-8D56-450A-AE6E-723A79951B45}">
      <dsp:nvSpPr>
        <dsp:cNvPr id="0" name=""/>
        <dsp:cNvSpPr/>
      </dsp:nvSpPr>
      <dsp:spPr>
        <a:xfrm>
          <a:off x="750946" y="1585813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74641"/>
              <a:satOff val="-3128"/>
              <a:lumOff val="132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/>
            <a:t>Educ</a:t>
          </a:r>
          <a:r>
            <a:rPr lang="es-PE" sz="1200" kern="1200" dirty="0"/>
            <a:t>. </a:t>
          </a:r>
          <a:r>
            <a:rPr lang="es-PE" sz="1200" kern="1200" dirty="0" err="1"/>
            <a:t>Alternat</a:t>
          </a:r>
          <a:r>
            <a:rPr lang="es-PE" sz="1200" kern="1200" dirty="0"/>
            <a:t>. </a:t>
          </a:r>
          <a:r>
            <a:rPr lang="es-PE" sz="1200" kern="1200" dirty="0" err="1"/>
            <a:t>Ini</a:t>
          </a:r>
          <a:r>
            <a:rPr lang="es-PE" sz="1200" kern="1200" dirty="0"/>
            <a:t>-inter</a:t>
          </a:r>
        </a:p>
      </dsp:txBody>
      <dsp:txXfrm>
        <a:off x="759218" y="1594085"/>
        <a:ext cx="1876573" cy="265870"/>
      </dsp:txXfrm>
    </dsp:sp>
    <dsp:sp modelId="{E0B45E92-4F78-46EC-ACA1-41FC80B20B96}">
      <dsp:nvSpPr>
        <dsp:cNvPr id="0" name=""/>
        <dsp:cNvSpPr/>
      </dsp:nvSpPr>
      <dsp:spPr>
        <a:xfrm>
          <a:off x="521198" y="458102"/>
          <a:ext cx="229710" cy="1614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991"/>
              </a:lnTo>
              <a:lnTo>
                <a:pt x="229710" y="1614991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7F2CA-3517-40E9-817A-734D83231454}">
      <dsp:nvSpPr>
        <dsp:cNvPr id="0" name=""/>
        <dsp:cNvSpPr/>
      </dsp:nvSpPr>
      <dsp:spPr>
        <a:xfrm>
          <a:off x="750909" y="1931886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/>
            <a:t>Educ</a:t>
          </a:r>
          <a:r>
            <a:rPr lang="es-PE" sz="1200" kern="1200" dirty="0"/>
            <a:t>. </a:t>
          </a:r>
          <a:r>
            <a:rPr lang="es-PE" sz="1200" kern="1200" dirty="0" err="1"/>
            <a:t>Alternat</a:t>
          </a:r>
          <a:r>
            <a:rPr lang="es-PE" sz="1200" kern="1200" dirty="0"/>
            <a:t>. Avanzad</a:t>
          </a:r>
        </a:p>
      </dsp:txBody>
      <dsp:txXfrm>
        <a:off x="759181" y="1940158"/>
        <a:ext cx="1876573" cy="265870"/>
      </dsp:txXfrm>
    </dsp:sp>
    <dsp:sp modelId="{757892D4-AE23-43A5-8202-3FC204342473}">
      <dsp:nvSpPr>
        <dsp:cNvPr id="0" name=""/>
        <dsp:cNvSpPr/>
      </dsp:nvSpPr>
      <dsp:spPr>
        <a:xfrm>
          <a:off x="521198" y="458102"/>
          <a:ext cx="229729" cy="1953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3383"/>
              </a:lnTo>
              <a:lnTo>
                <a:pt x="229729" y="1953383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D5513-9855-4458-9CAF-F21C634880C1}">
      <dsp:nvSpPr>
        <dsp:cNvPr id="0" name=""/>
        <dsp:cNvSpPr/>
      </dsp:nvSpPr>
      <dsp:spPr>
        <a:xfrm>
          <a:off x="750928" y="2270278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91069"/>
              <a:satOff val="-5213"/>
              <a:lumOff val="221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err="1"/>
            <a:t>Educ</a:t>
          </a:r>
          <a:r>
            <a:rPr lang="es-MX" sz="1200" kern="1200" dirty="0"/>
            <a:t>.</a:t>
          </a:r>
          <a:r>
            <a:rPr lang="es-MX" sz="1200" kern="1200" baseline="0" dirty="0"/>
            <a:t> Básica Esp. Inicial </a:t>
          </a:r>
          <a:endParaRPr lang="es-PE" sz="1200" kern="1200" dirty="0"/>
        </a:p>
      </dsp:txBody>
      <dsp:txXfrm>
        <a:off x="759200" y="2278550"/>
        <a:ext cx="1876573" cy="265870"/>
      </dsp:txXfrm>
    </dsp:sp>
    <dsp:sp modelId="{571B3795-77AC-4F3B-AD0B-E157A1990CB6}">
      <dsp:nvSpPr>
        <dsp:cNvPr id="0" name=""/>
        <dsp:cNvSpPr/>
      </dsp:nvSpPr>
      <dsp:spPr>
        <a:xfrm>
          <a:off x="521198" y="458102"/>
          <a:ext cx="220831" cy="229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8168"/>
              </a:lnTo>
              <a:lnTo>
                <a:pt x="220831" y="2298168"/>
              </a:lnTo>
            </a:path>
          </a:pathLst>
        </a:cu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A9949-A420-4DEF-B1D8-C4651A779205}">
      <dsp:nvSpPr>
        <dsp:cNvPr id="0" name=""/>
        <dsp:cNvSpPr/>
      </dsp:nvSpPr>
      <dsp:spPr>
        <a:xfrm>
          <a:off x="742030" y="2615063"/>
          <a:ext cx="1893117" cy="282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/>
            <a:t>Educ.</a:t>
          </a:r>
          <a:r>
            <a:rPr lang="es-MX" sz="1200" kern="1200" baseline="0"/>
            <a:t> Básica Esp. Prim</a:t>
          </a:r>
          <a:endParaRPr lang="es-PE" sz="1200" kern="1200" dirty="0"/>
        </a:p>
      </dsp:txBody>
      <dsp:txXfrm>
        <a:off x="750302" y="2623335"/>
        <a:ext cx="1876573" cy="2658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4165-9FB6-4765-9116-E9E12C05711F}">
      <dsp:nvSpPr>
        <dsp:cNvPr id="0" name=""/>
        <dsp:cNvSpPr/>
      </dsp:nvSpPr>
      <dsp:spPr>
        <a:xfrm>
          <a:off x="356415" y="384"/>
          <a:ext cx="3130298" cy="455664"/>
        </a:xfrm>
        <a:prstGeom prst="roundRect">
          <a:avLst>
            <a:gd name="adj" fmla="val 10000"/>
          </a:avLst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Centros de Ed. Técnico - Productiva</a:t>
          </a:r>
          <a:endParaRPr lang="es-PE" sz="1400" b="1" kern="1200" dirty="0"/>
        </a:p>
      </dsp:txBody>
      <dsp:txXfrm>
        <a:off x="369761" y="13730"/>
        <a:ext cx="3103606" cy="428972"/>
      </dsp:txXfrm>
    </dsp:sp>
    <dsp:sp modelId="{9F42765D-7BC1-4FA0-BBB9-20DA153B7FD8}">
      <dsp:nvSpPr>
        <dsp:cNvPr id="0" name=""/>
        <dsp:cNvSpPr/>
      </dsp:nvSpPr>
      <dsp:spPr>
        <a:xfrm>
          <a:off x="669445" y="456048"/>
          <a:ext cx="259579" cy="214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26"/>
              </a:lnTo>
              <a:lnTo>
                <a:pt x="259579" y="214426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15ADC-5E37-4321-8709-A5D4D9EED4CD}">
      <dsp:nvSpPr>
        <dsp:cNvPr id="0" name=""/>
        <dsp:cNvSpPr/>
      </dsp:nvSpPr>
      <dsp:spPr>
        <a:xfrm>
          <a:off x="929024" y="529101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Jardinería</a:t>
          </a:r>
          <a:endParaRPr lang="es-PE" sz="1200" kern="1200" dirty="0"/>
        </a:p>
      </dsp:txBody>
      <dsp:txXfrm>
        <a:off x="937305" y="537382"/>
        <a:ext cx="1964930" cy="266183"/>
      </dsp:txXfrm>
    </dsp:sp>
    <dsp:sp modelId="{1612A739-1BF2-4D41-968D-429391AA66A6}">
      <dsp:nvSpPr>
        <dsp:cNvPr id="0" name=""/>
        <dsp:cNvSpPr/>
      </dsp:nvSpPr>
      <dsp:spPr>
        <a:xfrm>
          <a:off x="669445" y="456048"/>
          <a:ext cx="259579" cy="5532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213"/>
              </a:lnTo>
              <a:lnTo>
                <a:pt x="259579" y="553213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73714-4F8E-4D63-967A-6AB8AE60EDCA}">
      <dsp:nvSpPr>
        <dsp:cNvPr id="0" name=""/>
        <dsp:cNvSpPr/>
      </dsp:nvSpPr>
      <dsp:spPr>
        <a:xfrm>
          <a:off x="929024" y="867889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169773"/>
              <a:satOff val="0"/>
              <a:lumOff val="13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Tapicería</a:t>
          </a:r>
          <a:endParaRPr lang="es-PE" sz="1200" kern="1200" dirty="0"/>
        </a:p>
      </dsp:txBody>
      <dsp:txXfrm>
        <a:off x="937305" y="876170"/>
        <a:ext cx="1964930" cy="266183"/>
      </dsp:txXfrm>
    </dsp:sp>
    <dsp:sp modelId="{79BF8B2D-4257-4137-AD5F-91C799BD9632}">
      <dsp:nvSpPr>
        <dsp:cNvPr id="0" name=""/>
        <dsp:cNvSpPr/>
      </dsp:nvSpPr>
      <dsp:spPr>
        <a:xfrm>
          <a:off x="669445" y="456048"/>
          <a:ext cx="268487" cy="903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3170"/>
              </a:lnTo>
              <a:lnTo>
                <a:pt x="268487" y="90317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BEC0C-B10D-4EB6-90D1-6307DA5F8D0C}">
      <dsp:nvSpPr>
        <dsp:cNvPr id="0" name=""/>
        <dsp:cNvSpPr/>
      </dsp:nvSpPr>
      <dsp:spPr>
        <a:xfrm>
          <a:off x="937933" y="1217846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339545"/>
              <a:satOff val="0"/>
              <a:lumOff val="27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Vidriería</a:t>
          </a:r>
          <a:endParaRPr lang="es-PE" sz="1200" kern="1200" dirty="0"/>
        </a:p>
      </dsp:txBody>
      <dsp:txXfrm>
        <a:off x="946214" y="1226127"/>
        <a:ext cx="1964930" cy="266183"/>
      </dsp:txXfrm>
    </dsp:sp>
    <dsp:sp modelId="{FBAF63BE-50DE-4865-B3DC-DDA26643A545}">
      <dsp:nvSpPr>
        <dsp:cNvPr id="0" name=""/>
        <dsp:cNvSpPr/>
      </dsp:nvSpPr>
      <dsp:spPr>
        <a:xfrm>
          <a:off x="669445" y="456048"/>
          <a:ext cx="268487" cy="1248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381"/>
              </a:lnTo>
              <a:lnTo>
                <a:pt x="268487" y="1248381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3BF2F-8D56-450A-AE6E-723A79951B45}">
      <dsp:nvSpPr>
        <dsp:cNvPr id="0" name=""/>
        <dsp:cNvSpPr/>
      </dsp:nvSpPr>
      <dsp:spPr>
        <a:xfrm>
          <a:off x="937933" y="1563057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509318"/>
              <a:satOff val="0"/>
              <a:lumOff val="4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Repostería</a:t>
          </a:r>
        </a:p>
      </dsp:txBody>
      <dsp:txXfrm>
        <a:off x="946214" y="1571338"/>
        <a:ext cx="1964930" cy="266183"/>
      </dsp:txXfrm>
    </dsp:sp>
    <dsp:sp modelId="{E0B45E92-4F78-46EC-ACA1-41FC80B20B96}">
      <dsp:nvSpPr>
        <dsp:cNvPr id="0" name=""/>
        <dsp:cNvSpPr/>
      </dsp:nvSpPr>
      <dsp:spPr>
        <a:xfrm>
          <a:off x="669445" y="456048"/>
          <a:ext cx="277396" cy="1599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9160"/>
              </a:lnTo>
              <a:lnTo>
                <a:pt x="277396" y="1599160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7F2CA-3517-40E9-817A-734D83231454}">
      <dsp:nvSpPr>
        <dsp:cNvPr id="0" name=""/>
        <dsp:cNvSpPr/>
      </dsp:nvSpPr>
      <dsp:spPr>
        <a:xfrm>
          <a:off x="946841" y="1913835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509318"/>
              <a:satOff val="0"/>
              <a:lumOff val="41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Sastrería</a:t>
          </a:r>
        </a:p>
      </dsp:txBody>
      <dsp:txXfrm>
        <a:off x="955122" y="1922116"/>
        <a:ext cx="1964930" cy="266183"/>
      </dsp:txXfrm>
    </dsp:sp>
    <dsp:sp modelId="{757892D4-AE23-43A5-8202-3FC204342473}">
      <dsp:nvSpPr>
        <dsp:cNvPr id="0" name=""/>
        <dsp:cNvSpPr/>
      </dsp:nvSpPr>
      <dsp:spPr>
        <a:xfrm>
          <a:off x="669445" y="456048"/>
          <a:ext cx="277396" cy="1947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7793"/>
              </a:lnTo>
              <a:lnTo>
                <a:pt x="277396" y="1947793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D5513-9855-4458-9CAF-F21C634880C1}">
      <dsp:nvSpPr>
        <dsp:cNvPr id="0" name=""/>
        <dsp:cNvSpPr/>
      </dsp:nvSpPr>
      <dsp:spPr>
        <a:xfrm>
          <a:off x="946841" y="2262469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339545"/>
              <a:satOff val="0"/>
              <a:lumOff val="276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Cosmetología</a:t>
          </a:r>
          <a:endParaRPr lang="es-PE" sz="1200" kern="1200" dirty="0"/>
        </a:p>
      </dsp:txBody>
      <dsp:txXfrm>
        <a:off x="955122" y="2270750"/>
        <a:ext cx="1964930" cy="266183"/>
      </dsp:txXfrm>
    </dsp:sp>
    <dsp:sp modelId="{571B3795-77AC-4F3B-AD0B-E157A1990CB6}">
      <dsp:nvSpPr>
        <dsp:cNvPr id="0" name=""/>
        <dsp:cNvSpPr/>
      </dsp:nvSpPr>
      <dsp:spPr>
        <a:xfrm>
          <a:off x="669445" y="456048"/>
          <a:ext cx="277396" cy="2284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4116"/>
              </a:lnTo>
              <a:lnTo>
                <a:pt x="277396" y="2284116"/>
              </a:lnTo>
            </a:path>
          </a:pathLst>
        </a:custGeom>
        <a:noFill/>
        <a:ln w="1270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A9949-A420-4DEF-B1D8-C4651A779205}">
      <dsp:nvSpPr>
        <dsp:cNvPr id="0" name=""/>
        <dsp:cNvSpPr/>
      </dsp:nvSpPr>
      <dsp:spPr>
        <a:xfrm>
          <a:off x="946841" y="2598792"/>
          <a:ext cx="1981492" cy="282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shade val="50000"/>
              <a:hueOff val="-169773"/>
              <a:satOff val="0"/>
              <a:lumOff val="13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…</a:t>
          </a:r>
        </a:p>
      </dsp:txBody>
      <dsp:txXfrm>
        <a:off x="955122" y="2607073"/>
        <a:ext cx="1964930" cy="266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24165-9FB6-4765-9116-E9E12C05711F}">
      <dsp:nvSpPr>
        <dsp:cNvPr id="0" name=""/>
        <dsp:cNvSpPr/>
      </dsp:nvSpPr>
      <dsp:spPr>
        <a:xfrm>
          <a:off x="178932" y="2422"/>
          <a:ext cx="3085311" cy="455245"/>
        </a:xfrm>
        <a:prstGeom prst="roundRect">
          <a:avLst>
            <a:gd name="adj" fmla="val 1000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/>
            <a:t>Institutos y Escuelas de Ed. Superior</a:t>
          </a:r>
          <a:endParaRPr lang="es-PE" sz="1400" b="1" kern="1200" dirty="0"/>
        </a:p>
      </dsp:txBody>
      <dsp:txXfrm>
        <a:off x="192266" y="15756"/>
        <a:ext cx="3058643" cy="428577"/>
      </dsp:txXfrm>
    </dsp:sp>
    <dsp:sp modelId="{9F42765D-7BC1-4FA0-BBB9-20DA153B7FD8}">
      <dsp:nvSpPr>
        <dsp:cNvPr id="0" name=""/>
        <dsp:cNvSpPr/>
      </dsp:nvSpPr>
      <dsp:spPr>
        <a:xfrm>
          <a:off x="487463" y="457667"/>
          <a:ext cx="236654" cy="212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2906"/>
              </a:lnTo>
              <a:lnTo>
                <a:pt x="236654" y="21290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15ADC-5E37-4321-8709-A5D4D9EED4CD}">
      <dsp:nvSpPr>
        <dsp:cNvPr id="0" name=""/>
        <dsp:cNvSpPr/>
      </dsp:nvSpPr>
      <dsp:spPr>
        <a:xfrm>
          <a:off x="724118" y="529331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/>
            <a:t>Electromecánica</a:t>
          </a:r>
          <a:endParaRPr lang="es-PE" sz="1200" kern="1200" dirty="0"/>
        </a:p>
      </dsp:txBody>
      <dsp:txXfrm>
        <a:off x="732392" y="537605"/>
        <a:ext cx="1747839" cy="265936"/>
      </dsp:txXfrm>
    </dsp:sp>
    <dsp:sp modelId="{1612A739-1BF2-4D41-968D-429391AA66A6}">
      <dsp:nvSpPr>
        <dsp:cNvPr id="0" name=""/>
        <dsp:cNvSpPr/>
      </dsp:nvSpPr>
      <dsp:spPr>
        <a:xfrm>
          <a:off x="487463" y="457667"/>
          <a:ext cx="237220" cy="5504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493"/>
              </a:lnTo>
              <a:lnTo>
                <a:pt x="237220" y="550493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E73714-4F8E-4D63-967A-6AB8AE60EDCA}">
      <dsp:nvSpPr>
        <dsp:cNvPr id="0" name=""/>
        <dsp:cNvSpPr/>
      </dsp:nvSpPr>
      <dsp:spPr>
        <a:xfrm>
          <a:off x="724683" y="866918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05264"/>
              <a:satOff val="-4601"/>
              <a:lumOff val="1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 err="1"/>
            <a:t>Matricería</a:t>
          </a:r>
          <a:endParaRPr lang="es-PE" sz="1200" kern="1200" dirty="0"/>
        </a:p>
      </dsp:txBody>
      <dsp:txXfrm>
        <a:off x="732957" y="875192"/>
        <a:ext cx="1747839" cy="265936"/>
      </dsp:txXfrm>
    </dsp:sp>
    <dsp:sp modelId="{79BF8B2D-4257-4137-AD5F-91C799BD9632}">
      <dsp:nvSpPr>
        <dsp:cNvPr id="0" name=""/>
        <dsp:cNvSpPr/>
      </dsp:nvSpPr>
      <dsp:spPr>
        <a:xfrm>
          <a:off x="487463" y="457667"/>
          <a:ext cx="237220" cy="8927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2776"/>
              </a:lnTo>
              <a:lnTo>
                <a:pt x="237220" y="89277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BEC0C-B10D-4EB6-90D1-6307DA5F8D0C}">
      <dsp:nvSpPr>
        <dsp:cNvPr id="0" name=""/>
        <dsp:cNvSpPr/>
      </dsp:nvSpPr>
      <dsp:spPr>
        <a:xfrm>
          <a:off x="724683" y="1209201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10528"/>
              <a:satOff val="-9203"/>
              <a:lumOff val="25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Electricidad</a:t>
          </a:r>
        </a:p>
      </dsp:txBody>
      <dsp:txXfrm>
        <a:off x="732957" y="1217475"/>
        <a:ext cx="1747839" cy="265936"/>
      </dsp:txXfrm>
    </dsp:sp>
    <dsp:sp modelId="{FBAF63BE-50DE-4865-B3DC-DDA26643A545}">
      <dsp:nvSpPr>
        <dsp:cNvPr id="0" name=""/>
        <dsp:cNvSpPr/>
      </dsp:nvSpPr>
      <dsp:spPr>
        <a:xfrm>
          <a:off x="487463" y="457667"/>
          <a:ext cx="246102" cy="123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533"/>
              </a:lnTo>
              <a:lnTo>
                <a:pt x="246102" y="1237533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3BF2F-8D56-450A-AE6E-723A79951B45}">
      <dsp:nvSpPr>
        <dsp:cNvPr id="0" name=""/>
        <dsp:cNvSpPr/>
      </dsp:nvSpPr>
      <dsp:spPr>
        <a:xfrm>
          <a:off x="733565" y="1553957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15792"/>
              <a:satOff val="-13804"/>
              <a:lumOff val="37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Comercio Exterior</a:t>
          </a:r>
        </a:p>
      </dsp:txBody>
      <dsp:txXfrm>
        <a:off x="741839" y="1562231"/>
        <a:ext cx="1747839" cy="265936"/>
      </dsp:txXfrm>
    </dsp:sp>
    <dsp:sp modelId="{E0B45E92-4F78-46EC-ACA1-41FC80B20B96}">
      <dsp:nvSpPr>
        <dsp:cNvPr id="0" name=""/>
        <dsp:cNvSpPr/>
      </dsp:nvSpPr>
      <dsp:spPr>
        <a:xfrm>
          <a:off x="487463" y="457667"/>
          <a:ext cx="246138" cy="15876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7669"/>
              </a:lnTo>
              <a:lnTo>
                <a:pt x="246138" y="158766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7F2CA-3517-40E9-817A-734D83231454}">
      <dsp:nvSpPr>
        <dsp:cNvPr id="0" name=""/>
        <dsp:cNvSpPr/>
      </dsp:nvSpPr>
      <dsp:spPr>
        <a:xfrm>
          <a:off x="733601" y="1904094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15792"/>
              <a:satOff val="-13804"/>
              <a:lumOff val="37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Banca y Finanzas</a:t>
          </a:r>
        </a:p>
      </dsp:txBody>
      <dsp:txXfrm>
        <a:off x="741875" y="1912368"/>
        <a:ext cx="1747839" cy="265936"/>
      </dsp:txXfrm>
    </dsp:sp>
    <dsp:sp modelId="{757892D4-AE23-43A5-8202-3FC204342473}">
      <dsp:nvSpPr>
        <dsp:cNvPr id="0" name=""/>
        <dsp:cNvSpPr/>
      </dsp:nvSpPr>
      <dsp:spPr>
        <a:xfrm>
          <a:off x="487463" y="457667"/>
          <a:ext cx="246120" cy="1926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6909"/>
              </a:lnTo>
              <a:lnTo>
                <a:pt x="246120" y="192690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D5513-9855-4458-9CAF-F21C634880C1}">
      <dsp:nvSpPr>
        <dsp:cNvPr id="0" name=""/>
        <dsp:cNvSpPr/>
      </dsp:nvSpPr>
      <dsp:spPr>
        <a:xfrm>
          <a:off x="733583" y="2243334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210528"/>
              <a:satOff val="-9203"/>
              <a:lumOff val="251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Contabilidad</a:t>
          </a:r>
        </a:p>
      </dsp:txBody>
      <dsp:txXfrm>
        <a:off x="741857" y="2251608"/>
        <a:ext cx="1747839" cy="265936"/>
      </dsp:txXfrm>
    </dsp:sp>
    <dsp:sp modelId="{571B3795-77AC-4F3B-AD0B-E157A1990CB6}">
      <dsp:nvSpPr>
        <dsp:cNvPr id="0" name=""/>
        <dsp:cNvSpPr/>
      </dsp:nvSpPr>
      <dsp:spPr>
        <a:xfrm>
          <a:off x="487463" y="457667"/>
          <a:ext cx="255038" cy="2262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62706"/>
              </a:lnTo>
              <a:lnTo>
                <a:pt x="255038" y="2262706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A9949-A420-4DEF-B1D8-C4651A779205}">
      <dsp:nvSpPr>
        <dsp:cNvPr id="0" name=""/>
        <dsp:cNvSpPr/>
      </dsp:nvSpPr>
      <dsp:spPr>
        <a:xfrm>
          <a:off x="742502" y="2579131"/>
          <a:ext cx="1764387" cy="282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05264"/>
              <a:satOff val="-4601"/>
              <a:lumOff val="1256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200" kern="1200" dirty="0"/>
            <a:t>…</a:t>
          </a:r>
        </a:p>
      </dsp:txBody>
      <dsp:txXfrm>
        <a:off x="750776" y="2587405"/>
        <a:ext cx="1747839" cy="2659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E21A1-FA52-43DE-90CE-F5A091B5A25A}" type="datetimeFigureOut">
              <a:rPr lang="es-ES" smtClean="0"/>
              <a:t>29/01/2019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777196"/>
            <a:ext cx="3013763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9466" y="8777196"/>
            <a:ext cx="3013763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29A7E-27C1-425E-AD60-5A678508AF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2669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4653B-693D-45FE-8BB2-FAECAC0FC372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55700"/>
            <a:ext cx="5541962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95485" y="4447153"/>
            <a:ext cx="556387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777196"/>
            <a:ext cx="3013763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39466" y="8777196"/>
            <a:ext cx="3013763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352A6-48E4-4550-9901-D5C2AD4759B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0957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CD9A4-9048-429A-80F4-5CB314DFE544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52833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CD9A4-9048-429A-80F4-5CB314DFE544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89021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resent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555480" y="1122363"/>
            <a:ext cx="8883795" cy="2387600"/>
          </a:xfrm>
        </p:spPr>
        <p:txBody>
          <a:bodyPr anchor="b">
            <a:normAutofit/>
          </a:bodyPr>
          <a:lstStyle>
            <a:lvl1pPr marL="0" indent="0" algn="l">
              <a:buNone/>
              <a:defRPr sz="3800" b="0" cap="all" baseline="0"/>
            </a:lvl1pPr>
          </a:lstStyle>
          <a:p>
            <a:r>
              <a:rPr lang="es-ES" dirty="0"/>
              <a:t>Haga clic para modificar el estilo de PRESENTACIÓN del patrón</a:t>
            </a:r>
            <a:endParaRPr lang="es-PE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80" y="3650231"/>
            <a:ext cx="3258114" cy="7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99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1787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55480" y="962025"/>
            <a:ext cx="8255145" cy="2439097"/>
          </a:xfrm>
        </p:spPr>
        <p:txBody>
          <a:bodyPr anchor="b">
            <a:normAutofit/>
          </a:bodyPr>
          <a:lstStyle>
            <a:lvl1pPr marL="0" indent="0" algn="l">
              <a:buNone/>
              <a:defRPr sz="3400" b="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6" name="Título 1"/>
          <p:cNvSpPr txBox="1">
            <a:spLocks/>
          </p:cNvSpPr>
          <p:nvPr userDrawn="1"/>
        </p:nvSpPr>
        <p:spPr>
          <a:xfrm>
            <a:off x="555480" y="3427071"/>
            <a:ext cx="8255145" cy="5910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lang="es-PE" sz="3400" b="0" kern="1200" dirty="0">
                <a:solidFill>
                  <a:srgbClr val="CC0000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</a:lstStyle>
          <a:p>
            <a:endParaRPr lang="es-PE" sz="2100" b="0" kern="1200" dirty="0">
              <a:solidFill>
                <a:schemeClr val="bg1">
                  <a:lumMod val="50000"/>
                </a:schemeClr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10" name="Marcador de contenido 2"/>
          <p:cNvSpPr>
            <a:spLocks noGrp="1"/>
          </p:cNvSpPr>
          <p:nvPr>
            <p:ph idx="12"/>
          </p:nvPr>
        </p:nvSpPr>
        <p:spPr>
          <a:xfrm>
            <a:off x="555480" y="3461554"/>
            <a:ext cx="8255145" cy="986621"/>
          </a:xfrm>
        </p:spPr>
        <p:txBody>
          <a:bodyPr>
            <a:noAutofit/>
          </a:bodyPr>
          <a:lstStyle>
            <a:lvl1pPr>
              <a:defRPr sz="2100">
                <a:latin typeface="Stag Book" panose="02000503060000020004" pitchFamily="50" charset="0"/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117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.1 Un contenid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8435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2 Dos contenidos 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58458" y="3756454"/>
            <a:ext cx="10702389" cy="5801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500" b="0" smtClean="0">
                <a:solidFill>
                  <a:srgbClr val="CC0000"/>
                </a:solidFill>
                <a:latin typeface="Stag Book" panose="02000503060000020004" pitchFamily="50" charset="0"/>
              </a:defRPr>
            </a:lvl1pPr>
          </a:lstStyle>
          <a:p>
            <a:pPr marL="358775" lvl="0" indent="-358775">
              <a:spcBef>
                <a:spcPct val="0"/>
              </a:spcBef>
              <a:buFont typeface="Webdings" panose="05030102010509060703" pitchFamily="18" charset="2"/>
              <a:buChar char=""/>
            </a:pPr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001711" y="2097302"/>
            <a:ext cx="10340976" cy="1251379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51408" y="1372057"/>
            <a:ext cx="10707169" cy="58012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sz="2500" b="0" smtClean="0">
                <a:solidFill>
                  <a:srgbClr val="CC0000"/>
                </a:solidFill>
                <a:latin typeface="Stag Book" panose="02000503060000020004" pitchFamily="50" charset="0"/>
              </a:defRPr>
            </a:lvl1pPr>
          </a:lstStyle>
          <a:p>
            <a:pPr marL="358775" lvl="0" indent="-358775">
              <a:spcBef>
                <a:spcPct val="0"/>
              </a:spcBef>
              <a:buFont typeface="Webdings" panose="05030102010509060703" pitchFamily="18" charset="2"/>
              <a:buChar char=""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001711" y="4519228"/>
            <a:ext cx="10340976" cy="131316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09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3  Contenid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6"/>
          <p:cNvSpPr>
            <a:spLocks noGrp="1"/>
          </p:cNvSpPr>
          <p:nvPr>
            <p:ph type="title" hasCustomPrompt="1"/>
          </p:nvPr>
        </p:nvSpPr>
        <p:spPr>
          <a:xfrm>
            <a:off x="652999" y="1370331"/>
            <a:ext cx="10700799" cy="532310"/>
          </a:xfrm>
        </p:spPr>
        <p:txBody>
          <a:bodyPr/>
          <a:lstStyle/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6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652999" y="2106592"/>
            <a:ext cx="10702389" cy="40934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50295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4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087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.5 contenido e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51410" y="1093102"/>
            <a:ext cx="4120616" cy="1082941"/>
          </a:xfrm>
        </p:spPr>
        <p:txBody>
          <a:bodyPr anchor="b">
            <a:norm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Char char=""/>
              <a:defRPr lang="es-PE" sz="2500" b="0" kern="1200" dirty="0">
                <a:solidFill>
                  <a:srgbClr val="CC0000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</a:lstStyle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1093102"/>
            <a:ext cx="6172200" cy="51069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053296" y="2361236"/>
            <a:ext cx="3718729" cy="383884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67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9BC411-9DCA-4AA2-92BE-77910096B509}" type="datetimeFigureOut">
              <a:rPr lang="es-PE" smtClean="0"/>
              <a:t>29/01/2019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4DCDAF-5738-45D8-BDE6-6AA7A91519E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8795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ítulo y objeto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381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/>
            </a:lvl1pPr>
            <a:lvl2pPr marL="742950" indent="698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/>
            </a:lvl2pPr>
            <a:lvl3pPr marL="1143000" indent="1016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/>
            </a:lvl3pPr>
            <a:lvl4pPr marL="16002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/>
            </a:lvl4pPr>
            <a:lvl5pPr marL="20574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/>
            </a:lvl5pPr>
            <a:lvl6pPr marL="25146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762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797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51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61858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52999" y="1370331"/>
            <a:ext cx="10700799" cy="532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subtítulo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15197" y="1979409"/>
            <a:ext cx="10338601" cy="4139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61" y="151958"/>
            <a:ext cx="1949621" cy="42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9" r:id="rId4"/>
    <p:sldLayoutId id="2147483661" r:id="rId5"/>
    <p:sldLayoutId id="2147483670" r:id="rId6"/>
    <p:sldLayoutId id="2147483657" r:id="rId7"/>
    <p:sldLayoutId id="2147483674" r:id="rId8"/>
    <p:sldLayoutId id="2147483675" r:id="rId9"/>
    <p:sldLayoutId id="2147483676" r:id="rId10"/>
  </p:sldLayoutIdLst>
  <p:txStyles>
    <p:titleStyle>
      <a:lvl1pPr marL="358775" indent="-358775" algn="l" defTabSz="914400" rtl="0" eaLnBrk="1" latinLnBrk="0" hangingPunct="1">
        <a:lnSpc>
          <a:spcPct val="90000"/>
        </a:lnSpc>
        <a:spcBef>
          <a:spcPct val="0"/>
        </a:spcBef>
        <a:buFont typeface="Webdings" panose="05030102010509060703" pitchFamily="18" charset="2"/>
        <a:buChar char=""/>
        <a:defRPr lang="es-PE" sz="2500" b="0" kern="1200" dirty="0">
          <a:solidFill>
            <a:srgbClr val="CC0000"/>
          </a:solidFill>
          <a:latin typeface="Stag Book" panose="02000503060000020004" pitchFamily="50" charset="0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ensos.inei.gob.pe/cenec2008/definiciones.as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usinessdictionary.com/definition/establishment.html" TargetMode="External"/><Relationship Id="rId4" Type="http://schemas.openxmlformats.org/officeDocument/2006/relationships/hyperlink" Target="http://www.bls.gov/cew/cewfaq.htm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image" Target="../media/image7.png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8007" y="1967304"/>
            <a:ext cx="108782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solidFill>
                  <a:srgbClr val="CC0000"/>
                </a:solidFill>
                <a:latin typeface="+mj-lt"/>
              </a:rPr>
              <a:t>Registro de Instituciones Educativas</a:t>
            </a:r>
          </a:p>
          <a:p>
            <a:r>
              <a:rPr lang="es-PE" sz="2800" dirty="0">
                <a:solidFill>
                  <a:srgbClr val="C00000"/>
                </a:solidFill>
              </a:rPr>
              <a:t>Unidad de </a:t>
            </a:r>
            <a:r>
              <a:rPr lang="es-PE" sz="2800" dirty="0" smtClean="0">
                <a:solidFill>
                  <a:srgbClr val="C00000"/>
                </a:solidFill>
              </a:rPr>
              <a:t>Estadística – Oficina de Seguimiento y Evaluación </a:t>
            </a:r>
            <a:r>
              <a:rPr lang="es-PE" sz="2800" dirty="0" smtClean="0">
                <a:solidFill>
                  <a:srgbClr val="C00000"/>
                </a:solidFill>
              </a:rPr>
              <a:t>Estratégica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40" y="3427071"/>
            <a:ext cx="3258114" cy="709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20512" y="5128066"/>
            <a:ext cx="568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dirty="0"/>
              <a:t>Identificación preliminar de </a:t>
            </a:r>
            <a:r>
              <a:rPr lang="es-PE" sz="3200" dirty="0" smtClean="0"/>
              <a:t>II.EE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90792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574527" y="2749310"/>
            <a:ext cx="6924581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58775" indent="-358775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Char char=""/>
              <a:defRPr lang="es-PE" sz="2800" b="1">
                <a:solidFill>
                  <a:srgbClr val="C00000"/>
                </a:solidFill>
              </a:defRPr>
            </a:lvl1pPr>
          </a:lstStyle>
          <a:p>
            <a:pPr marL="0" indent="0" algn="ctr">
              <a:buNone/>
            </a:pPr>
            <a:r>
              <a:rPr lang="es-MX" sz="3600" dirty="0" smtClean="0"/>
              <a:t>Construcción de los listados </a:t>
            </a:r>
            <a:r>
              <a:rPr lang="es-MX" sz="3600" dirty="0"/>
              <a:t>de identificación preliminar de </a:t>
            </a:r>
            <a:r>
              <a:rPr lang="es-MX" sz="3600" dirty="0" smtClean="0"/>
              <a:t>II.EE.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1784079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" y="2162"/>
            <a:ext cx="9356033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58775" indent="-358775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Char char=""/>
              <a:defRPr lang="es-PE" sz="2800" b="1">
                <a:solidFill>
                  <a:srgbClr val="C00000"/>
                </a:solidFill>
              </a:defRPr>
            </a:lvl1pPr>
          </a:lstStyle>
          <a:p>
            <a:pPr marL="0" indent="0">
              <a:buNone/>
            </a:pPr>
            <a:r>
              <a:rPr lang="es-MX" dirty="0" smtClean="0"/>
              <a:t>Listados </a:t>
            </a:r>
            <a:r>
              <a:rPr lang="es-MX" dirty="0"/>
              <a:t>de identificación preliminar de </a:t>
            </a:r>
            <a:r>
              <a:rPr lang="es-MX" dirty="0" smtClean="0"/>
              <a:t>IIEE</a:t>
            </a:r>
          </a:p>
          <a:p>
            <a:pPr marL="0" indent="0">
              <a:buNone/>
            </a:pPr>
            <a:r>
              <a:rPr lang="es-MX" sz="2000" b="0" dirty="0" smtClean="0"/>
              <a:t>(Consideraciones preliminares)</a:t>
            </a:r>
            <a:endParaRPr lang="es-MX" sz="2000" b="0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05D11DD5-A7EB-42D1-899F-F4B9FD225032}"/>
              </a:ext>
            </a:extLst>
          </p:cNvPr>
          <p:cNvSpPr/>
          <p:nvPr/>
        </p:nvSpPr>
        <p:spPr>
          <a:xfrm>
            <a:off x="665824" y="1051169"/>
            <a:ext cx="107508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dirty="0"/>
              <a:t>El listado de identificación preliminar es una relación de </a:t>
            </a:r>
            <a:r>
              <a:rPr lang="es-PE" sz="2000" dirty="0" smtClean="0"/>
              <a:t>II.EE., </a:t>
            </a:r>
            <a:r>
              <a:rPr lang="es-PE" sz="2000" dirty="0"/>
              <a:t>servicios educativos y establecimientos educativos de educación básica, técnico-productiva y superior, que funcionan en cada IGED.</a:t>
            </a:r>
          </a:p>
          <a:p>
            <a:pPr algn="just">
              <a:spcAft>
                <a:spcPts val="1200"/>
              </a:spcAft>
            </a:pPr>
            <a:r>
              <a:rPr lang="es-PE" sz="2000" dirty="0" smtClean="0"/>
              <a:t>Estos </a:t>
            </a:r>
            <a:r>
              <a:rPr lang="es-PE" sz="2000" dirty="0" smtClean="0"/>
              <a:t>listados fueron </a:t>
            </a:r>
            <a:r>
              <a:rPr lang="es-PE" sz="2000" dirty="0" smtClean="0"/>
              <a:t>elaborados </a:t>
            </a:r>
            <a:r>
              <a:rPr lang="es-PE" sz="2000" dirty="0"/>
              <a:t>a partir de la información del </a:t>
            </a:r>
            <a:r>
              <a:rPr lang="es-PE" sz="2000" dirty="0"/>
              <a:t>p</a:t>
            </a:r>
            <a:r>
              <a:rPr lang="es-PE" sz="2000" dirty="0" smtClean="0"/>
              <a:t>ortal web </a:t>
            </a:r>
            <a:r>
              <a:rPr lang="es-PE" sz="2000" dirty="0"/>
              <a:t>Escale y </a:t>
            </a:r>
            <a:r>
              <a:rPr lang="es-PE" sz="2000" b="1" dirty="0"/>
              <a:t>la Cedula ID </a:t>
            </a:r>
            <a:r>
              <a:rPr lang="es-PE" sz="2000" dirty="0"/>
              <a:t>del </a:t>
            </a:r>
            <a:r>
              <a:rPr lang="es-PE" sz="2000" b="1" dirty="0"/>
              <a:t>Censo </a:t>
            </a:r>
            <a:r>
              <a:rPr lang="es-PE" sz="2000" b="1" dirty="0" smtClean="0"/>
              <a:t>Escolar (Educativo) </a:t>
            </a:r>
            <a:r>
              <a:rPr lang="es-PE" sz="2000" dirty="0"/>
              <a:t>2015, 2016 y 2017.</a:t>
            </a:r>
          </a:p>
          <a:p>
            <a:pPr algn="just">
              <a:spcAft>
                <a:spcPts val="1200"/>
              </a:spcAft>
            </a:pPr>
            <a:r>
              <a:rPr lang="es-PE" sz="2000" dirty="0" smtClean="0"/>
              <a:t>A partir de esta trabajo, </a:t>
            </a:r>
            <a:r>
              <a:rPr lang="es-PE" sz="2000" dirty="0" smtClean="0"/>
              <a:t>se identificaron y codificaron las II.EE. a través de un </a:t>
            </a:r>
            <a:r>
              <a:rPr lang="es-PE" sz="2000" dirty="0" smtClean="0"/>
              <a:t>código </a:t>
            </a:r>
            <a:r>
              <a:rPr lang="es-PE" sz="2000" dirty="0"/>
              <a:t>de </a:t>
            </a:r>
            <a:r>
              <a:rPr lang="es-PE" sz="2000" b="1" dirty="0"/>
              <a:t>carácter temporal</a:t>
            </a:r>
            <a:r>
              <a:rPr lang="es-PE" sz="2000" dirty="0"/>
              <a:t> </a:t>
            </a:r>
            <a:r>
              <a:rPr lang="es-PE" sz="2000" dirty="0" smtClean="0"/>
              <a:t>de II.EE. (</a:t>
            </a:r>
            <a:r>
              <a:rPr lang="es-PE" sz="2000" dirty="0" err="1" smtClean="0"/>
              <a:t>cod_ied_N</a:t>
            </a:r>
            <a:r>
              <a:rPr lang="es-PE" sz="2000" dirty="0"/>
              <a:t>) para identificar </a:t>
            </a:r>
            <a:r>
              <a:rPr lang="es-PE" sz="2000" b="1" dirty="0"/>
              <a:t>la probable existencia </a:t>
            </a:r>
            <a:r>
              <a:rPr lang="es-PE" sz="2000" dirty="0"/>
              <a:t>de una institución educativa. Este código </a:t>
            </a:r>
            <a:r>
              <a:rPr lang="es-PE" sz="2000" b="1" dirty="0"/>
              <a:t>no tiene carácter definitivo, oficial o vinculante</a:t>
            </a:r>
            <a:r>
              <a:rPr lang="es-PE" sz="2000" dirty="0" smtClean="0"/>
              <a:t>.</a:t>
            </a:r>
            <a:endParaRPr lang="es-PE" sz="2000" dirty="0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2D0EBB05-1E14-4308-843C-83DD509CA488}"/>
              </a:ext>
            </a:extLst>
          </p:cNvPr>
          <p:cNvSpPr/>
          <p:nvPr/>
        </p:nvSpPr>
        <p:spPr>
          <a:xfrm>
            <a:off x="1823346" y="4181131"/>
            <a:ext cx="9694415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PE" sz="2000" b="1" dirty="0">
                <a:solidFill>
                  <a:srgbClr val="FF0000"/>
                </a:solidFill>
              </a:rPr>
              <a:t>NOTA IMPORTANTE</a:t>
            </a:r>
          </a:p>
          <a:p>
            <a:pPr algn="just"/>
            <a:r>
              <a:rPr lang="es-PE" sz="2000" dirty="0"/>
              <a:t>El listado de identificación preliminar de </a:t>
            </a:r>
            <a:r>
              <a:rPr lang="es-PE" sz="2000" dirty="0" smtClean="0"/>
              <a:t>II.EE. </a:t>
            </a:r>
            <a:r>
              <a:rPr lang="es-PE" sz="2000" b="1" dirty="0"/>
              <a:t>no cuenta con valor definitivo </a:t>
            </a:r>
            <a:r>
              <a:rPr lang="es-PE" sz="2000" dirty="0"/>
              <a:t>y solo constituye una </a:t>
            </a:r>
            <a:r>
              <a:rPr lang="es-PE" sz="2000" b="1" dirty="0"/>
              <a:t>herramienta referencial de apoyo en el proceso de identificación de las </a:t>
            </a:r>
            <a:r>
              <a:rPr lang="es-PE" sz="2000" b="1" dirty="0" smtClean="0"/>
              <a:t>II.EE</a:t>
            </a:r>
            <a:r>
              <a:rPr lang="es-PE" sz="2000" dirty="0" smtClean="0"/>
              <a:t>. por parte de los equipos de implementación del RIE de las DRE y UGEL.</a:t>
            </a:r>
            <a:endParaRPr lang="es-PE" sz="2000" dirty="0"/>
          </a:p>
        </p:txBody>
      </p:sp>
      <p:pic>
        <p:nvPicPr>
          <p:cNvPr id="6" name="Gráfico 5" descr="Lupa">
            <a:extLst>
              <a:ext uri="{FF2B5EF4-FFF2-40B4-BE49-F238E27FC236}">
                <a16:creationId xmlns="" xmlns:a16="http://schemas.microsoft.com/office/drawing/2014/main" id="{054B78CF-94FD-42CC-A113-3992BE9004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824" y="4254581"/>
            <a:ext cx="1017471" cy="10174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187" y="3614035"/>
            <a:ext cx="628596" cy="4995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630" y="2345945"/>
            <a:ext cx="2233465" cy="7842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786" y="4626926"/>
            <a:ext cx="2142768" cy="102009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878116" y="2298526"/>
            <a:ext cx="629478" cy="287648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s-MX" sz="1100" dirty="0" smtClean="0"/>
              <a:t>Cédula</a:t>
            </a:r>
            <a:endParaRPr lang="es-PE" sz="11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515745" y="4717914"/>
            <a:ext cx="1734844" cy="303037"/>
          </a:xfrm>
          <a:prstGeom prst="rect">
            <a:avLst/>
          </a:prstGeom>
          <a:noFill/>
        </p:spPr>
        <p:txBody>
          <a:bodyPr wrap="none" lIns="117226" tIns="58613" rIns="117226" bIns="58613" rtlCol="0">
            <a:spAutoFit/>
          </a:bodyPr>
          <a:lstStyle/>
          <a:p>
            <a:r>
              <a:rPr lang="es-MX" sz="1200" dirty="0" smtClean="0"/>
              <a:t>Formulario  de Servicios</a:t>
            </a:r>
            <a:endParaRPr lang="es-PE" sz="12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756" y="3614035"/>
            <a:ext cx="582464" cy="462845"/>
          </a:xfrm>
          <a:prstGeom prst="rect">
            <a:avLst/>
          </a:prstGeom>
        </p:spPr>
      </p:pic>
      <p:sp>
        <p:nvSpPr>
          <p:cNvPr id="21" name="Rectángulo 20"/>
          <p:cNvSpPr/>
          <p:nvPr/>
        </p:nvSpPr>
        <p:spPr>
          <a:xfrm>
            <a:off x="2154969" y="3451316"/>
            <a:ext cx="2129604" cy="857035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es-PE" sz="1200" b="1" dirty="0"/>
              <a:t>Director General</a:t>
            </a:r>
          </a:p>
          <a:p>
            <a:pPr marL="118040" indent="-118040">
              <a:buFont typeface="Arial" panose="020B0604020202020204" pitchFamily="34" charset="0"/>
              <a:buChar char="•"/>
            </a:pPr>
            <a:r>
              <a:rPr lang="es-PE" sz="1200" dirty="0"/>
              <a:t>Descarga </a:t>
            </a:r>
            <a:r>
              <a:rPr lang="es-PE" sz="1200" dirty="0" smtClean="0"/>
              <a:t>Cédula vacía</a:t>
            </a:r>
            <a:endParaRPr lang="es-PE" sz="1200" dirty="0"/>
          </a:p>
          <a:p>
            <a:pPr marL="118040" indent="-118040">
              <a:buFont typeface="Arial" panose="020B0604020202020204" pitchFamily="34" charset="0"/>
              <a:buChar char="•"/>
            </a:pPr>
            <a:r>
              <a:rPr lang="es-PE" sz="1200" b="1" dirty="0"/>
              <a:t>Llena Cédula</a:t>
            </a:r>
          </a:p>
          <a:p>
            <a:pPr marL="118040" indent="-118040">
              <a:buFont typeface="Arial" panose="020B0604020202020204" pitchFamily="34" charset="0"/>
              <a:buChar char="•"/>
            </a:pPr>
            <a:r>
              <a:rPr lang="es-PE" sz="1200" dirty="0"/>
              <a:t>Remite Cédula </a:t>
            </a: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71" y="2529356"/>
            <a:ext cx="2129414" cy="571971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032" y="4963819"/>
            <a:ext cx="2109817" cy="571850"/>
          </a:xfrm>
          <a:prstGeom prst="rect">
            <a:avLst/>
          </a:prstGeom>
        </p:spPr>
      </p:pic>
      <p:sp>
        <p:nvSpPr>
          <p:cNvPr id="33" name="Rectángulo 32"/>
          <p:cNvSpPr/>
          <p:nvPr/>
        </p:nvSpPr>
        <p:spPr>
          <a:xfrm>
            <a:off x="5921357" y="3451316"/>
            <a:ext cx="2080406" cy="857035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es-PE" sz="1200" b="1" dirty="0"/>
              <a:t>Director General</a:t>
            </a:r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s-MX" sz="1200" dirty="0" smtClean="0"/>
              <a:t>Descarga Cédula pre-llenada</a:t>
            </a:r>
            <a:endParaRPr lang="es-PE" sz="12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s-MX" sz="1200" b="1" dirty="0" smtClean="0"/>
              <a:t>Corrige Cédula pre-llenada</a:t>
            </a:r>
            <a:endParaRPr lang="es-PE" sz="1200" b="1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s-MX" sz="1200" dirty="0" smtClean="0"/>
              <a:t>Remite Cédula Corregida</a:t>
            </a:r>
            <a:endParaRPr lang="es-PE" sz="1200" dirty="0"/>
          </a:p>
        </p:txBody>
      </p:sp>
      <p:sp>
        <p:nvSpPr>
          <p:cNvPr id="35" name="CuadroTexto 34"/>
          <p:cNvSpPr txBox="1"/>
          <p:nvPr/>
        </p:nvSpPr>
        <p:spPr>
          <a:xfrm>
            <a:off x="648179" y="1265746"/>
            <a:ext cx="3304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Punto de partida: Cédulas vacías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Informante: Cualquier </a:t>
            </a:r>
            <a:r>
              <a:rPr lang="es-MX" sz="1400" dirty="0" smtClean="0"/>
              <a:t>Director de nivel </a:t>
            </a:r>
            <a:r>
              <a:rPr lang="es-MX" sz="1400" b="1" dirty="0" smtClean="0"/>
              <a:t>que se consideraba director general</a:t>
            </a:r>
            <a:endParaRPr lang="es-PE" sz="14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4517567" y="1270593"/>
            <a:ext cx="3327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Punto de partida: </a:t>
            </a:r>
            <a:r>
              <a:rPr lang="es-MX" sz="1400" b="1" dirty="0" smtClean="0">
                <a:solidFill>
                  <a:srgbClr val="C00000"/>
                </a:solidFill>
              </a:rPr>
              <a:t>Cédulas </a:t>
            </a:r>
            <a:r>
              <a:rPr lang="es-MX" sz="1400" b="1" dirty="0" smtClean="0">
                <a:solidFill>
                  <a:srgbClr val="C00000"/>
                </a:solidFill>
              </a:rPr>
              <a:t>pre-llenadas con código </a:t>
            </a:r>
            <a:r>
              <a:rPr lang="es-MX" sz="1400" b="1" dirty="0" smtClean="0">
                <a:solidFill>
                  <a:srgbClr val="C00000"/>
                </a:solidFill>
              </a:rPr>
              <a:t>único.</a:t>
            </a:r>
            <a:endParaRPr lang="es-MX" sz="14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Informante: Cualquier </a:t>
            </a:r>
            <a:r>
              <a:rPr lang="es-MX" sz="1400" dirty="0" smtClean="0"/>
              <a:t>Director de nivel</a:t>
            </a:r>
            <a:r>
              <a:rPr lang="es-MX" sz="1400" b="1" dirty="0" smtClean="0"/>
              <a:t> que se considerara director general</a:t>
            </a:r>
            <a:endParaRPr lang="es-PE" sz="1400" b="1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544413" y="4706141"/>
            <a:ext cx="15086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Resultado: </a:t>
            </a:r>
            <a:r>
              <a:rPr lang="es-MX" sz="1200" dirty="0" smtClean="0"/>
              <a:t>Varios directores remitían la misma cédula por considerarse Directores Generales</a:t>
            </a:r>
            <a:endParaRPr lang="es-PE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2674011" y="4779196"/>
            <a:ext cx="1277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 smtClean="0"/>
              <a:t>Resultado: </a:t>
            </a:r>
            <a:r>
              <a:rPr lang="es-MX" sz="1200" dirty="0" smtClean="0"/>
              <a:t>Múltiples</a:t>
            </a:r>
            <a:r>
              <a:rPr lang="es-MX" sz="1200" b="1" dirty="0" smtClean="0"/>
              <a:t> </a:t>
            </a:r>
            <a:r>
              <a:rPr lang="es-MX" sz="1200" dirty="0" smtClean="0"/>
              <a:t>agrupaciones dependiendo del director</a:t>
            </a:r>
            <a:endParaRPr lang="es-PE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975210" y="891068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Fase 1: Cédula ID 2015</a:t>
            </a:r>
            <a:endParaRPr lang="es-PE" b="1" dirty="0"/>
          </a:p>
        </p:txBody>
      </p:sp>
      <p:sp>
        <p:nvSpPr>
          <p:cNvPr id="41" name="CuadroTexto 40"/>
          <p:cNvSpPr txBox="1"/>
          <p:nvPr/>
        </p:nvSpPr>
        <p:spPr>
          <a:xfrm>
            <a:off x="4991735" y="890148"/>
            <a:ext cx="230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Fase 2: Cédula ID 2016</a:t>
            </a:r>
            <a:endParaRPr lang="es-PE" b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3631" y="5662712"/>
            <a:ext cx="1886459" cy="995383"/>
          </a:xfrm>
          <a:prstGeom prst="rect">
            <a:avLst/>
          </a:prstGeom>
        </p:spPr>
      </p:pic>
      <p:cxnSp>
        <p:nvCxnSpPr>
          <p:cNvPr id="9" name="Conector angular 8"/>
          <p:cNvCxnSpPr>
            <a:stCxn id="25" idx="2"/>
          </p:cNvCxnSpPr>
          <p:nvPr/>
        </p:nvCxnSpPr>
        <p:spPr>
          <a:xfrm rot="16200000" flipH="1">
            <a:off x="5642945" y="1526664"/>
            <a:ext cx="425995" cy="8444003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angular 10"/>
          <p:cNvCxnSpPr>
            <a:stCxn id="8" idx="2"/>
          </p:cNvCxnSpPr>
          <p:nvPr/>
        </p:nvCxnSpPr>
        <p:spPr>
          <a:xfrm rot="16200000" flipH="1">
            <a:off x="7584267" y="3460919"/>
            <a:ext cx="307579" cy="4679772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7051055" y="6180552"/>
            <a:ext cx="51409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/>
              <a:t>Ficha </a:t>
            </a:r>
            <a:r>
              <a:rPr lang="es-MX" sz="1600" b="1" dirty="0" smtClean="0"/>
              <a:t>de Datos de IE preliminar</a:t>
            </a:r>
            <a:endParaRPr lang="es-PE" sz="1600" b="1" dirty="0"/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4443" y="3614035"/>
            <a:ext cx="628596" cy="499503"/>
          </a:xfrm>
          <a:prstGeom prst="rect">
            <a:avLst/>
          </a:prstGeom>
        </p:spPr>
      </p:pic>
      <p:sp>
        <p:nvSpPr>
          <p:cNvPr id="47" name="Flecha abajo 46"/>
          <p:cNvSpPr/>
          <p:nvPr/>
        </p:nvSpPr>
        <p:spPr>
          <a:xfrm>
            <a:off x="9185837" y="3187341"/>
            <a:ext cx="303167" cy="34337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PE"/>
          </a:p>
        </p:txBody>
      </p:sp>
      <p:pic>
        <p:nvPicPr>
          <p:cNvPr id="49" name="Imagen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054" y="2345945"/>
            <a:ext cx="2233465" cy="784250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94468" y="4626926"/>
            <a:ext cx="2142768" cy="1020090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9503051" y="3455243"/>
            <a:ext cx="2518242" cy="857035"/>
          </a:xfrm>
          <a:prstGeom prst="rect">
            <a:avLst/>
          </a:prstGeom>
        </p:spPr>
        <p:txBody>
          <a:bodyPr wrap="square" lIns="117226" tIns="58613" rIns="117226" bIns="58613">
            <a:spAutoFit/>
          </a:bodyPr>
          <a:lstStyle/>
          <a:p>
            <a:r>
              <a:rPr lang="es-PE" sz="1200" b="1" dirty="0"/>
              <a:t>Director </a:t>
            </a:r>
            <a:r>
              <a:rPr lang="es-PE" sz="1200" b="1" dirty="0" smtClean="0"/>
              <a:t>General (el de mayor nivel)</a:t>
            </a:r>
            <a:endParaRPr lang="es-PE" sz="1200" b="1" dirty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s-MX" sz="1200" dirty="0" smtClean="0"/>
              <a:t>Descarga Cédula pre-llenada</a:t>
            </a:r>
            <a:endParaRPr lang="es-PE" sz="1200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s-MX" sz="1200" b="1" dirty="0" smtClean="0"/>
              <a:t>Corrige Cédula pre-llenada</a:t>
            </a:r>
            <a:endParaRPr lang="es-PE" sz="1200" b="1" dirty="0" smtClean="0"/>
          </a:p>
          <a:p>
            <a:pPr marL="87313" indent="-87313">
              <a:buFont typeface="Arial" panose="020B0604020202020204" pitchFamily="34" charset="0"/>
              <a:buChar char="•"/>
            </a:pPr>
            <a:r>
              <a:rPr lang="es-MX" sz="1200" dirty="0" smtClean="0"/>
              <a:t>Remite Cédula Corregida</a:t>
            </a:r>
            <a:endParaRPr lang="es-PE" sz="1200" dirty="0"/>
          </a:p>
        </p:txBody>
      </p:sp>
      <p:sp>
        <p:nvSpPr>
          <p:cNvPr id="52" name="CuadroTexto 51"/>
          <p:cNvSpPr txBox="1"/>
          <p:nvPr/>
        </p:nvSpPr>
        <p:spPr>
          <a:xfrm>
            <a:off x="8303276" y="1259480"/>
            <a:ext cx="3524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Punto de partida: Cédulas </a:t>
            </a:r>
            <a:r>
              <a:rPr lang="es-MX" sz="1400" dirty="0" smtClean="0"/>
              <a:t>pre-llenadas con código </a:t>
            </a:r>
            <a:r>
              <a:rPr lang="es-MX" sz="1400" dirty="0" smtClean="0"/>
              <a:t>único.</a:t>
            </a:r>
            <a:endParaRPr lang="es-MX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400" dirty="0" smtClean="0"/>
              <a:t>Informante: </a:t>
            </a:r>
            <a:r>
              <a:rPr lang="es-MX" sz="1400" b="1" dirty="0">
                <a:solidFill>
                  <a:srgbClr val="C00000"/>
                </a:solidFill>
              </a:rPr>
              <a:t>El Director identificado como el de mayor nivel (director general</a:t>
            </a:r>
            <a:r>
              <a:rPr lang="es-MX" sz="1400" b="1" dirty="0" smtClean="0">
                <a:solidFill>
                  <a:srgbClr val="C00000"/>
                </a:solidFill>
              </a:rPr>
              <a:t>).</a:t>
            </a:r>
            <a:endParaRPr lang="es-PE" sz="1400" b="1" dirty="0">
              <a:solidFill>
                <a:srgbClr val="C00000"/>
              </a:solidFill>
            </a:endParaRPr>
          </a:p>
        </p:txBody>
      </p:sp>
      <p:sp>
        <p:nvSpPr>
          <p:cNvPr id="54" name="CuadroTexto 53"/>
          <p:cNvSpPr txBox="1"/>
          <p:nvPr/>
        </p:nvSpPr>
        <p:spPr>
          <a:xfrm>
            <a:off x="8929996" y="896414"/>
            <a:ext cx="232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Fase 3: Cédula ID 2017</a:t>
            </a:r>
            <a:endParaRPr lang="es-PE" b="1" dirty="0"/>
          </a:p>
        </p:txBody>
      </p:sp>
      <p:cxnSp>
        <p:nvCxnSpPr>
          <p:cNvPr id="55" name="Conector angular 54"/>
          <p:cNvCxnSpPr>
            <a:stCxn id="50" idx="2"/>
          </p:cNvCxnSpPr>
          <p:nvPr/>
        </p:nvCxnSpPr>
        <p:spPr>
          <a:xfrm rot="16200000" flipH="1">
            <a:off x="9664572" y="5548296"/>
            <a:ext cx="314650" cy="512090"/>
          </a:xfrm>
          <a:prstGeom prst="bentConnector2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adroTexto 58"/>
          <p:cNvSpPr txBox="1"/>
          <p:nvPr/>
        </p:nvSpPr>
        <p:spPr>
          <a:xfrm>
            <a:off x="0" y="-6069"/>
            <a:ext cx="12192000" cy="7571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 smtClean="0"/>
              <a:t>Proceso de identificación preliminar de las II.EE.</a:t>
            </a:r>
          </a:p>
          <a:p>
            <a:r>
              <a:rPr lang="es-MX" sz="2000" b="0" dirty="0"/>
              <a:t>(La Cédula ID)</a:t>
            </a:r>
            <a:endParaRPr lang="es-MX" sz="2000" b="0" dirty="0"/>
          </a:p>
        </p:txBody>
      </p:sp>
      <p:sp>
        <p:nvSpPr>
          <p:cNvPr id="39" name="Flecha abajo 38"/>
          <p:cNvSpPr/>
          <p:nvPr/>
        </p:nvSpPr>
        <p:spPr>
          <a:xfrm>
            <a:off x="5458245" y="3187341"/>
            <a:ext cx="303167" cy="34337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PE"/>
          </a:p>
        </p:txBody>
      </p:sp>
      <p:sp>
        <p:nvSpPr>
          <p:cNvPr id="42" name="Flecha abajo 41"/>
          <p:cNvSpPr/>
          <p:nvPr/>
        </p:nvSpPr>
        <p:spPr>
          <a:xfrm>
            <a:off x="1776847" y="3192270"/>
            <a:ext cx="303167" cy="34337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PE"/>
          </a:p>
        </p:txBody>
      </p:sp>
      <p:sp>
        <p:nvSpPr>
          <p:cNvPr id="43" name="Flecha abajo 42"/>
          <p:cNvSpPr/>
          <p:nvPr/>
        </p:nvSpPr>
        <p:spPr>
          <a:xfrm>
            <a:off x="9186890" y="4247835"/>
            <a:ext cx="303167" cy="34337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PE"/>
          </a:p>
        </p:txBody>
      </p:sp>
      <p:sp>
        <p:nvSpPr>
          <p:cNvPr id="45" name="Flecha abajo 44"/>
          <p:cNvSpPr/>
          <p:nvPr/>
        </p:nvSpPr>
        <p:spPr>
          <a:xfrm>
            <a:off x="5459298" y="4247835"/>
            <a:ext cx="303167" cy="34337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PE"/>
          </a:p>
        </p:txBody>
      </p:sp>
      <p:sp>
        <p:nvSpPr>
          <p:cNvPr id="53" name="Flecha abajo 52"/>
          <p:cNvSpPr/>
          <p:nvPr/>
        </p:nvSpPr>
        <p:spPr>
          <a:xfrm>
            <a:off x="1777900" y="4252764"/>
            <a:ext cx="303167" cy="34337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226" tIns="58613" rIns="117226" bIns="58613"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71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6819" y="1894926"/>
            <a:ext cx="10528605" cy="388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Criterios de Agrupación </a:t>
            </a:r>
            <a:endParaRPr lang="es-PE" sz="20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0777" y="2354567"/>
            <a:ext cx="5157787" cy="35710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900" dirty="0"/>
              <a:t>Agrupación de </a:t>
            </a:r>
            <a:r>
              <a:rPr lang="es-MX" sz="1900" dirty="0" smtClean="0"/>
              <a:t>II.EE. </a:t>
            </a:r>
            <a:r>
              <a:rPr lang="es-MX" sz="1900" dirty="0" smtClean="0"/>
              <a:t>Privadas</a:t>
            </a:r>
            <a:endParaRPr lang="es-MX" sz="190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7903" y="2647001"/>
            <a:ext cx="5480661" cy="304697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400" b="1" dirty="0" smtClean="0"/>
              <a:t>Condiciones:</a:t>
            </a:r>
            <a:endParaRPr lang="es-MX" sz="14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 smtClean="0"/>
              <a:t>Empleo </a:t>
            </a:r>
            <a:r>
              <a:rPr lang="es-MX" sz="1400" dirty="0"/>
              <a:t>del mismo nombre o marca (restricción:  Franquicias</a:t>
            </a:r>
            <a:r>
              <a:rPr lang="es-MX" sz="1400" dirty="0" smtClean="0"/>
              <a:t>).</a:t>
            </a:r>
            <a:endParaRPr lang="es-MX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Comparten una misma infraestructura (local) (restricción: alquiler mutuo</a:t>
            </a:r>
            <a:r>
              <a:rPr lang="es-MX" sz="1400" dirty="0" smtClean="0"/>
              <a:t>).</a:t>
            </a:r>
            <a:endParaRPr lang="es-MX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Tienen un mismo director (restricciones: hay directores que atienden varias instituciones</a:t>
            </a:r>
            <a:r>
              <a:rPr lang="es-MX" sz="1400" dirty="0" smtClean="0"/>
              <a:t>).</a:t>
            </a:r>
            <a:endParaRPr lang="es-MX" sz="1400" b="1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Tienen el mismo promotor (restricciones: promotores que tienen varias instituciones</a:t>
            </a:r>
            <a:r>
              <a:rPr lang="es-MX" sz="1400" dirty="0" smtClean="0"/>
              <a:t>).</a:t>
            </a:r>
            <a:endParaRPr lang="es-MX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400" b="1" dirty="0"/>
              <a:t>Restricciones: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No pueden brindar Educación Básica y Superior al mismo </a:t>
            </a:r>
            <a:r>
              <a:rPr lang="es-MX" sz="1400" dirty="0" smtClean="0"/>
              <a:t>tiempo.</a:t>
            </a:r>
            <a:endParaRPr lang="es-MX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No pueden brindar el mismo tipo servicio (</a:t>
            </a:r>
            <a:r>
              <a:rPr lang="es-MX" sz="1400" dirty="0" smtClean="0"/>
              <a:t>ejemplo: </a:t>
            </a:r>
            <a:r>
              <a:rPr lang="es-MX" sz="1400" dirty="0"/>
              <a:t>nivel) con dos o más </a:t>
            </a:r>
            <a:r>
              <a:rPr lang="es-MX" sz="1400" dirty="0" smtClean="0"/>
              <a:t>códigos modulares.</a:t>
            </a:r>
            <a:endParaRPr lang="es-MX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No puede abarcar dos UGEL en el caso de EB.</a:t>
            </a:r>
            <a:endParaRPr lang="es-PE" sz="14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610106" y="2274111"/>
            <a:ext cx="5183188" cy="43756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sz="1900" dirty="0"/>
              <a:t>Agrupación de </a:t>
            </a:r>
            <a:r>
              <a:rPr lang="es-MX" sz="1900" dirty="0"/>
              <a:t>II.EE. </a:t>
            </a:r>
            <a:r>
              <a:rPr lang="es-MX" sz="1900" dirty="0" smtClean="0"/>
              <a:t>Públicas</a:t>
            </a:r>
            <a:endParaRPr lang="es-MX" sz="19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298295" y="2711672"/>
            <a:ext cx="5442257" cy="266518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s-MX" sz="1400" b="1" dirty="0"/>
              <a:t>Condiciones: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 smtClean="0"/>
              <a:t>Empleo </a:t>
            </a:r>
            <a:r>
              <a:rPr lang="es-MX" sz="1400" dirty="0"/>
              <a:t>del mismo nombre (algunas veces nombres combinados)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Comparten una misma infraestructura (local) (restricción: alquiler mutuo)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Tienen un mismo director (no siempre)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Pueden comprender una o más modalidades y formas educativas.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MX" sz="1400" b="1" dirty="0"/>
              <a:t>Restricciones: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No pueden brindar Educación Básica y Superior al mismo tiempo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No pueden brindar el mismo tipo servicio (</a:t>
            </a:r>
            <a:r>
              <a:rPr lang="es-MX" sz="1400" dirty="0" smtClean="0"/>
              <a:t>ejemplo: nivel</a:t>
            </a:r>
            <a:r>
              <a:rPr lang="es-MX" sz="1400" dirty="0"/>
              <a:t>) con dos o más </a:t>
            </a:r>
            <a:r>
              <a:rPr lang="es-MX" sz="1400" dirty="0" smtClean="0"/>
              <a:t>códigos </a:t>
            </a:r>
            <a:r>
              <a:rPr lang="es-MX" sz="1400" dirty="0"/>
              <a:t>m</a:t>
            </a:r>
            <a:r>
              <a:rPr lang="es-MX" sz="1400" dirty="0" smtClean="0"/>
              <a:t>odulares</a:t>
            </a:r>
            <a:endParaRPr lang="es-MX" sz="1400" dirty="0"/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1400" dirty="0"/>
              <a:t>No puede abarcar dos UGEL en el caso de EB.</a:t>
            </a:r>
            <a:endParaRPr lang="es-PE" sz="1400" dirty="0"/>
          </a:p>
        </p:txBody>
      </p:sp>
      <p:sp>
        <p:nvSpPr>
          <p:cNvPr id="8" name="Rectángulo 7"/>
          <p:cNvSpPr/>
          <p:nvPr/>
        </p:nvSpPr>
        <p:spPr>
          <a:xfrm>
            <a:off x="236452" y="1174448"/>
            <a:ext cx="11719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En base a los resultados del análisis de la información obtenida en las Cédulas ID 2015, 2016 y 2017 y aplicando criterios de agrupación, la Unidad de Estadística </a:t>
            </a:r>
            <a:r>
              <a:rPr lang="es-PE" dirty="0" smtClean="0"/>
              <a:t>realizó </a:t>
            </a:r>
            <a:r>
              <a:rPr lang="es-PE" dirty="0"/>
              <a:t>una </a:t>
            </a:r>
            <a:r>
              <a:rPr lang="es-PE" dirty="0" smtClean="0"/>
              <a:t>identificación preliminar de II.EE</a:t>
            </a:r>
            <a:r>
              <a:rPr lang="es-PE" dirty="0"/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4894817" y="6428847"/>
            <a:ext cx="2632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/>
              <a:t>Nota:</a:t>
            </a:r>
            <a:r>
              <a:rPr lang="es-MX" sz="1200" dirty="0"/>
              <a:t>  Existen casos especiales</a:t>
            </a:r>
            <a:endParaRPr lang="es-PE" sz="12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6306" y="1646"/>
            <a:ext cx="12192000" cy="11449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Criterios para la elaboración de los listados de </a:t>
            </a:r>
            <a:r>
              <a:rPr lang="es-PE" dirty="0" smtClean="0"/>
              <a:t>identificación</a:t>
            </a:r>
          </a:p>
          <a:p>
            <a:r>
              <a:rPr lang="es-PE" dirty="0" smtClean="0"/>
              <a:t>preliminar </a:t>
            </a:r>
            <a:r>
              <a:rPr lang="es-PE" dirty="0"/>
              <a:t>de </a:t>
            </a:r>
            <a:r>
              <a:rPr lang="es-PE" dirty="0" smtClean="0"/>
              <a:t>II.EE</a:t>
            </a:r>
          </a:p>
          <a:p>
            <a:r>
              <a:rPr lang="es-PE" sz="2000" b="0" dirty="0" smtClean="0"/>
              <a:t>(Entre las fases y al </a:t>
            </a:r>
            <a:r>
              <a:rPr lang="es-PE" sz="2000" b="0" dirty="0"/>
              <a:t>finalizar </a:t>
            </a:r>
            <a:r>
              <a:rPr lang="es-PE" sz="2000" b="0" dirty="0" smtClean="0"/>
              <a:t>de la fase 3)</a:t>
            </a:r>
            <a:endParaRPr lang="es-PE" sz="2000" b="0" dirty="0"/>
          </a:p>
        </p:txBody>
      </p:sp>
      <p:sp>
        <p:nvSpPr>
          <p:cNvPr id="7" name="Rectángulo redondeado 6"/>
          <p:cNvSpPr/>
          <p:nvPr/>
        </p:nvSpPr>
        <p:spPr>
          <a:xfrm>
            <a:off x="283779" y="2278895"/>
            <a:ext cx="5625137" cy="4191273"/>
          </a:xfrm>
          <a:prstGeom prst="round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Rectángulo redondeado 17"/>
          <p:cNvSpPr/>
          <p:nvPr/>
        </p:nvSpPr>
        <p:spPr>
          <a:xfrm>
            <a:off x="6115415" y="2278893"/>
            <a:ext cx="5625137" cy="4191275"/>
          </a:xfrm>
          <a:prstGeom prst="roundRect">
            <a:avLst/>
          </a:prstGeom>
          <a:noFill/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0931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/>
          <p:cNvSpPr txBox="1"/>
          <p:nvPr/>
        </p:nvSpPr>
        <p:spPr>
          <a:xfrm>
            <a:off x="2549302" y="2572736"/>
            <a:ext cx="6924581" cy="10895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58775" indent="-358775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Char char=""/>
              <a:defRPr lang="es-PE" sz="2800" b="1">
                <a:solidFill>
                  <a:srgbClr val="C00000"/>
                </a:solidFill>
              </a:defRPr>
            </a:lvl1pPr>
          </a:lstStyle>
          <a:p>
            <a:pPr marL="0" indent="0" algn="ctr">
              <a:buNone/>
            </a:pPr>
            <a:r>
              <a:rPr lang="es-MX" sz="3600" dirty="0" smtClean="0"/>
              <a:t>Resultados de la identificación preliminar de II.EE.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274437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95F58B3D-4B4F-4D03-81B9-FF43E2D723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448" y="1059907"/>
            <a:ext cx="4819650" cy="79057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FFCB56FD-7B92-4CA7-B779-24DB1194CE50}"/>
              </a:ext>
            </a:extLst>
          </p:cNvPr>
          <p:cNvSpPr/>
          <p:nvPr/>
        </p:nvSpPr>
        <p:spPr>
          <a:xfrm>
            <a:off x="679696" y="2272041"/>
            <a:ext cx="3804532" cy="3016210"/>
          </a:xfrm>
          <a:prstGeom prst="rect">
            <a:avLst/>
          </a:prstGeom>
          <a:solidFill>
            <a:srgbClr val="FFF4F1"/>
          </a:solidFill>
          <a:ln w="3492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dirty="0" smtClean="0"/>
              <a:t>El diccionario </a:t>
            </a:r>
            <a:r>
              <a:rPr lang="es-PE" sz="2000" dirty="0"/>
              <a:t>de datos </a:t>
            </a:r>
            <a:r>
              <a:rPr lang="es-PE" sz="2000" dirty="0" smtClean="0"/>
              <a:t>se encuentra en </a:t>
            </a:r>
            <a:r>
              <a:rPr lang="es-PE" sz="2000" dirty="0" smtClean="0"/>
              <a:t>un archivo en formato Excel que detalla </a:t>
            </a:r>
            <a:r>
              <a:rPr lang="es-PE" sz="2000" dirty="0"/>
              <a:t>las denominaciones de los campos del listado de identificación preliminar y su respectiva descripción.</a:t>
            </a:r>
          </a:p>
          <a:p>
            <a:pPr algn="just">
              <a:spcAft>
                <a:spcPts val="1200"/>
              </a:spcAft>
            </a:pPr>
            <a:r>
              <a:rPr lang="es-PE" sz="2000" dirty="0"/>
              <a:t>Estos campos se encuentran como encabezados en la primera fila de los listados.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7F8B6D77-08ED-4612-8A54-895177D621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1382"/>
          <a:stretch/>
        </p:blipFill>
        <p:spPr>
          <a:xfrm>
            <a:off x="4813036" y="1832726"/>
            <a:ext cx="7050156" cy="4382465"/>
          </a:xfrm>
          <a:prstGeom prst="flowChartDocument">
            <a:avLst/>
          </a:prstGeom>
          <a:ln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0" y="-4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Diccionario de datos</a:t>
            </a:r>
          </a:p>
        </p:txBody>
      </p:sp>
    </p:spTree>
    <p:extLst>
      <p:ext uri="{BB962C8B-B14F-4D97-AF65-F5344CB8AC3E}">
        <p14:creationId xmlns:p14="http://schemas.microsoft.com/office/powerpoint/2010/main" val="2424748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AF7027AF-6AE9-43D4-8137-FBBE5668CE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724169"/>
              </p:ext>
            </p:extLst>
          </p:nvPr>
        </p:nvGraphicFramePr>
        <p:xfrm>
          <a:off x="217714" y="1199675"/>
          <a:ext cx="8180562" cy="4937760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308919">
                  <a:extLst>
                    <a:ext uri="{9D8B030D-6E8A-4147-A177-3AD203B41FA5}">
                      <a16:colId xmlns="" xmlns:a16="http://schemas.microsoft.com/office/drawing/2014/main" val="3660947597"/>
                    </a:ext>
                  </a:extLst>
                </a:gridCol>
                <a:gridCol w="6871643">
                  <a:extLst>
                    <a:ext uri="{9D8B030D-6E8A-4147-A177-3AD203B41FA5}">
                      <a16:colId xmlns="" xmlns:a16="http://schemas.microsoft.com/office/drawing/2014/main" val="145506274"/>
                    </a:ext>
                  </a:extLst>
                </a:gridCol>
              </a:tblGrid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Campo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Descripción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="" xmlns:a16="http://schemas.microsoft.com/office/drawing/2014/main" val="1239600329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</a:rPr>
                        <a:t>cmod_ini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Regular nivel inicial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09159050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 err="1">
                          <a:effectLst/>
                        </a:rPr>
                        <a:t>cmod_pri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Regular nivel primaria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198767910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cmod_sec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Regular nivel secundaria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430048020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cmod_ebai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Alternativa nivel inicial e intermedio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430258887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cmod_ebaa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Alternativa nivel avanzado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997587607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cmod_ebei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Especial nivel inicial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767653377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cmod_ebep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modalidad Especial nivel primaria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295521717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cmod_etp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 la forma de atención Técnico-Productiva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88774372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cmod_ist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del Instituto Superior Tecnológico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2014303570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cmod_isp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del Instituto Superior Pedagógico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012693389"/>
                  </a:ext>
                </a:extLst>
              </a:tr>
              <a:tr h="4082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>
                          <a:effectLst/>
                        </a:rPr>
                        <a:t>cmod_esfa</a:t>
                      </a:r>
                      <a:endParaRPr lang="es-P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1800" dirty="0">
                          <a:effectLst/>
                        </a:rPr>
                        <a:t>Código Modular del Instituto Superior Formación Artística</a:t>
                      </a:r>
                      <a:endParaRPr lang="es-P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="" xmlns:a16="http://schemas.microsoft.com/office/drawing/2014/main" val="3276311923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C6B02E80-78D8-4F93-A409-527363763037}"/>
              </a:ext>
            </a:extLst>
          </p:cNvPr>
          <p:cNvSpPr txBox="1"/>
          <p:nvPr/>
        </p:nvSpPr>
        <p:spPr>
          <a:xfrm>
            <a:off x="8840638" y="2448304"/>
            <a:ext cx="2553149" cy="1938992"/>
          </a:xfrm>
          <a:prstGeom prst="rect">
            <a:avLst/>
          </a:prstGeom>
          <a:solidFill>
            <a:srgbClr val="FFF4F1"/>
          </a:solidFill>
          <a:ln w="3492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s-PE"/>
            </a:defPPr>
            <a:lvl1pPr algn="just">
              <a:spcAft>
                <a:spcPts val="1200"/>
              </a:spcAft>
              <a:defRPr sz="2000"/>
            </a:lvl1pPr>
          </a:lstStyle>
          <a:p>
            <a:r>
              <a:rPr lang="es-PE" dirty="0"/>
              <a:t>Los códigos modulares se pueden encontrar en los listados de identificación preliminar con estos encabezados.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0" y="-4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Diccionario de datos – Códigos modulares</a:t>
            </a:r>
          </a:p>
        </p:txBody>
      </p:sp>
    </p:spTree>
    <p:extLst>
      <p:ext uri="{BB962C8B-B14F-4D97-AF65-F5344CB8AC3E}">
        <p14:creationId xmlns:p14="http://schemas.microsoft.com/office/powerpoint/2010/main" val="3945370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="" xmlns:a16="http://schemas.microsoft.com/office/drawing/2014/main" id="{B3B03CA2-3CCC-4159-8AB9-50908EFBD8B2}"/>
              </a:ext>
            </a:extLst>
          </p:cNvPr>
          <p:cNvGrpSpPr/>
          <p:nvPr/>
        </p:nvGrpSpPr>
        <p:grpSpPr>
          <a:xfrm>
            <a:off x="465524" y="2587992"/>
            <a:ext cx="10308494" cy="3967527"/>
            <a:chOff x="0" y="0"/>
            <a:chExt cx="8177894" cy="3333750"/>
          </a:xfrm>
        </p:grpSpPr>
        <p:pic>
          <p:nvPicPr>
            <p:cNvPr id="20" name="Imagen 19">
              <a:extLst>
                <a:ext uri="{FF2B5EF4-FFF2-40B4-BE49-F238E27FC236}">
                  <a16:creationId xmlns="" xmlns:a16="http://schemas.microsoft.com/office/drawing/2014/main" id="{180E2570-A432-4043-9269-C2A84D3E9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836" t="17116" r="87771" b="37306"/>
            <a:stretch/>
          </p:blipFill>
          <p:spPr>
            <a:xfrm>
              <a:off x="6504215" y="0"/>
              <a:ext cx="1673679" cy="333375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="" xmlns:a16="http://schemas.microsoft.com/office/drawing/2014/main" id="{C80F74AC-29BC-465A-A1EC-501D5433D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674" r="50547" b="73620"/>
            <a:stretch/>
          </p:blipFill>
          <p:spPr>
            <a:xfrm>
              <a:off x="16329" y="1513114"/>
              <a:ext cx="6433457" cy="636814"/>
            </a:xfrm>
            <a:prstGeom prst="rect">
              <a:avLst/>
            </a:prstGeom>
          </p:spPr>
        </p:pic>
        <p:sp>
          <p:nvSpPr>
            <p:cNvPr id="22" name="CuadroTexto 9">
              <a:extLst>
                <a:ext uri="{FF2B5EF4-FFF2-40B4-BE49-F238E27FC236}">
                  <a16:creationId xmlns="" xmlns:a16="http://schemas.microsoft.com/office/drawing/2014/main" id="{8E0671B7-002D-4FA3-83EF-DA50C114DC63}"/>
                </a:ext>
              </a:extLst>
            </p:cNvPr>
            <p:cNvSpPr txBox="1"/>
            <p:nvPr/>
          </p:nvSpPr>
          <p:spPr>
            <a:xfrm>
              <a:off x="0" y="1387929"/>
              <a:ext cx="6477000" cy="35378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endParaRPr lang="es-PE"/>
            </a:p>
          </p:txBody>
        </p:sp>
        <p:sp>
          <p:nvSpPr>
            <p:cNvPr id="23" name="CuadroTexto 11">
              <a:extLst>
                <a:ext uri="{FF2B5EF4-FFF2-40B4-BE49-F238E27FC236}">
                  <a16:creationId xmlns="" xmlns:a16="http://schemas.microsoft.com/office/drawing/2014/main" id="{B42D5CAF-7F33-4677-8AE7-8F136FE2CE68}"/>
                </a:ext>
              </a:extLst>
            </p:cNvPr>
            <p:cNvSpPr txBox="1"/>
            <p:nvPr/>
          </p:nvSpPr>
          <p:spPr>
            <a:xfrm>
              <a:off x="6643008" y="370114"/>
              <a:ext cx="1208314" cy="2963636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/>
            <a:p>
              <a:endParaRPr lang="es-PE"/>
            </a:p>
          </p:txBody>
        </p:sp>
        <p:cxnSp>
          <p:nvCxnSpPr>
            <p:cNvPr id="24" name="Conector: angular 23">
              <a:extLst>
                <a:ext uri="{FF2B5EF4-FFF2-40B4-BE49-F238E27FC236}">
                  <a16:creationId xmlns="" xmlns:a16="http://schemas.microsoft.com/office/drawing/2014/main" id="{152B9336-1BA4-41A2-93C8-D49779220CE0}"/>
                </a:ext>
              </a:extLst>
            </p:cNvPr>
            <p:cNvCxnSpPr/>
            <p:nvPr/>
          </p:nvCxnSpPr>
          <p:spPr>
            <a:xfrm rot="10800000" flipV="1">
              <a:off x="3238500" y="680357"/>
              <a:ext cx="3401786" cy="707571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315E9122-4087-4833-8357-0B8DAC1908A0}"/>
              </a:ext>
            </a:extLst>
          </p:cNvPr>
          <p:cNvSpPr txBox="1"/>
          <p:nvPr/>
        </p:nvSpPr>
        <p:spPr>
          <a:xfrm>
            <a:off x="465524" y="3731052"/>
            <a:ext cx="7175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/>
              <a:t>Encabezados del Listado de identificación preliminar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393FCB3B-7F37-41FB-ACCC-ED17593DD1BD}"/>
              </a:ext>
            </a:extLst>
          </p:cNvPr>
          <p:cNvSpPr txBox="1"/>
          <p:nvPr/>
        </p:nvSpPr>
        <p:spPr>
          <a:xfrm>
            <a:off x="8835815" y="1423289"/>
            <a:ext cx="210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Tabla del diccionario de datos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0" y="-4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Diccionario de datos - Vinculación con la tabla del listado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03631" y="1551071"/>
            <a:ext cx="7662545" cy="1323439"/>
          </a:xfrm>
          <a:prstGeom prst="rect">
            <a:avLst/>
          </a:prstGeom>
          <a:solidFill>
            <a:srgbClr val="FFF4F1"/>
          </a:solidFill>
          <a:ln w="3492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dirty="0"/>
              <a:t>Los archivos de los listados de identificación preliminar son archivos en formato Excel construido para cada DRE y dividido en pestañas por </a:t>
            </a:r>
            <a:r>
              <a:rPr lang="es-PE" sz="2000" dirty="0" smtClean="0"/>
              <a:t>UGEL. En </a:t>
            </a:r>
            <a:r>
              <a:rPr lang="es-PE" sz="2000" dirty="0"/>
              <a:t>estas tablas se </a:t>
            </a:r>
            <a:r>
              <a:rPr lang="es-PE" sz="2000" dirty="0" smtClean="0"/>
              <a:t>listan las </a:t>
            </a:r>
            <a:r>
              <a:rPr lang="es-PE" sz="2000" dirty="0"/>
              <a:t>II.EE. identificadas preliminarmente, los servicios que brinda así como sus </a:t>
            </a:r>
            <a:r>
              <a:rPr lang="es-PE" sz="2000" dirty="0" smtClean="0"/>
              <a:t>establecimientos.</a:t>
            </a:r>
            <a:endParaRPr lang="es-PE" sz="2000" dirty="0"/>
          </a:p>
        </p:txBody>
      </p:sp>
    </p:spTree>
    <p:extLst>
      <p:ext uri="{BB962C8B-B14F-4D97-AF65-F5344CB8AC3E}">
        <p14:creationId xmlns:p14="http://schemas.microsoft.com/office/powerpoint/2010/main" val="2354594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4AC08EAC-F9C2-48D6-B839-09AD988FA531}"/>
              </a:ext>
            </a:extLst>
          </p:cNvPr>
          <p:cNvSpPr/>
          <p:nvPr/>
        </p:nvSpPr>
        <p:spPr>
          <a:xfrm>
            <a:off x="-824596713" y="-1195789138"/>
            <a:ext cx="2449513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pic>
        <p:nvPicPr>
          <p:cNvPr id="14" name="Marcador de contenido 3">
            <a:extLst>
              <a:ext uri="{FF2B5EF4-FFF2-40B4-BE49-F238E27FC236}">
                <a16:creationId xmlns="" xmlns:a16="http://schemas.microsoft.com/office/drawing/2014/main" id="{8E97E570-45F3-4528-9AD6-8054BAC9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46" y="1748889"/>
            <a:ext cx="11570496" cy="432616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7" name="Grupo 6">
            <a:extLst>
              <a:ext uri="{FF2B5EF4-FFF2-40B4-BE49-F238E27FC236}">
                <a16:creationId xmlns="" xmlns:a16="http://schemas.microsoft.com/office/drawing/2014/main" id="{B094D4B3-944A-467B-925F-F34A169BFBE2}"/>
              </a:ext>
            </a:extLst>
          </p:cNvPr>
          <p:cNvGrpSpPr/>
          <p:nvPr/>
        </p:nvGrpSpPr>
        <p:grpSpPr>
          <a:xfrm>
            <a:off x="492028" y="2033992"/>
            <a:ext cx="11433272" cy="4070555"/>
            <a:chOff x="492028" y="2448232"/>
            <a:chExt cx="11433272" cy="4070555"/>
          </a:xfrm>
        </p:grpSpPr>
        <p:sp>
          <p:nvSpPr>
            <p:cNvPr id="3" name="Rectángulo 2">
              <a:extLst>
                <a:ext uri="{FF2B5EF4-FFF2-40B4-BE49-F238E27FC236}">
                  <a16:creationId xmlns="" xmlns:a16="http://schemas.microsoft.com/office/drawing/2014/main" id="{1B302C69-0928-4852-936F-6C558D981B9A}"/>
                </a:ext>
              </a:extLst>
            </p:cNvPr>
            <p:cNvSpPr/>
            <p:nvPr/>
          </p:nvSpPr>
          <p:spPr>
            <a:xfrm>
              <a:off x="492028" y="4100051"/>
              <a:ext cx="11433272" cy="97727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="" xmlns:a16="http://schemas.microsoft.com/office/drawing/2014/main" id="{5BF9DA17-F3F1-4AF2-A537-A423BDB60BD6}"/>
                </a:ext>
              </a:extLst>
            </p:cNvPr>
            <p:cNvSpPr/>
            <p:nvPr/>
          </p:nvSpPr>
          <p:spPr>
            <a:xfrm>
              <a:off x="560440" y="2448232"/>
              <a:ext cx="1165122" cy="407055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PE"/>
            </a:p>
          </p:txBody>
        </p:sp>
      </p:grpSp>
      <p:sp>
        <p:nvSpPr>
          <p:cNvPr id="10" name="Diagrama de flujo: documento 9">
            <a:extLst>
              <a:ext uri="{FF2B5EF4-FFF2-40B4-BE49-F238E27FC236}">
                <a16:creationId xmlns="" xmlns:a16="http://schemas.microsoft.com/office/drawing/2014/main" id="{67C14C39-3E4B-4CC5-8E31-A0AAB3CEA5EF}"/>
              </a:ext>
            </a:extLst>
          </p:cNvPr>
          <p:cNvSpPr/>
          <p:nvPr/>
        </p:nvSpPr>
        <p:spPr>
          <a:xfrm>
            <a:off x="8539316" y="1917880"/>
            <a:ext cx="3215149" cy="870156"/>
          </a:xfrm>
          <a:prstGeom prst="flowChartDocumen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sp>
        <p:nvSpPr>
          <p:cNvPr id="23" name="Diagrama de flujo: documento 22">
            <a:extLst>
              <a:ext uri="{FF2B5EF4-FFF2-40B4-BE49-F238E27FC236}">
                <a16:creationId xmlns="" xmlns:a16="http://schemas.microsoft.com/office/drawing/2014/main" id="{D4D1C6F5-15D1-4546-A4C6-15E9968056E7}"/>
              </a:ext>
            </a:extLst>
          </p:cNvPr>
          <p:cNvSpPr/>
          <p:nvPr/>
        </p:nvSpPr>
        <p:spPr>
          <a:xfrm>
            <a:off x="4783394" y="1917880"/>
            <a:ext cx="2413820" cy="870156"/>
          </a:xfrm>
          <a:prstGeom prst="flowChartDocumen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/>
          </a:p>
        </p:txBody>
      </p:sp>
      <p:graphicFrame>
        <p:nvGraphicFramePr>
          <p:cNvPr id="18" name="Tabla 17">
            <a:extLst>
              <a:ext uri="{FF2B5EF4-FFF2-40B4-BE49-F238E27FC236}">
                <a16:creationId xmlns="" xmlns:a16="http://schemas.microsoft.com/office/drawing/2014/main" id="{0DAD0678-6477-4213-BCEE-786FBD3C12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50425"/>
              </p:ext>
            </p:extLst>
          </p:nvPr>
        </p:nvGraphicFramePr>
        <p:xfrm>
          <a:off x="101600" y="1012259"/>
          <a:ext cx="12090399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584">
                  <a:extLst>
                    <a:ext uri="{9D8B030D-6E8A-4147-A177-3AD203B41FA5}">
                      <a16:colId xmlns="" xmlns:a16="http://schemas.microsoft.com/office/drawing/2014/main" val="2195202834"/>
                    </a:ext>
                  </a:extLst>
                </a:gridCol>
                <a:gridCol w="771767">
                  <a:extLst>
                    <a:ext uri="{9D8B030D-6E8A-4147-A177-3AD203B41FA5}">
                      <a16:colId xmlns="" xmlns:a16="http://schemas.microsoft.com/office/drawing/2014/main" val="3340346550"/>
                    </a:ext>
                  </a:extLst>
                </a:gridCol>
                <a:gridCol w="2374667">
                  <a:extLst>
                    <a:ext uri="{9D8B030D-6E8A-4147-A177-3AD203B41FA5}">
                      <a16:colId xmlns="" xmlns:a16="http://schemas.microsoft.com/office/drawing/2014/main" val="3974446019"/>
                    </a:ext>
                  </a:extLst>
                </a:gridCol>
                <a:gridCol w="994393">
                  <a:extLst>
                    <a:ext uri="{9D8B030D-6E8A-4147-A177-3AD203B41FA5}">
                      <a16:colId xmlns="" xmlns:a16="http://schemas.microsoft.com/office/drawing/2014/main" val="1117239897"/>
                    </a:ext>
                  </a:extLst>
                </a:gridCol>
                <a:gridCol w="1527275">
                  <a:extLst>
                    <a:ext uri="{9D8B030D-6E8A-4147-A177-3AD203B41FA5}">
                      <a16:colId xmlns="" xmlns:a16="http://schemas.microsoft.com/office/drawing/2014/main" val="805604112"/>
                    </a:ext>
                  </a:extLst>
                </a:gridCol>
                <a:gridCol w="1204685">
                  <a:extLst>
                    <a:ext uri="{9D8B030D-6E8A-4147-A177-3AD203B41FA5}">
                      <a16:colId xmlns="" xmlns:a16="http://schemas.microsoft.com/office/drawing/2014/main" val="153649931"/>
                    </a:ext>
                  </a:extLst>
                </a:gridCol>
                <a:gridCol w="3585028">
                  <a:extLst>
                    <a:ext uri="{9D8B030D-6E8A-4147-A177-3AD203B41FA5}">
                      <a16:colId xmlns="" xmlns:a16="http://schemas.microsoft.com/office/drawing/2014/main" val="1890536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Etapa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accent5"/>
                          </a:solidFill>
                        </a:rPr>
                        <a:t>Nombre de la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Dirección del Establecimiento Educativo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dirty="0">
                          <a:solidFill>
                            <a:schemeClr val="accent5"/>
                          </a:solidFill>
                        </a:rPr>
                        <a:t>Códigos modulares de la modalidad regular en sus tres niveles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1613241"/>
                  </a:ext>
                </a:extLst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0" y="-4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Tabla de listado de identificación preliminar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70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pic>
        <p:nvPicPr>
          <p:cNvPr id="15" name="Marcador de contenido 14">
            <a:extLst>
              <a:ext uri="{FF2B5EF4-FFF2-40B4-BE49-F238E27FC236}">
                <a16:creationId xmlns="" xmlns:a16="http://schemas.microsoft.com/office/drawing/2014/main" id="{1A2746BC-FDFF-4846-B907-CF78B1164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399" y="2196161"/>
            <a:ext cx="11835825" cy="434761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0" y="4076701"/>
            <a:ext cx="11912224" cy="10866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3BB9160A-5BB1-4A9C-A4DD-1EA42E8FA776}"/>
              </a:ext>
            </a:extLst>
          </p:cNvPr>
          <p:cNvSpPr/>
          <p:nvPr/>
        </p:nvSpPr>
        <p:spPr>
          <a:xfrm>
            <a:off x="276425" y="2153995"/>
            <a:ext cx="1334662" cy="44359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DC3F1185-CDDD-40E9-8535-CA8366142131}"/>
              </a:ext>
            </a:extLst>
          </p:cNvPr>
          <p:cNvSpPr/>
          <p:nvPr/>
        </p:nvSpPr>
        <p:spPr>
          <a:xfrm>
            <a:off x="4988446" y="2158061"/>
            <a:ext cx="3755503" cy="443187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49F9565F-77BB-4B67-98D8-6E270FA1B0F9}"/>
              </a:ext>
            </a:extLst>
          </p:cNvPr>
          <p:cNvSpPr/>
          <p:nvPr/>
        </p:nvSpPr>
        <p:spPr>
          <a:xfrm>
            <a:off x="3863648" y="2137268"/>
            <a:ext cx="1105747" cy="445266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CuadroTexto 5">
            <a:extLst>
              <a:ext uri="{FF2B5EF4-FFF2-40B4-BE49-F238E27FC236}">
                <a16:creationId xmlns="" xmlns:a16="http://schemas.microsoft.com/office/drawing/2014/main" id="{C4E1266E-1CED-4C2E-965D-6C3817BBF7F4}"/>
              </a:ext>
            </a:extLst>
          </p:cNvPr>
          <p:cNvSpPr txBox="1"/>
          <p:nvPr/>
        </p:nvSpPr>
        <p:spPr>
          <a:xfrm>
            <a:off x="276424" y="1355137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7030A0"/>
                </a:solidFill>
              </a:rPr>
              <a:t>Institución</a:t>
            </a:r>
          </a:p>
          <a:p>
            <a:r>
              <a:rPr lang="es-PE" sz="2400" b="1" dirty="0">
                <a:solidFill>
                  <a:srgbClr val="7030A0"/>
                </a:solidFill>
              </a:rPr>
              <a:t>Educativa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="" xmlns:a16="http://schemas.microsoft.com/office/drawing/2014/main" id="{F603E5A8-8794-458D-A427-AD678759BB65}"/>
              </a:ext>
            </a:extLst>
          </p:cNvPr>
          <p:cNvSpPr txBox="1"/>
          <p:nvPr/>
        </p:nvSpPr>
        <p:spPr>
          <a:xfrm>
            <a:off x="3523129" y="1306270"/>
            <a:ext cx="1609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chemeClr val="accent4"/>
                </a:solidFill>
              </a:rPr>
              <a:t>Local Educativo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="" xmlns:a16="http://schemas.microsoft.com/office/drawing/2014/main" id="{0F94B423-D308-4ABA-ADD4-D7F1FEE51F74}"/>
              </a:ext>
            </a:extLst>
          </p:cNvPr>
          <p:cNvSpPr txBox="1"/>
          <p:nvPr/>
        </p:nvSpPr>
        <p:spPr>
          <a:xfrm>
            <a:off x="5505450" y="1365164"/>
            <a:ext cx="2891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>
                <a:solidFill>
                  <a:srgbClr val="00B050"/>
                </a:solidFill>
              </a:rPr>
              <a:t>Establecimiento</a:t>
            </a:r>
          </a:p>
          <a:p>
            <a:pPr algn="ctr"/>
            <a:r>
              <a:rPr lang="es-PE" sz="2400" b="1" dirty="0">
                <a:solidFill>
                  <a:srgbClr val="00B050"/>
                </a:solidFill>
              </a:rPr>
              <a:t>Educativo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0" y="-4718"/>
            <a:ext cx="12192000" cy="8679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Tabla de listado de identificación </a:t>
            </a:r>
            <a:r>
              <a:rPr lang="es-PE" dirty="0" smtClean="0"/>
              <a:t>preliminar </a:t>
            </a:r>
            <a:r>
              <a:rPr lang="es-PE" dirty="0" smtClean="0"/>
              <a:t>– Vinculación con </a:t>
            </a:r>
          </a:p>
          <a:p>
            <a:r>
              <a:rPr lang="es-PE" dirty="0" smtClean="0"/>
              <a:t>las definiciones RIE (1)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2519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36136" y="2036409"/>
            <a:ext cx="1002618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59410" algn="ctr">
              <a:spcAft>
                <a:spcPts val="0"/>
              </a:spcAft>
            </a:pPr>
            <a:r>
              <a:rPr lang="es-PE" sz="2800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La Institución Educativa, como comunidad de aprendizaje, es la primera y principal instancia de </a:t>
            </a:r>
            <a:r>
              <a:rPr lang="es-PE" sz="2800" b="1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gestión</a:t>
            </a:r>
            <a:r>
              <a:rPr lang="es-PE" sz="2800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del sistema educativo </a:t>
            </a:r>
            <a:r>
              <a:rPr lang="es-PE" sz="2800" b="1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descentralizado</a:t>
            </a:r>
            <a:r>
              <a:rPr lang="es-PE" sz="2800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En ella tiene lugar la prestación del servicio. Puede ser pública o privada.</a:t>
            </a:r>
          </a:p>
          <a:p>
            <a:pPr marR="359410" algn="ctr">
              <a:spcAft>
                <a:spcPts val="0"/>
              </a:spcAft>
            </a:pPr>
            <a:endParaRPr lang="es-PE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ctr">
              <a:spcAft>
                <a:spcPts val="0"/>
              </a:spcAft>
            </a:pPr>
            <a:endParaRPr lang="es-PE" sz="2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ctr">
              <a:spcAft>
                <a:spcPts val="0"/>
              </a:spcAft>
            </a:pPr>
            <a:r>
              <a:rPr lang="es-PE" sz="2000" b="1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Ley General de Educación - Artículo 66°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386E7A50-3DB7-4796-8803-F77F6BBB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" y="2183053"/>
            <a:ext cx="12063028" cy="465256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45311E52-4D1B-4B65-9660-EE71162616DC}"/>
              </a:ext>
            </a:extLst>
          </p:cNvPr>
          <p:cNvSpPr/>
          <p:nvPr/>
        </p:nvSpPr>
        <p:spPr>
          <a:xfrm>
            <a:off x="3918857" y="1376441"/>
            <a:ext cx="1211622" cy="54929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8166074-B9A0-4589-8AC3-0F4CF64B9C32}"/>
              </a:ext>
            </a:extLst>
          </p:cNvPr>
          <p:cNvSpPr/>
          <p:nvPr/>
        </p:nvSpPr>
        <p:spPr>
          <a:xfrm>
            <a:off x="6321287" y="1404236"/>
            <a:ext cx="1211622" cy="54360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9B9DAA5F-580B-4E39-9EE1-88563C57AF36}"/>
              </a:ext>
            </a:extLst>
          </p:cNvPr>
          <p:cNvSpPr/>
          <p:nvPr/>
        </p:nvSpPr>
        <p:spPr>
          <a:xfrm>
            <a:off x="11060625" y="1404237"/>
            <a:ext cx="1069421" cy="54360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F798B22E-F41C-4F3B-9A45-410D5D037779}"/>
              </a:ext>
            </a:extLst>
          </p:cNvPr>
          <p:cNvSpPr/>
          <p:nvPr/>
        </p:nvSpPr>
        <p:spPr>
          <a:xfrm>
            <a:off x="50685" y="4486385"/>
            <a:ext cx="12035819" cy="94195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C41511B0-E627-4E98-99E8-72534BF613A1}"/>
              </a:ext>
            </a:extLst>
          </p:cNvPr>
          <p:cNvSpPr txBox="1"/>
          <p:nvPr/>
        </p:nvSpPr>
        <p:spPr>
          <a:xfrm>
            <a:off x="5186464" y="730636"/>
            <a:ext cx="5392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>
                <a:solidFill>
                  <a:srgbClr val="FF0000"/>
                </a:solidFill>
              </a:rPr>
              <a:t>Servicios Educativos (códigos modulares)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="" xmlns:a16="http://schemas.microsoft.com/office/drawing/2014/main" id="{9ECBC007-79C0-4486-A270-5701149BEF67}"/>
              </a:ext>
            </a:extLst>
          </p:cNvPr>
          <p:cNvCxnSpPr>
            <a:cxnSpLocks/>
          </p:cNvCxnSpPr>
          <p:nvPr/>
        </p:nvCxnSpPr>
        <p:spPr>
          <a:xfrm flipV="1">
            <a:off x="4537567" y="1173364"/>
            <a:ext cx="6926719" cy="188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>
            <a:extLst>
              <a:ext uri="{FF2B5EF4-FFF2-40B4-BE49-F238E27FC236}">
                <a16:creationId xmlns="" xmlns:a16="http://schemas.microsoft.com/office/drawing/2014/main" id="{635BE16E-5E67-4326-BA46-25C8D3CF44AF}"/>
              </a:ext>
            </a:extLst>
          </p:cNvPr>
          <p:cNvCxnSpPr>
            <a:cxnSpLocks/>
          </p:cNvCxnSpPr>
          <p:nvPr/>
        </p:nvCxnSpPr>
        <p:spPr>
          <a:xfrm>
            <a:off x="4537567" y="1192247"/>
            <a:ext cx="1" cy="1841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="" xmlns:a16="http://schemas.microsoft.com/office/drawing/2014/main" id="{8457E9A3-1E2D-48F9-A8B0-225C1E03D1CB}"/>
              </a:ext>
            </a:extLst>
          </p:cNvPr>
          <p:cNvCxnSpPr>
            <a:cxnSpLocks/>
          </p:cNvCxnSpPr>
          <p:nvPr/>
        </p:nvCxnSpPr>
        <p:spPr>
          <a:xfrm>
            <a:off x="7056107" y="1192247"/>
            <a:ext cx="1" cy="1931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="" xmlns:a16="http://schemas.microsoft.com/office/drawing/2014/main" id="{7AAB1606-AA83-4153-A482-5AF4D088EC63}"/>
              </a:ext>
            </a:extLst>
          </p:cNvPr>
          <p:cNvCxnSpPr/>
          <p:nvPr/>
        </p:nvCxnSpPr>
        <p:spPr>
          <a:xfrm>
            <a:off x="11449937" y="1169984"/>
            <a:ext cx="1" cy="1781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Tabla 20">
            <a:extLst>
              <a:ext uri="{FF2B5EF4-FFF2-40B4-BE49-F238E27FC236}">
                <a16:creationId xmlns="" xmlns:a16="http://schemas.microsoft.com/office/drawing/2014/main" id="{A312806D-DF6A-4939-BA8B-30AEE8E1FD3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954" y="1382957"/>
          <a:ext cx="12130045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0446">
                  <a:extLst>
                    <a:ext uri="{9D8B030D-6E8A-4147-A177-3AD203B41FA5}">
                      <a16:colId xmlns="" xmlns:a16="http://schemas.microsoft.com/office/drawing/2014/main" val="2195202834"/>
                    </a:ext>
                  </a:extLst>
                </a:gridCol>
                <a:gridCol w="827314">
                  <a:extLst>
                    <a:ext uri="{9D8B030D-6E8A-4147-A177-3AD203B41FA5}">
                      <a16:colId xmlns="" xmlns:a16="http://schemas.microsoft.com/office/drawing/2014/main" val="3340346550"/>
                    </a:ext>
                  </a:extLst>
                </a:gridCol>
                <a:gridCol w="1625600">
                  <a:extLst>
                    <a:ext uri="{9D8B030D-6E8A-4147-A177-3AD203B41FA5}">
                      <a16:colId xmlns="" xmlns:a16="http://schemas.microsoft.com/office/drawing/2014/main" val="3974446019"/>
                    </a:ext>
                  </a:extLst>
                </a:gridCol>
                <a:gridCol w="1190172">
                  <a:extLst>
                    <a:ext uri="{9D8B030D-6E8A-4147-A177-3AD203B41FA5}">
                      <a16:colId xmlns="" xmlns:a16="http://schemas.microsoft.com/office/drawing/2014/main" val="1117239897"/>
                    </a:ext>
                  </a:extLst>
                </a:gridCol>
                <a:gridCol w="1233714">
                  <a:extLst>
                    <a:ext uri="{9D8B030D-6E8A-4147-A177-3AD203B41FA5}">
                      <a16:colId xmlns="" xmlns:a16="http://schemas.microsoft.com/office/drawing/2014/main" val="4171114588"/>
                    </a:ext>
                  </a:extLst>
                </a:gridCol>
                <a:gridCol w="1204686">
                  <a:extLst>
                    <a:ext uri="{9D8B030D-6E8A-4147-A177-3AD203B41FA5}">
                      <a16:colId xmlns="" xmlns:a16="http://schemas.microsoft.com/office/drawing/2014/main" val="805604112"/>
                    </a:ext>
                  </a:extLst>
                </a:gridCol>
                <a:gridCol w="783771">
                  <a:extLst>
                    <a:ext uri="{9D8B030D-6E8A-4147-A177-3AD203B41FA5}">
                      <a16:colId xmlns="" xmlns:a16="http://schemas.microsoft.com/office/drawing/2014/main" val="153649931"/>
                    </a:ext>
                  </a:extLst>
                </a:gridCol>
                <a:gridCol w="2714172">
                  <a:extLst>
                    <a:ext uri="{9D8B030D-6E8A-4147-A177-3AD203B41FA5}">
                      <a16:colId xmlns="" xmlns:a16="http://schemas.microsoft.com/office/drawing/2014/main" val="1890536465"/>
                    </a:ext>
                  </a:extLst>
                </a:gridCol>
                <a:gridCol w="1190170">
                  <a:extLst>
                    <a:ext uri="{9D8B030D-6E8A-4147-A177-3AD203B41FA5}">
                      <a16:colId xmlns="" xmlns:a16="http://schemas.microsoft.com/office/drawing/2014/main" val="260126715"/>
                    </a:ext>
                  </a:extLst>
                </a:gridCol>
              </a:tblGrid>
              <a:tr h="825296"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inicial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 nivel primaria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Gestión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Grados (1er, 2do, 3er, 4to, 5to y 6to grado de primaria)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Código modular nivel </a:t>
                      </a:r>
                      <a:r>
                        <a:rPr lang="es-PE" sz="1600" dirty="0" err="1">
                          <a:solidFill>
                            <a:schemeClr val="accent5"/>
                          </a:solidFill>
                        </a:rPr>
                        <a:t>secun</a:t>
                      </a:r>
                      <a:r>
                        <a:rPr lang="es-PE" sz="1600" dirty="0">
                          <a:solidFill>
                            <a:schemeClr val="accent5"/>
                          </a:solidFill>
                        </a:rPr>
                        <a:t>.</a:t>
                      </a:r>
                    </a:p>
                    <a:p>
                      <a:endParaRPr lang="es-PE" sz="1600" dirty="0">
                        <a:solidFill>
                          <a:schemeClr val="accent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1613241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0" y="-4718"/>
            <a:ext cx="12192000" cy="8679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Tabla de listado de identificación </a:t>
            </a:r>
            <a:r>
              <a:rPr lang="es-PE" dirty="0" smtClean="0"/>
              <a:t>preliminar </a:t>
            </a:r>
            <a:r>
              <a:rPr lang="es-PE" dirty="0" smtClean="0"/>
              <a:t>– Vinculación con </a:t>
            </a:r>
          </a:p>
          <a:p>
            <a:r>
              <a:rPr lang="es-PE" dirty="0" smtClean="0"/>
              <a:t>las definiciones RIE (2)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188764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9C2B95-F377-4EC6-B418-177171E8A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033" y="2026056"/>
            <a:ext cx="6686550" cy="40767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4AC08EAC-F9C2-48D6-B839-09AD988FA531}"/>
              </a:ext>
            </a:extLst>
          </p:cNvPr>
          <p:cNvSpPr/>
          <p:nvPr/>
        </p:nvSpPr>
        <p:spPr>
          <a:xfrm>
            <a:off x="-824596713" y="-1195789138"/>
            <a:ext cx="2449513" cy="3286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PE"/>
          </a:p>
        </p:txBody>
      </p: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9EE5EF74-8FEC-4695-A8CA-30A03250EB9E}"/>
              </a:ext>
            </a:extLst>
          </p:cNvPr>
          <p:cNvSpPr/>
          <p:nvPr/>
        </p:nvSpPr>
        <p:spPr>
          <a:xfrm>
            <a:off x="612647" y="1419129"/>
            <a:ext cx="4480561" cy="4555093"/>
          </a:xfrm>
          <a:prstGeom prst="rect">
            <a:avLst/>
          </a:prstGeom>
          <a:solidFill>
            <a:srgbClr val="FFF4F1"/>
          </a:solidFill>
          <a:ln w="34925"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s-PE" sz="2000" dirty="0"/>
              <a:t>En la última columna de la tabla del listado, con la cabecera de “</a:t>
            </a:r>
            <a:r>
              <a:rPr lang="es-PE" sz="2000" dirty="0" err="1"/>
              <a:t>FlagUgel</a:t>
            </a:r>
            <a:r>
              <a:rPr lang="es-PE" sz="2000" dirty="0"/>
              <a:t>”, se ha colocado el número “1” a los establecimientos de las </a:t>
            </a:r>
            <a:r>
              <a:rPr lang="es-PE" sz="2000" dirty="0"/>
              <a:t>II.EE. </a:t>
            </a:r>
            <a:r>
              <a:rPr lang="es-PE" sz="2000" dirty="0"/>
              <a:t>que se recomienda visitar. El </a:t>
            </a:r>
            <a:r>
              <a:rPr lang="es-PE" sz="2000" dirty="0"/>
              <a:t>equipo de implementación del RIE </a:t>
            </a:r>
            <a:r>
              <a:rPr lang="es-PE" sz="2000" dirty="0"/>
              <a:t>de las DRE/GRE y UGEL deberá definir si son </a:t>
            </a:r>
            <a:r>
              <a:rPr lang="es-PE" sz="2000" dirty="0"/>
              <a:t>necesarias dichas visitas.</a:t>
            </a:r>
            <a:endParaRPr lang="es-PE" sz="2000" dirty="0"/>
          </a:p>
          <a:p>
            <a:pPr algn="just">
              <a:spcAft>
                <a:spcPts val="1200"/>
              </a:spcAft>
            </a:pPr>
            <a:r>
              <a:rPr lang="es-PE" sz="2000" dirty="0"/>
              <a:t>Asimismo, </a:t>
            </a:r>
            <a:r>
              <a:rPr lang="es-PE" sz="2000" dirty="0"/>
              <a:t>este </a:t>
            </a:r>
            <a:r>
              <a:rPr lang="es-PE" sz="2000" dirty="0"/>
              <a:t>equipo puede incorporar otros criterios para determinar visitas a otros establecimientos de las </a:t>
            </a:r>
            <a:r>
              <a:rPr lang="es-PE" sz="2000" dirty="0"/>
              <a:t>II.EE., </a:t>
            </a:r>
            <a:r>
              <a:rPr lang="es-PE" sz="2000" dirty="0"/>
              <a:t>pero debe evaluarse que estos brinden información adicional y necesaria para culminar con la identificación de las </a:t>
            </a:r>
            <a:r>
              <a:rPr lang="es-PE" sz="2000" dirty="0"/>
              <a:t>II.EE</a:t>
            </a:r>
            <a:r>
              <a:rPr lang="es-PE" sz="2000" dirty="0"/>
              <a:t>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C4540388-0AE8-4FDC-96D5-F749A9D517A3}"/>
              </a:ext>
            </a:extLst>
          </p:cNvPr>
          <p:cNvSpPr/>
          <p:nvPr/>
        </p:nvSpPr>
        <p:spPr>
          <a:xfrm>
            <a:off x="11277600" y="2129832"/>
            <a:ext cx="854566" cy="40390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A432C6E1-DBF0-4624-92A1-729FD13EE53C}"/>
              </a:ext>
            </a:extLst>
          </p:cNvPr>
          <p:cNvSpPr/>
          <p:nvPr/>
        </p:nvSpPr>
        <p:spPr>
          <a:xfrm>
            <a:off x="5619687" y="4112909"/>
            <a:ext cx="6491185" cy="8657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aphicFrame>
        <p:nvGraphicFramePr>
          <p:cNvPr id="6" name="Tabla 5">
            <a:extLst>
              <a:ext uri="{FF2B5EF4-FFF2-40B4-BE49-F238E27FC236}">
                <a16:creationId xmlns="" xmlns:a16="http://schemas.microsoft.com/office/drawing/2014/main" id="{20A197CB-12A8-4DBE-A3AE-76B7ED820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85811"/>
              </p:ext>
            </p:extLst>
          </p:nvPr>
        </p:nvGraphicFramePr>
        <p:xfrm>
          <a:off x="5460033" y="1266729"/>
          <a:ext cx="6731965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938">
                  <a:extLst>
                    <a:ext uri="{9D8B030D-6E8A-4147-A177-3AD203B41FA5}">
                      <a16:colId xmlns="" xmlns:a16="http://schemas.microsoft.com/office/drawing/2014/main" val="794926256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208913947"/>
                    </a:ext>
                  </a:extLst>
                </a:gridCol>
                <a:gridCol w="1378857">
                  <a:extLst>
                    <a:ext uri="{9D8B030D-6E8A-4147-A177-3AD203B41FA5}">
                      <a16:colId xmlns="" xmlns:a16="http://schemas.microsoft.com/office/drawing/2014/main" val="592886384"/>
                    </a:ext>
                  </a:extLst>
                </a:gridCol>
                <a:gridCol w="2583542">
                  <a:extLst>
                    <a:ext uri="{9D8B030D-6E8A-4147-A177-3AD203B41FA5}">
                      <a16:colId xmlns="" xmlns:a16="http://schemas.microsoft.com/office/drawing/2014/main" val="1575071875"/>
                    </a:ext>
                  </a:extLst>
                </a:gridCol>
                <a:gridCol w="899885">
                  <a:extLst>
                    <a:ext uri="{9D8B030D-6E8A-4147-A177-3AD203B41FA5}">
                      <a16:colId xmlns="" xmlns:a16="http://schemas.microsoft.com/office/drawing/2014/main" val="41491921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temporal de 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de Local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Nombre del Establecimiento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Código modulares de la modalidad regular de los niveles inicial, primaria y secundaria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>
                          <a:solidFill>
                            <a:schemeClr val="accent5"/>
                          </a:solidFill>
                        </a:rPr>
                        <a:t>Indicador de la 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3740891"/>
                  </a:ext>
                </a:extLst>
              </a:tr>
            </a:tbl>
          </a:graphicData>
        </a:graphic>
      </p:graphicFrame>
      <p:pic>
        <p:nvPicPr>
          <p:cNvPr id="18" name="Imagen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0" y="189181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s-PE"/>
            </a:defPPr>
            <a:lvl1pPr indent="0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None/>
              <a:defRPr sz="2800" b="1">
                <a:solidFill>
                  <a:srgbClr val="C00000"/>
                </a:solidFill>
              </a:defRPr>
            </a:lvl1pPr>
          </a:lstStyle>
          <a:p>
            <a:r>
              <a:rPr lang="es-PE" dirty="0"/>
              <a:t>Tabla de listado de identificación </a:t>
            </a:r>
            <a:r>
              <a:rPr lang="es-PE" dirty="0" smtClean="0"/>
              <a:t>preliminar </a:t>
            </a:r>
            <a:r>
              <a:rPr lang="es-PE" dirty="0" smtClean="0"/>
              <a:t>– Recomendación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968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" y="-3858"/>
            <a:ext cx="12185146" cy="68618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18007" y="1967304"/>
            <a:ext cx="1087820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5400" b="1" dirty="0">
                <a:solidFill>
                  <a:srgbClr val="CC0000"/>
                </a:solidFill>
                <a:latin typeface="+mj-lt"/>
              </a:rPr>
              <a:t>Registro de Instituciones Educativas</a:t>
            </a:r>
          </a:p>
          <a:p>
            <a:r>
              <a:rPr lang="es-PE" sz="2800" dirty="0">
                <a:solidFill>
                  <a:srgbClr val="C00000"/>
                </a:solidFill>
              </a:rPr>
              <a:t>Unidad de </a:t>
            </a:r>
            <a:r>
              <a:rPr lang="es-PE" sz="2800" dirty="0" smtClean="0">
                <a:solidFill>
                  <a:srgbClr val="C00000"/>
                </a:solidFill>
              </a:rPr>
              <a:t>Estadística – Oficina de Seguimiento y Evaluación </a:t>
            </a:r>
            <a:r>
              <a:rPr lang="es-PE" sz="2800" dirty="0" smtClean="0">
                <a:solidFill>
                  <a:srgbClr val="C00000"/>
                </a:solidFill>
              </a:rPr>
              <a:t>Estratégica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40" y="3427071"/>
            <a:ext cx="3258114" cy="7097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420512" y="5128066"/>
            <a:ext cx="56832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dirty="0"/>
              <a:t>Identificación preliminar de </a:t>
            </a:r>
            <a:r>
              <a:rPr lang="es-PE" sz="3200" dirty="0" smtClean="0"/>
              <a:t>II.EE</a:t>
            </a:r>
            <a:endParaRPr lang="es-PE" sz="3200" dirty="0"/>
          </a:p>
        </p:txBody>
      </p:sp>
    </p:spTree>
    <p:extLst>
      <p:ext uri="{BB962C8B-B14F-4D97-AF65-F5344CB8AC3E}">
        <p14:creationId xmlns:p14="http://schemas.microsoft.com/office/powerpoint/2010/main" val="16618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54340" y="1138519"/>
            <a:ext cx="111825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(*) Concordancias halladas en sectores distintos de Educación respecto a Establecimiento Educativo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Es la unidad económica que bajo una sola dirección o control combina actividades y recursos con la finalidad de producir bienes y servicios lo más homogéneos posibles, está ubicada en un lugar determinado y dispone de registros separados sobre producción, insumos intermedios, mano de obra y bienes de capital utilizados directa e indirectamente en el proceso productivo </a:t>
            </a:r>
            <a:r>
              <a:rPr lang="es-PE" i="1" baseline="30000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(1)</a:t>
            </a: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 </a:t>
            </a:r>
          </a:p>
          <a:p>
            <a:pPr marR="359410" algn="just">
              <a:spcAft>
                <a:spcPts val="0"/>
              </a:spcAft>
            </a:pP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An establishment is commonly understood as a single economic unit, such as a farm, a mine, a factory, or a store, that produces goods or services 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(2)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59410" algn="just">
              <a:spcAft>
                <a:spcPts val="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Economic unit that produces and/or sells goods or services, and operates from a single physical location. If a firm has several such locations, each one is termed an establishment </a:t>
            </a:r>
            <a:r>
              <a:rPr lang="en-US" i="1" baseline="30000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(3)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(1) INEI IV CENSO NACIONAL ECONÓMICO 2008. 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  <a:hlinkClick r:id="rId3"/>
              </a:rPr>
              <a:t>http://censos.inei.gob.pe/cenec2008/definiciones.asp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(2) Quarterly Census of Employment and Wages, Bureau of Labor Statistics, United States Department of Labor FAQS (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  <a:hlinkClick r:id="rId4"/>
              </a:rPr>
              <a:t>http://www.bls.gov/cew/cewfaq.htm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(3) BusinessDictionary.com (</a:t>
            </a:r>
            <a:r>
              <a:rPr lang="en-US" sz="11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  <a:hlinkClick r:id="rId5"/>
              </a:rPr>
              <a:t>http://www.businessdictionary.com/definition/establishment.html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)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462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69116" y="1172706"/>
            <a:ext cx="11459361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3782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Institución educativa. Institución establecida con el fin de proporcionar educación, tales como escuelas, centros educativos postsecundarios, universidades o centros de capacitación o formación. Normalmente, estas instituciones están acreditadas o autorizadas por las autoridades nacionales competentes o autoridades equivalentes. Su funcionamiento también puede estar a cargo de organizaciones privadas como organizaciones religiosas, grupos especiales de interés, o empresas privadas dedicadas a la educación y capacitación, tanto con o sin fines de lucro(1).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3782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3782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Por definición, las certificaciones otorgadas por la educación formal son reconocidas y, por lo tanto, se encuentran dentro del ámbito de la CINE(2).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3782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R="337820" algn="just">
              <a:spcAft>
                <a:spcPts val="0"/>
              </a:spcAft>
            </a:pPr>
            <a:r>
              <a:rPr lang="es-PE" i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Certificación. Confirmación oficial de la conclusión exitosa de un programa o etapa de un programa. Generalmente, esta confirmación se oficializa mediante un documento. Las certificaciones se obtienen mediante: i) la conclusión exitosa de un programa educativo; ii) la conclusión exitosa de una etapa del programa educativo (certificaciones intermedias); o iii) la validación de destrezas, conocimientos y competencias, independientemente de la participación de la persona en un programa educativo. También se conoce como, “título”, “diploma” o “credencial”(3).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r>
              <a:rPr lang="es-PE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(1) Instituto de Estadística de la Organización de las Naciones Unidas para la Educación, la Ciencia y la Cultura (UNESCO), Clasificación Internacional Normalizada de la Educación CINE 2011, pág. 86, Montreal 2013.</a:t>
            </a:r>
          </a:p>
          <a:p>
            <a:pPr algn="just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(2) Ibid,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pág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13, Montreal 2013.</a:t>
            </a:r>
            <a:endParaRPr lang="es-PE" sz="1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just"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(3) Ibid,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pág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81, Montreal 2013</a:t>
            </a:r>
            <a:endParaRPr lang="es-PE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69116" y="730298"/>
            <a:ext cx="6040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s-PE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(*) Concordancias halladas en sectores distintos de Educación</a:t>
            </a:r>
            <a:endParaRPr lang="es-PE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262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604143" y="1551753"/>
            <a:ext cx="8895425" cy="1569660"/>
          </a:xfrm>
          <a:prstGeom prst="rect">
            <a:avLst/>
          </a:prstGeom>
          <a:solidFill>
            <a:srgbClr val="FFF4F1"/>
          </a:solidFill>
          <a:ln w="28575">
            <a:solidFill>
              <a:srgbClr val="8E0000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2000"/>
            </a:lvl1pPr>
          </a:lstStyle>
          <a:p>
            <a:r>
              <a:rPr lang="es-PE" sz="2400" dirty="0"/>
              <a:t>Para una correcta gestión en el </a:t>
            </a:r>
            <a:r>
              <a:rPr lang="es-PE" sz="2400" dirty="0"/>
              <a:t>sector, es </a:t>
            </a:r>
            <a:r>
              <a:rPr lang="es-PE" sz="2400" dirty="0"/>
              <a:t>necesario que todos </a:t>
            </a:r>
            <a:r>
              <a:rPr lang="es-PE" sz="2400" b="1" dirty="0"/>
              <a:t>compartamos las mismas definiciones</a:t>
            </a:r>
            <a:r>
              <a:rPr lang="es-PE" sz="2400" dirty="0"/>
              <a:t> respecto de lo que es una </a:t>
            </a:r>
            <a:r>
              <a:rPr lang="es-PE" sz="2400" b="1" dirty="0"/>
              <a:t>institución </a:t>
            </a:r>
            <a:r>
              <a:rPr lang="es-PE" sz="2400" b="1" dirty="0"/>
              <a:t>educativa </a:t>
            </a:r>
            <a:r>
              <a:rPr lang="es-PE" sz="2400" dirty="0"/>
              <a:t>y cuáles son sus </a:t>
            </a:r>
            <a:r>
              <a:rPr lang="es-PE" sz="2400" dirty="0"/>
              <a:t>elementos, independientemente </a:t>
            </a:r>
            <a:r>
              <a:rPr lang="es-PE" sz="2400" dirty="0"/>
              <a:t>del objetivo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4" name="Flecha abajo 3"/>
          <p:cNvSpPr/>
          <p:nvPr/>
        </p:nvSpPr>
        <p:spPr>
          <a:xfrm>
            <a:off x="5721916" y="3499769"/>
            <a:ext cx="805621" cy="96093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56" y="4993336"/>
            <a:ext cx="1766397" cy="85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0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>
              <a:buNone/>
            </a:pPr>
            <a:r>
              <a:rPr lang="es-PE" sz="28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Registro de Instituciones Educativas (RIE)</a:t>
            </a:r>
            <a:endParaRPr lang="es-PE" sz="28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2836964" y="3210966"/>
          <a:ext cx="7165167" cy="2762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>
            <a:off x="645952" y="1041080"/>
            <a:ext cx="10956022" cy="1015663"/>
          </a:xfrm>
          <a:prstGeom prst="rect">
            <a:avLst/>
          </a:prstGeom>
          <a:solidFill>
            <a:srgbClr val="FFF4F1"/>
          </a:solidFill>
          <a:ln w="28575"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Es el </a:t>
            </a:r>
            <a:r>
              <a:rPr lang="es-PE" sz="2000" b="1" dirty="0"/>
              <a:t>registro administrativo obligatorio </a:t>
            </a:r>
            <a:r>
              <a:rPr lang="es-PE" sz="2000" dirty="0"/>
              <a:t>en donde se inscriben los </a:t>
            </a:r>
            <a:r>
              <a:rPr lang="es-PE" sz="2000" b="1" dirty="0"/>
              <a:t>actos resolutivos </a:t>
            </a:r>
            <a:r>
              <a:rPr lang="es-PE" sz="2000" dirty="0"/>
              <a:t>de acuerdo a las disposiciones legales y reglamentarias vigentes para </a:t>
            </a:r>
            <a:r>
              <a:rPr lang="es-PE" sz="2000" b="1" dirty="0"/>
              <a:t>crear o autorizar el funcionamiento, o modificar</a:t>
            </a:r>
            <a:r>
              <a:rPr lang="es-PE" sz="2000" dirty="0"/>
              <a:t> las características esenciales de las II. EE.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728977" y="2556506"/>
            <a:ext cx="6831315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PE" sz="2000" dirty="0"/>
              <a:t>Esta organización permitirá: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184261" y="3288150"/>
                <a:ext cx="652703" cy="71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4034" i="1">
                          <a:solidFill>
                            <a:srgbClr val="8E0000"/>
                          </a:solidFill>
                          <a:latin typeface="Cambria Math" panose="02040503050406030204" pitchFamily="18" charset="0"/>
                        </a:rPr>
                        <m:t>✔</m:t>
                      </m:r>
                    </m:oMath>
                  </m:oMathPara>
                </a14:m>
                <a:endParaRPr lang="es-PE" sz="4034" dirty="0">
                  <a:solidFill>
                    <a:srgbClr val="8E0000"/>
                  </a:solidFill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261" y="3288150"/>
                <a:ext cx="652703" cy="7131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2174617" y="4205488"/>
                <a:ext cx="652703" cy="71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4034" i="1">
                          <a:solidFill>
                            <a:srgbClr val="8E0000"/>
                          </a:solidFill>
                          <a:latin typeface="Cambria Math" panose="02040503050406030204" pitchFamily="18" charset="0"/>
                        </a:rPr>
                        <m:t>✔</m:t>
                      </m:r>
                    </m:oMath>
                  </m:oMathPara>
                </a14:m>
                <a:endParaRPr lang="es-PE" sz="4034" dirty="0">
                  <a:solidFill>
                    <a:srgbClr val="8E0000"/>
                  </a:solidFill>
                </a:endParaRPr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617" y="4205488"/>
                <a:ext cx="652703" cy="7131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2174616" y="5122826"/>
                <a:ext cx="652703" cy="713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4034" i="1">
                          <a:solidFill>
                            <a:srgbClr val="8E0000"/>
                          </a:solidFill>
                          <a:latin typeface="Cambria Math" panose="02040503050406030204" pitchFamily="18" charset="0"/>
                        </a:rPr>
                        <m:t>✔</m:t>
                      </m:r>
                    </m:oMath>
                  </m:oMathPara>
                </a14:m>
                <a:endParaRPr lang="es-PE" sz="4034" dirty="0">
                  <a:solidFill>
                    <a:srgbClr val="8E0000"/>
                  </a:solidFill>
                </a:endParaRPr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4616" y="5122826"/>
                <a:ext cx="652703" cy="71314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 4"/>
          <p:cNvSpPr/>
          <p:nvPr/>
        </p:nvSpPr>
        <p:spPr>
          <a:xfrm>
            <a:off x="6921561" y="4116260"/>
            <a:ext cx="177420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Establecimiento 1:</a:t>
            </a:r>
          </a:p>
          <a:p>
            <a:pPr algn="ctr"/>
            <a:r>
              <a:rPr lang="es-PE" sz="1200" dirty="0"/>
              <a:t>PASAJE AVELARDO GAMARRA 160</a:t>
            </a:r>
          </a:p>
          <a:p>
            <a:pPr algn="ctr"/>
            <a:r>
              <a:rPr lang="es-PE" sz="1600" dirty="0"/>
              <a:t>Inicial – </a:t>
            </a:r>
            <a:r>
              <a:rPr lang="es-PE" sz="1600" dirty="0" smtClean="0"/>
              <a:t>Primaria</a:t>
            </a:r>
          </a:p>
          <a:p>
            <a:pPr algn="ctr"/>
            <a:r>
              <a:rPr lang="es-PE" sz="1400" b="1" dirty="0" err="1" smtClean="0">
                <a:solidFill>
                  <a:srgbClr val="002060"/>
                </a:solidFill>
              </a:rPr>
              <a:t>Cod</a:t>
            </a:r>
            <a:r>
              <a:rPr lang="es-PE" sz="1400" b="1" dirty="0" smtClean="0">
                <a:solidFill>
                  <a:srgbClr val="002060"/>
                </a:solidFill>
              </a:rPr>
              <a:t> </a:t>
            </a:r>
            <a:r>
              <a:rPr lang="es-PE" sz="1400" b="1" dirty="0" err="1">
                <a:solidFill>
                  <a:srgbClr val="002060"/>
                </a:solidFill>
              </a:rPr>
              <a:t>L</a:t>
            </a:r>
            <a:r>
              <a:rPr lang="es-PE" sz="1400" b="1" dirty="0" err="1" smtClean="0">
                <a:solidFill>
                  <a:srgbClr val="002060"/>
                </a:solidFill>
              </a:rPr>
              <a:t>oc</a:t>
            </a:r>
            <a:r>
              <a:rPr lang="es-PE" sz="1400" b="1" dirty="0" smtClean="0">
                <a:solidFill>
                  <a:srgbClr val="002060"/>
                </a:solidFill>
              </a:rPr>
              <a:t>: 298604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42" name="Rectángulo 5"/>
          <p:cNvSpPr/>
          <p:nvPr/>
        </p:nvSpPr>
        <p:spPr>
          <a:xfrm>
            <a:off x="10021652" y="4116260"/>
            <a:ext cx="180024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Establecimiento 2:</a:t>
            </a:r>
          </a:p>
          <a:p>
            <a:pPr algn="ctr"/>
            <a:r>
              <a:rPr lang="es-PE" sz="1200" dirty="0"/>
              <a:t>CALLE DEL COMERCIO 193</a:t>
            </a:r>
          </a:p>
          <a:p>
            <a:pPr algn="ctr"/>
            <a:r>
              <a:rPr lang="es-PE" sz="1600" dirty="0" smtClean="0"/>
              <a:t>Secundaria</a:t>
            </a:r>
          </a:p>
          <a:p>
            <a:pPr algn="ctr"/>
            <a:r>
              <a:rPr lang="es-PE" sz="1400" b="1" dirty="0" err="1">
                <a:solidFill>
                  <a:srgbClr val="002060"/>
                </a:solidFill>
              </a:rPr>
              <a:t>Cod</a:t>
            </a:r>
            <a:r>
              <a:rPr lang="es-PE" sz="1400" b="1" dirty="0">
                <a:solidFill>
                  <a:srgbClr val="002060"/>
                </a:solidFill>
              </a:rPr>
              <a:t> </a:t>
            </a:r>
            <a:r>
              <a:rPr lang="es-PE" sz="1400" b="1" dirty="0" err="1">
                <a:solidFill>
                  <a:srgbClr val="002060"/>
                </a:solidFill>
              </a:rPr>
              <a:t>Loc</a:t>
            </a:r>
            <a:r>
              <a:rPr lang="es-PE" sz="1400" b="1" dirty="0">
                <a:solidFill>
                  <a:srgbClr val="002060"/>
                </a:solidFill>
              </a:rPr>
              <a:t>: </a:t>
            </a:r>
            <a:r>
              <a:rPr lang="es-PE" sz="1400" b="1" dirty="0" smtClean="0">
                <a:solidFill>
                  <a:srgbClr val="002060"/>
                </a:solidFill>
              </a:rPr>
              <a:t>321888</a:t>
            </a:r>
            <a:endParaRPr lang="es-PE" sz="1400" b="1" dirty="0">
              <a:solidFill>
                <a:srgbClr val="002060"/>
              </a:solidFill>
            </a:endParaRPr>
          </a:p>
        </p:txBody>
      </p:sp>
      <p:sp>
        <p:nvSpPr>
          <p:cNvPr id="43" name="CuadroTexto 6"/>
          <p:cNvSpPr txBox="1"/>
          <p:nvPr/>
        </p:nvSpPr>
        <p:spPr>
          <a:xfrm>
            <a:off x="6001300" y="5582004"/>
            <a:ext cx="1797332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Inicial</a:t>
            </a:r>
          </a:p>
          <a:p>
            <a:pPr algn="ctr"/>
            <a:r>
              <a:rPr lang="es-PE" sz="1400" b="1" dirty="0" err="1">
                <a:solidFill>
                  <a:srgbClr val="002060"/>
                </a:solidFill>
              </a:rPr>
              <a:t>Cod</a:t>
            </a:r>
            <a:r>
              <a:rPr lang="es-PE" sz="1400" b="1" dirty="0">
                <a:solidFill>
                  <a:srgbClr val="002060"/>
                </a:solidFill>
              </a:rPr>
              <a:t> </a:t>
            </a:r>
            <a:r>
              <a:rPr lang="es-PE" sz="1400" b="1" dirty="0" err="1" smtClean="0">
                <a:solidFill>
                  <a:srgbClr val="002060"/>
                </a:solidFill>
              </a:rPr>
              <a:t>Mod</a:t>
            </a:r>
            <a:r>
              <a:rPr lang="es-PE" sz="1400" b="1" dirty="0" smtClean="0">
                <a:solidFill>
                  <a:srgbClr val="002060"/>
                </a:solidFill>
              </a:rPr>
              <a:t>: </a:t>
            </a:r>
            <a:r>
              <a:rPr lang="es-PE" sz="1400" b="1" dirty="0">
                <a:solidFill>
                  <a:srgbClr val="002060"/>
                </a:solidFill>
              </a:rPr>
              <a:t>1511450</a:t>
            </a:r>
          </a:p>
        </p:txBody>
      </p:sp>
      <p:sp>
        <p:nvSpPr>
          <p:cNvPr id="44" name="CuadroTexto 7"/>
          <p:cNvSpPr txBox="1"/>
          <p:nvPr/>
        </p:nvSpPr>
        <p:spPr>
          <a:xfrm>
            <a:off x="7882274" y="5583687"/>
            <a:ext cx="1767746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Primaria</a:t>
            </a:r>
          </a:p>
          <a:p>
            <a:pPr algn="ctr"/>
            <a:r>
              <a:rPr lang="es-PE" sz="1400" b="1" dirty="0" err="1">
                <a:solidFill>
                  <a:srgbClr val="002060"/>
                </a:solidFill>
              </a:rPr>
              <a:t>Cod</a:t>
            </a:r>
            <a:r>
              <a:rPr lang="es-PE" sz="1400" b="1" dirty="0">
                <a:solidFill>
                  <a:srgbClr val="002060"/>
                </a:solidFill>
              </a:rPr>
              <a:t> </a:t>
            </a:r>
            <a:r>
              <a:rPr lang="es-PE" sz="1400" b="1" dirty="0" err="1" smtClean="0">
                <a:solidFill>
                  <a:srgbClr val="002060"/>
                </a:solidFill>
              </a:rPr>
              <a:t>Mod</a:t>
            </a:r>
            <a:r>
              <a:rPr lang="es-PE" sz="1400" b="1" dirty="0" smtClean="0">
                <a:solidFill>
                  <a:srgbClr val="002060"/>
                </a:solidFill>
              </a:rPr>
              <a:t>: </a:t>
            </a:r>
            <a:r>
              <a:rPr lang="es-PE" sz="1400" b="1" dirty="0">
                <a:solidFill>
                  <a:srgbClr val="002060"/>
                </a:solidFill>
              </a:rPr>
              <a:t>0646711</a:t>
            </a:r>
          </a:p>
        </p:txBody>
      </p:sp>
      <p:sp>
        <p:nvSpPr>
          <p:cNvPr id="45" name="CuadroTexto 8"/>
          <p:cNvSpPr txBox="1"/>
          <p:nvPr/>
        </p:nvSpPr>
        <p:spPr>
          <a:xfrm>
            <a:off x="10001467" y="5583687"/>
            <a:ext cx="1828027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Secundaria</a:t>
            </a:r>
          </a:p>
          <a:p>
            <a:pPr algn="ctr"/>
            <a:r>
              <a:rPr lang="es-PE" sz="1400" b="1" dirty="0" err="1">
                <a:solidFill>
                  <a:srgbClr val="002060"/>
                </a:solidFill>
              </a:rPr>
              <a:t>Cod</a:t>
            </a:r>
            <a:r>
              <a:rPr lang="es-PE" sz="1400" b="1" dirty="0">
                <a:solidFill>
                  <a:srgbClr val="002060"/>
                </a:solidFill>
              </a:rPr>
              <a:t> </a:t>
            </a:r>
            <a:r>
              <a:rPr lang="es-PE" sz="1400" b="1" dirty="0" err="1" smtClean="0">
                <a:solidFill>
                  <a:srgbClr val="002060"/>
                </a:solidFill>
              </a:rPr>
              <a:t>Mod</a:t>
            </a:r>
            <a:r>
              <a:rPr lang="es-PE" sz="1400" b="1" dirty="0" smtClean="0">
                <a:solidFill>
                  <a:srgbClr val="002060"/>
                </a:solidFill>
              </a:rPr>
              <a:t>: </a:t>
            </a:r>
            <a:r>
              <a:rPr lang="es-PE" sz="1400" b="1" dirty="0">
                <a:solidFill>
                  <a:srgbClr val="002060"/>
                </a:solidFill>
              </a:rPr>
              <a:t>1511450</a:t>
            </a:r>
          </a:p>
        </p:txBody>
      </p:sp>
      <p:cxnSp>
        <p:nvCxnSpPr>
          <p:cNvPr id="46" name="Conector recto 45"/>
          <p:cNvCxnSpPr>
            <a:stCxn id="41" idx="2"/>
            <a:endCxn id="44" idx="0"/>
          </p:cNvCxnSpPr>
          <p:nvPr/>
        </p:nvCxnSpPr>
        <p:spPr>
          <a:xfrm>
            <a:off x="7808663" y="5316589"/>
            <a:ext cx="957484" cy="267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12"/>
          <p:cNvCxnSpPr>
            <a:stCxn id="42" idx="2"/>
            <a:endCxn id="45" idx="0"/>
          </p:cNvCxnSpPr>
          <p:nvPr/>
        </p:nvCxnSpPr>
        <p:spPr>
          <a:xfrm flipH="1">
            <a:off x="10915481" y="5316589"/>
            <a:ext cx="6292" cy="2670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14"/>
          <p:cNvCxnSpPr>
            <a:stCxn id="41" idx="2"/>
            <a:endCxn id="43" idx="0"/>
          </p:cNvCxnSpPr>
          <p:nvPr/>
        </p:nvCxnSpPr>
        <p:spPr>
          <a:xfrm flipH="1">
            <a:off x="6899966" y="5316589"/>
            <a:ext cx="908697" cy="265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21"/>
          <p:cNvCxnSpPr>
            <a:stCxn id="51" idx="2"/>
            <a:endCxn id="41" idx="0"/>
          </p:cNvCxnSpPr>
          <p:nvPr/>
        </p:nvCxnSpPr>
        <p:spPr>
          <a:xfrm flipH="1">
            <a:off x="7808663" y="3657548"/>
            <a:ext cx="1486259" cy="458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23"/>
          <p:cNvCxnSpPr>
            <a:stCxn id="51" idx="2"/>
            <a:endCxn id="42" idx="0"/>
          </p:cNvCxnSpPr>
          <p:nvPr/>
        </p:nvCxnSpPr>
        <p:spPr>
          <a:xfrm>
            <a:off x="9294922" y="3657548"/>
            <a:ext cx="1626851" cy="458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26 CuadroTexto"/>
          <p:cNvSpPr txBox="1"/>
          <p:nvPr/>
        </p:nvSpPr>
        <p:spPr>
          <a:xfrm>
            <a:off x="7794595" y="3318994"/>
            <a:ext cx="3000653" cy="33855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1000">
                <a:solidFill>
                  <a:schemeClr val="dk1"/>
                </a:solidFill>
              </a:defRPr>
            </a:lvl1pPr>
          </a:lstStyle>
          <a:p>
            <a:r>
              <a:rPr lang="es-ES" sz="1600" dirty="0"/>
              <a:t>7083 MANUEL GONZALES PRADA</a:t>
            </a:r>
            <a:endParaRPr lang="es-PE" sz="105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10893514" y="3802183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(Principal)</a:t>
            </a:r>
            <a:endParaRPr lang="es-PE" sz="1600" dirty="0"/>
          </a:p>
        </p:txBody>
      </p:sp>
      <p:sp>
        <p:nvSpPr>
          <p:cNvPr id="57" name="CuadroTexto 6"/>
          <p:cNvSpPr txBox="1"/>
          <p:nvPr/>
        </p:nvSpPr>
        <p:spPr>
          <a:xfrm>
            <a:off x="1171854" y="3704936"/>
            <a:ext cx="345519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7083 MANUEL GONZALES PRADA Inicial</a:t>
            </a:r>
          </a:p>
        </p:txBody>
      </p:sp>
      <p:sp>
        <p:nvSpPr>
          <p:cNvPr id="58" name="CuadroTexto 7"/>
          <p:cNvSpPr txBox="1"/>
          <p:nvPr/>
        </p:nvSpPr>
        <p:spPr>
          <a:xfrm>
            <a:off x="1180730" y="4090544"/>
            <a:ext cx="344631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7083 MANUEL GONZALES PRADA Primaria</a:t>
            </a:r>
          </a:p>
        </p:txBody>
      </p:sp>
      <p:sp>
        <p:nvSpPr>
          <p:cNvPr id="59" name="CuadroTexto 8"/>
          <p:cNvSpPr txBox="1"/>
          <p:nvPr/>
        </p:nvSpPr>
        <p:spPr>
          <a:xfrm>
            <a:off x="1180730" y="4479328"/>
            <a:ext cx="344631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7083 MANUEL GONZALES PRADA Secundaria</a:t>
            </a:r>
          </a:p>
        </p:txBody>
      </p:sp>
      <p:sp>
        <p:nvSpPr>
          <p:cNvPr id="60" name="Flecha derecha 59"/>
          <p:cNvSpPr/>
          <p:nvPr/>
        </p:nvSpPr>
        <p:spPr>
          <a:xfrm>
            <a:off x="5664969" y="3621725"/>
            <a:ext cx="682058" cy="1245413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C00000"/>
              </a:solidFill>
            </a:endParaRPr>
          </a:p>
        </p:txBody>
      </p:sp>
      <p:sp>
        <p:nvSpPr>
          <p:cNvPr id="61" name="CuadroTexto 6"/>
          <p:cNvSpPr txBox="1"/>
          <p:nvPr/>
        </p:nvSpPr>
        <p:spPr>
          <a:xfrm>
            <a:off x="4719992" y="3704936"/>
            <a:ext cx="8706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298604</a:t>
            </a:r>
            <a:endParaRPr lang="es-MX" sz="1400" dirty="0"/>
          </a:p>
        </p:txBody>
      </p:sp>
      <p:sp>
        <p:nvSpPr>
          <p:cNvPr id="62" name="CuadroTexto 6"/>
          <p:cNvSpPr txBox="1"/>
          <p:nvPr/>
        </p:nvSpPr>
        <p:spPr>
          <a:xfrm>
            <a:off x="4718257" y="4090544"/>
            <a:ext cx="87315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298604</a:t>
            </a:r>
            <a:endParaRPr lang="es-MX" sz="1400" dirty="0"/>
          </a:p>
        </p:txBody>
      </p:sp>
      <p:sp>
        <p:nvSpPr>
          <p:cNvPr id="63" name="CuadroTexto 6"/>
          <p:cNvSpPr txBox="1"/>
          <p:nvPr/>
        </p:nvSpPr>
        <p:spPr>
          <a:xfrm>
            <a:off x="4731657" y="4479328"/>
            <a:ext cx="85375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321888</a:t>
            </a:r>
            <a:endParaRPr lang="es-MX" sz="1400" dirty="0"/>
          </a:p>
        </p:txBody>
      </p:sp>
      <p:cxnSp>
        <p:nvCxnSpPr>
          <p:cNvPr id="64" name="Conector recto 63"/>
          <p:cNvCxnSpPr>
            <a:stCxn id="57" idx="3"/>
            <a:endCxn id="61" idx="1"/>
          </p:cNvCxnSpPr>
          <p:nvPr/>
        </p:nvCxnSpPr>
        <p:spPr>
          <a:xfrm>
            <a:off x="4627044" y="3858825"/>
            <a:ext cx="929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64"/>
          <p:cNvCxnSpPr>
            <a:stCxn id="62" idx="1"/>
            <a:endCxn id="58" idx="3"/>
          </p:cNvCxnSpPr>
          <p:nvPr/>
        </p:nvCxnSpPr>
        <p:spPr>
          <a:xfrm flipH="1">
            <a:off x="4627044" y="4244433"/>
            <a:ext cx="9121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/>
          <p:cNvCxnSpPr>
            <a:stCxn id="59" idx="3"/>
            <a:endCxn id="63" idx="1"/>
          </p:cNvCxnSpPr>
          <p:nvPr/>
        </p:nvCxnSpPr>
        <p:spPr>
          <a:xfrm>
            <a:off x="4627043" y="4633217"/>
            <a:ext cx="1046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1137185" y="2144536"/>
            <a:ext cx="4157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Como servicios independientes</a:t>
            </a:r>
          </a:p>
          <a:p>
            <a:pPr algn="ctr"/>
            <a:r>
              <a:rPr lang="es-MX" sz="2400" b="1" dirty="0"/>
              <a:t>(Forma del padrón actual)</a:t>
            </a:r>
            <a:endParaRPr lang="es-PE" sz="2400" b="1" dirty="0"/>
          </a:p>
        </p:txBody>
      </p:sp>
      <p:sp>
        <p:nvSpPr>
          <p:cNvPr id="69" name="CuadroTexto 68"/>
          <p:cNvSpPr txBox="1"/>
          <p:nvPr/>
        </p:nvSpPr>
        <p:spPr>
          <a:xfrm>
            <a:off x="7013210" y="2156469"/>
            <a:ext cx="4196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/>
              <a:t>Como Institución Educativa</a:t>
            </a:r>
          </a:p>
          <a:p>
            <a:pPr algn="ctr"/>
            <a:r>
              <a:rPr lang="es-MX" sz="2400" b="1" dirty="0"/>
              <a:t>(Forma de organización del RIE)</a:t>
            </a:r>
            <a:endParaRPr lang="es-PE" sz="2400" b="1" dirty="0"/>
          </a:p>
        </p:txBody>
      </p:sp>
      <p:sp>
        <p:nvSpPr>
          <p:cNvPr id="71" name="CuadroTexto 70"/>
          <p:cNvSpPr txBox="1"/>
          <p:nvPr/>
        </p:nvSpPr>
        <p:spPr>
          <a:xfrm>
            <a:off x="660017" y="1154139"/>
            <a:ext cx="10769983" cy="461665"/>
          </a:xfrm>
          <a:prstGeom prst="rect">
            <a:avLst/>
          </a:prstGeom>
          <a:solidFill>
            <a:srgbClr val="FFF4F1"/>
          </a:solidFill>
          <a:ln w="28575">
            <a:solidFill>
              <a:srgbClr val="8E0000"/>
            </a:solidFill>
          </a:ln>
        </p:spPr>
        <p:txBody>
          <a:bodyPr wrap="square">
            <a:spAutoFit/>
          </a:bodyPr>
          <a:lstStyle>
            <a:defPPr>
              <a:defRPr lang="es-PE"/>
            </a:defPPr>
            <a:lvl1pPr algn="ctr">
              <a:defRPr sz="2000"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/>
              <a:t>Migrar de un </a:t>
            </a:r>
            <a:r>
              <a:rPr lang="es-MX" sz="2400" b="1" dirty="0"/>
              <a:t>Padrón de servicios educativos </a:t>
            </a:r>
            <a:r>
              <a:rPr lang="es-MX" sz="2400" dirty="0"/>
              <a:t>a un </a:t>
            </a:r>
            <a:r>
              <a:rPr lang="es-MX" sz="2400" b="1" dirty="0"/>
              <a:t>Registro de II.EE.</a:t>
            </a:r>
            <a:endParaRPr lang="es-PE" sz="2400" b="1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31" y="3203520"/>
            <a:ext cx="548265" cy="53983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847077" y="3222316"/>
            <a:ext cx="2104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smtClean="0"/>
              <a:t>Servicios educativos</a:t>
            </a:r>
            <a:endParaRPr lang="es-PE" dirty="0"/>
          </a:p>
        </p:txBody>
      </p:sp>
      <p:sp>
        <p:nvSpPr>
          <p:cNvPr id="29" name="Rectángulo 28"/>
          <p:cNvSpPr/>
          <p:nvPr/>
        </p:nvSpPr>
        <p:spPr>
          <a:xfrm>
            <a:off x="4693012" y="3222316"/>
            <a:ext cx="923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err="1" smtClean="0"/>
              <a:t>Cod</a:t>
            </a:r>
            <a:r>
              <a:rPr lang="es-MX" b="1" dirty="0" smtClean="0"/>
              <a:t> </a:t>
            </a:r>
            <a:r>
              <a:rPr lang="es-MX" b="1" dirty="0" err="1" smtClean="0"/>
              <a:t>Loc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292147" y="3704936"/>
            <a:ext cx="82426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PE" sz="1400" dirty="0"/>
              <a:t>1511450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87477" y="4090544"/>
            <a:ext cx="82426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PE" sz="1400" dirty="0"/>
              <a:t>0646711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87476" y="4479328"/>
            <a:ext cx="824265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PE" sz="1400" dirty="0"/>
              <a:t>1511450</a:t>
            </a:r>
          </a:p>
        </p:txBody>
      </p:sp>
      <p:sp>
        <p:nvSpPr>
          <p:cNvPr id="53" name="Rectángulo 52"/>
          <p:cNvSpPr/>
          <p:nvPr/>
        </p:nvSpPr>
        <p:spPr>
          <a:xfrm>
            <a:off x="172060" y="3222316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 err="1" smtClean="0"/>
              <a:t>Cod</a:t>
            </a:r>
            <a:r>
              <a:rPr lang="es-MX" b="1" dirty="0" smtClean="0"/>
              <a:t> </a:t>
            </a:r>
            <a:r>
              <a:rPr lang="es-MX" b="1" dirty="0" err="1" smtClean="0"/>
              <a:t>Mod</a:t>
            </a:r>
            <a:endParaRPr lang="es-PE" dirty="0"/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35" name="1 Título"/>
          <p:cNvSpPr txBox="1">
            <a:spLocks/>
          </p:cNvSpPr>
          <p:nvPr/>
        </p:nvSpPr>
        <p:spPr>
          <a:xfrm>
            <a:off x="0" y="0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58775" indent="-35877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Char char=""/>
              <a:defRPr lang="es-PE" sz="2500" b="0" kern="1200" dirty="0">
                <a:solidFill>
                  <a:srgbClr val="CC0000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</a:lstStyle>
          <a:p>
            <a:pPr marL="0" indent="0">
              <a:buFont typeface="Webdings" panose="05030102010509060703" pitchFamily="18" charset="2"/>
              <a:buNone/>
            </a:pPr>
            <a:r>
              <a:rPr lang="es-PE" sz="2800" b="1" dirty="0" smtClean="0">
                <a:solidFill>
                  <a:srgbClr val="C00000"/>
                </a:solidFill>
                <a:latin typeface="+mn-lt"/>
              </a:rPr>
              <a:t>Objetivo del RIE</a:t>
            </a:r>
            <a:endParaRPr lang="es-PE" sz="2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43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-2054"/>
            <a:ext cx="12192000" cy="4801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358775" indent="-358775">
              <a:lnSpc>
                <a:spcPct val="90000"/>
              </a:lnSpc>
              <a:spcBef>
                <a:spcPct val="0"/>
              </a:spcBef>
              <a:buFont typeface="Webdings" panose="05030102010509060703" pitchFamily="18" charset="2"/>
              <a:buChar char=""/>
              <a:defRPr lang="es-PE" sz="2800" b="1">
                <a:solidFill>
                  <a:srgbClr val="C00000"/>
                </a:solidFill>
              </a:defRPr>
            </a:lvl1pPr>
          </a:lstStyle>
          <a:p>
            <a:r>
              <a:rPr lang="es-MX" dirty="0"/>
              <a:t>Definiciones operativas: </a:t>
            </a:r>
            <a:r>
              <a:rPr lang="es-PE" dirty="0"/>
              <a:t>Institución Educativa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431800" y="849272"/>
            <a:ext cx="11176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Es una </a:t>
            </a:r>
            <a:r>
              <a:rPr lang="es-PE" sz="2000" b="1" dirty="0"/>
              <a:t>instancia de gestión educativa descentralizada(1)</a:t>
            </a:r>
            <a:r>
              <a:rPr lang="es-PE" sz="2000" dirty="0"/>
              <a:t> a cargo de </a:t>
            </a:r>
            <a:r>
              <a:rPr lang="es-PE" sz="2000" b="1" dirty="0"/>
              <a:t>un director(2)</a:t>
            </a:r>
            <a:r>
              <a:rPr lang="es-PE" sz="2000" dirty="0"/>
              <a:t>, autorizada o creada por </a:t>
            </a:r>
            <a:r>
              <a:rPr lang="es-PE" sz="2000" b="1" dirty="0"/>
              <a:t>una autoridad competente del Sector Educación(3)</a:t>
            </a:r>
            <a:r>
              <a:rPr lang="es-PE" sz="2000" dirty="0"/>
              <a:t>, para brindar </a:t>
            </a:r>
            <a:r>
              <a:rPr lang="es-PE" sz="2000" b="1" dirty="0"/>
              <a:t>uno o más servicios educativos(4)</a:t>
            </a:r>
            <a:r>
              <a:rPr lang="es-PE" sz="2000" dirty="0"/>
              <a:t>, en </a:t>
            </a:r>
            <a:r>
              <a:rPr lang="es-PE" sz="2000" b="1" dirty="0"/>
              <a:t>uno o más establecimientos educativos(*)</a:t>
            </a:r>
            <a:r>
              <a:rPr lang="es-PE" sz="2000" dirty="0"/>
              <a:t> y con la potestad de </a:t>
            </a:r>
            <a:r>
              <a:rPr lang="es-PE" sz="2000" b="1" dirty="0"/>
              <a:t>emitir y otorgar los certificados correspondientes(5)</a:t>
            </a:r>
            <a:r>
              <a:rPr lang="es-PE" sz="2000" dirty="0"/>
              <a:t> a los servicios educativos que ofrece.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2947" y="6224631"/>
            <a:ext cx="88937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arenBoth"/>
            </a:pPr>
            <a:r>
              <a:rPr lang="es-PE" sz="1100" dirty="0"/>
              <a:t>LGE - Artículo 65 y 66 	(2) LGE - Articulo 55 	(3) LGE - Articulo 72, 77, RLGE - Artículo 52, 131 		(4) RLGE - Artículo 127 </a:t>
            </a:r>
          </a:p>
          <a:p>
            <a:r>
              <a:rPr lang="es-PE" sz="1100" dirty="0"/>
              <a:t>(5)  RLGE - Artículo 19 a) 	(*) Concordancias halladas en sectores distintos de Educación : diapositiva 17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2089" y="4312242"/>
            <a:ext cx="10680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PE" dirty="0" smtClean="0"/>
              <a:t>La </a:t>
            </a:r>
            <a:r>
              <a:rPr lang="es-PE" dirty="0"/>
              <a:t>I.E. es una unidad de gestión (la I.E. como unidad de gestión no pierde su integridad como tal aún cuando brinde sus servicios educativos en distintos </a:t>
            </a:r>
            <a:r>
              <a:rPr lang="es-PE" dirty="0" smtClean="0"/>
              <a:t>locales).</a:t>
            </a:r>
            <a:endParaRPr lang="es-PE" dirty="0"/>
          </a:p>
        </p:txBody>
      </p:sp>
      <p:sp>
        <p:nvSpPr>
          <p:cNvPr id="13" name="Rectángulo 12"/>
          <p:cNvSpPr/>
          <p:nvPr/>
        </p:nvSpPr>
        <p:spPr>
          <a:xfrm>
            <a:off x="4386874" y="2875054"/>
            <a:ext cx="3116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PE" dirty="0"/>
              <a:t>Servicios educativos</a:t>
            </a:r>
            <a:endParaRPr lang="es-PE" sz="12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PE" dirty="0"/>
              <a:t>Establecimientos educativos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386874" y="2434855"/>
            <a:ext cx="3166628" cy="414136"/>
            <a:chOff x="308378" y="274"/>
            <a:chExt cx="1919628" cy="959814"/>
          </a:xfrm>
        </p:grpSpPr>
        <p:sp>
          <p:nvSpPr>
            <p:cNvPr id="15" name="Rectángulo 14"/>
            <p:cNvSpPr/>
            <p:nvPr/>
          </p:nvSpPr>
          <p:spPr>
            <a:xfrm>
              <a:off x="308378" y="274"/>
              <a:ext cx="1919628" cy="95981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ectángulo 15"/>
            <p:cNvSpPr/>
            <p:nvPr/>
          </p:nvSpPr>
          <p:spPr>
            <a:xfrm>
              <a:off x="308378" y="274"/>
              <a:ext cx="1919628" cy="959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PE" sz="2000" b="1" kern="1200" dirty="0"/>
                <a:t>Institución</a:t>
              </a:r>
              <a:r>
                <a:rPr lang="es-PE" sz="1600" b="1" kern="1200" dirty="0"/>
                <a:t> </a:t>
              </a:r>
              <a:r>
                <a:rPr lang="es-PE" sz="2000" b="1" kern="1200" dirty="0"/>
                <a:t>Educativa</a:t>
              </a:r>
              <a:endParaRPr lang="es-PE" sz="1600" b="1" kern="1200" dirty="0"/>
            </a:p>
          </p:txBody>
        </p:sp>
      </p:grpSp>
      <p:sp>
        <p:nvSpPr>
          <p:cNvPr id="2" name="CuadroTexto 1"/>
          <p:cNvSpPr txBox="1"/>
          <p:nvPr/>
        </p:nvSpPr>
        <p:spPr>
          <a:xfrm>
            <a:off x="261257" y="3912132"/>
            <a:ext cx="7012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Algunos retos pendientes a partir de esta definición:</a:t>
            </a:r>
          </a:p>
        </p:txBody>
      </p:sp>
    </p:spTree>
    <p:extLst>
      <p:ext uri="{BB962C8B-B14F-4D97-AF65-F5344CB8AC3E}">
        <p14:creationId xmlns:p14="http://schemas.microsoft.com/office/powerpoint/2010/main" val="163526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2442"/>
            <a:ext cx="9332959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Definiciones operativas: Servicio educativo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19099" y="898458"/>
            <a:ext cx="11214101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000" dirty="0"/>
              <a:t>Es un conjunto de </a:t>
            </a:r>
            <a:r>
              <a:rPr lang="es-PE" sz="2000" b="1" dirty="0"/>
              <a:t>actividades educativas y de gestión</a:t>
            </a:r>
            <a:r>
              <a:rPr lang="es-PE" sz="2000" dirty="0"/>
              <a:t>, diseñadas y organizadas, para lograr un </a:t>
            </a:r>
            <a:r>
              <a:rPr lang="es-PE" sz="2000" b="1" dirty="0"/>
              <a:t>objetivo predeterminado de aprendizaje</a:t>
            </a:r>
            <a:r>
              <a:rPr lang="es-PE" sz="2000" dirty="0"/>
              <a:t> o para llevar a cabo determinadas tareas educativas, a lo largo de un </a:t>
            </a:r>
            <a:r>
              <a:rPr lang="es-PE" sz="2000" b="1" dirty="0"/>
              <a:t>periodo de tiempo</a:t>
            </a:r>
            <a:r>
              <a:rPr lang="es-PE" sz="2000" dirty="0"/>
              <a:t>; su conclusión exitosa se reconoce a través de </a:t>
            </a:r>
            <a:r>
              <a:rPr lang="es-PE" sz="2000" b="1" dirty="0"/>
              <a:t>una certificación</a:t>
            </a:r>
            <a:r>
              <a:rPr lang="es-PE" sz="2000" dirty="0"/>
              <a:t>. 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9866436"/>
              </p:ext>
            </p:extLst>
          </p:nvPr>
        </p:nvGraphicFramePr>
        <p:xfrm>
          <a:off x="799551" y="2207409"/>
          <a:ext cx="3237025" cy="443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48284735"/>
              </p:ext>
            </p:extLst>
          </p:nvPr>
        </p:nvGraphicFramePr>
        <p:xfrm>
          <a:off x="3955369" y="2207409"/>
          <a:ext cx="3843129" cy="443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193146464"/>
              </p:ext>
            </p:extLst>
          </p:nvPr>
        </p:nvGraphicFramePr>
        <p:xfrm>
          <a:off x="7727535" y="2208366"/>
          <a:ext cx="3443176" cy="4432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3" name="92 Conector recto"/>
          <p:cNvCxnSpPr/>
          <p:nvPr/>
        </p:nvCxnSpPr>
        <p:spPr>
          <a:xfrm>
            <a:off x="3521574" y="2698243"/>
            <a:ext cx="0" cy="989913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93 Conector recto"/>
          <p:cNvCxnSpPr/>
          <p:nvPr/>
        </p:nvCxnSpPr>
        <p:spPr>
          <a:xfrm flipV="1">
            <a:off x="3365167" y="2697704"/>
            <a:ext cx="31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93 Conector recto"/>
          <p:cNvCxnSpPr/>
          <p:nvPr/>
        </p:nvCxnSpPr>
        <p:spPr>
          <a:xfrm>
            <a:off x="3375130" y="3688156"/>
            <a:ext cx="31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04 CuadroTexto"/>
          <p:cNvSpPr txBox="1"/>
          <p:nvPr/>
        </p:nvSpPr>
        <p:spPr>
          <a:xfrm>
            <a:off x="3478335" y="3070374"/>
            <a:ext cx="524897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69" dirty="0"/>
              <a:t>EBR</a:t>
            </a:r>
            <a:endParaRPr lang="es-PE" sz="1569" dirty="0"/>
          </a:p>
        </p:txBody>
      </p:sp>
      <p:cxnSp>
        <p:nvCxnSpPr>
          <p:cNvPr id="17" name="92 Conector recto"/>
          <p:cNvCxnSpPr/>
          <p:nvPr/>
        </p:nvCxnSpPr>
        <p:spPr>
          <a:xfrm>
            <a:off x="3521574" y="3688157"/>
            <a:ext cx="0" cy="72616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93 Conector recto"/>
          <p:cNvCxnSpPr/>
          <p:nvPr/>
        </p:nvCxnSpPr>
        <p:spPr>
          <a:xfrm>
            <a:off x="3375130" y="4414321"/>
            <a:ext cx="31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04 CuadroTexto"/>
          <p:cNvSpPr txBox="1"/>
          <p:nvPr/>
        </p:nvSpPr>
        <p:spPr>
          <a:xfrm>
            <a:off x="3485932" y="3942773"/>
            <a:ext cx="65813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69" dirty="0"/>
              <a:t>EBA</a:t>
            </a:r>
            <a:endParaRPr lang="es-PE" sz="1569" dirty="0"/>
          </a:p>
        </p:txBody>
      </p:sp>
      <p:cxnSp>
        <p:nvCxnSpPr>
          <p:cNvPr id="23" name="92 Conector recto"/>
          <p:cNvCxnSpPr/>
          <p:nvPr/>
        </p:nvCxnSpPr>
        <p:spPr>
          <a:xfrm>
            <a:off x="3521574" y="4403850"/>
            <a:ext cx="0" cy="72616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93 Conector recto"/>
          <p:cNvCxnSpPr/>
          <p:nvPr/>
        </p:nvCxnSpPr>
        <p:spPr>
          <a:xfrm>
            <a:off x="3375130" y="5130014"/>
            <a:ext cx="3128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104 CuadroTexto"/>
          <p:cNvSpPr txBox="1"/>
          <p:nvPr/>
        </p:nvSpPr>
        <p:spPr>
          <a:xfrm>
            <a:off x="3485932" y="4658467"/>
            <a:ext cx="658134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69" dirty="0"/>
              <a:t>EBE</a:t>
            </a:r>
            <a:endParaRPr lang="es-PE" sz="1569" dirty="0"/>
          </a:p>
        </p:txBody>
      </p:sp>
      <p:cxnSp>
        <p:nvCxnSpPr>
          <p:cNvPr id="26" name="92 Conector recto"/>
          <p:cNvCxnSpPr/>
          <p:nvPr/>
        </p:nvCxnSpPr>
        <p:spPr>
          <a:xfrm>
            <a:off x="7064551" y="2725743"/>
            <a:ext cx="0" cy="2379938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93 Conector recto"/>
          <p:cNvCxnSpPr/>
          <p:nvPr/>
        </p:nvCxnSpPr>
        <p:spPr>
          <a:xfrm flipV="1">
            <a:off x="6908144" y="2725204"/>
            <a:ext cx="31281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93 Conector recto"/>
          <p:cNvCxnSpPr/>
          <p:nvPr/>
        </p:nvCxnSpPr>
        <p:spPr>
          <a:xfrm>
            <a:off x="6918107" y="5105681"/>
            <a:ext cx="312813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104 CuadroTexto"/>
          <p:cNvSpPr txBox="1"/>
          <p:nvPr/>
        </p:nvSpPr>
        <p:spPr>
          <a:xfrm>
            <a:off x="7028130" y="3709231"/>
            <a:ext cx="524897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69" dirty="0"/>
              <a:t>ETP</a:t>
            </a:r>
            <a:endParaRPr lang="es-PE" sz="1569" dirty="0"/>
          </a:p>
        </p:txBody>
      </p:sp>
      <p:cxnSp>
        <p:nvCxnSpPr>
          <p:cNvPr id="31" name="92 Conector recto"/>
          <p:cNvCxnSpPr/>
          <p:nvPr/>
        </p:nvCxnSpPr>
        <p:spPr>
          <a:xfrm>
            <a:off x="10379702" y="2725204"/>
            <a:ext cx="0" cy="237993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93 Conector recto"/>
          <p:cNvCxnSpPr/>
          <p:nvPr/>
        </p:nvCxnSpPr>
        <p:spPr>
          <a:xfrm flipV="1">
            <a:off x="10223296" y="2724665"/>
            <a:ext cx="31281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93 Conector recto"/>
          <p:cNvCxnSpPr/>
          <p:nvPr/>
        </p:nvCxnSpPr>
        <p:spPr>
          <a:xfrm>
            <a:off x="10233258" y="5105142"/>
            <a:ext cx="31281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04 CuadroTexto"/>
          <p:cNvSpPr txBox="1"/>
          <p:nvPr/>
        </p:nvSpPr>
        <p:spPr>
          <a:xfrm>
            <a:off x="10343281" y="3708692"/>
            <a:ext cx="928451" cy="333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569" dirty="0"/>
              <a:t>Ed. </a:t>
            </a:r>
            <a:r>
              <a:rPr lang="es-ES" sz="1569" dirty="0" err="1"/>
              <a:t>Sup</a:t>
            </a:r>
            <a:r>
              <a:rPr lang="es-ES" sz="1569" dirty="0"/>
              <a:t>.</a:t>
            </a:r>
            <a:endParaRPr lang="es-PE" sz="1569" dirty="0"/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646" y="5904599"/>
            <a:ext cx="1180172" cy="574227"/>
          </a:xfrm>
          <a:prstGeom prst="rect">
            <a:avLst/>
          </a:prstGeom>
        </p:spPr>
      </p:pic>
      <p:sp>
        <p:nvSpPr>
          <p:cNvPr id="35" name="CuadroTexto 34"/>
          <p:cNvSpPr txBox="1"/>
          <p:nvPr/>
        </p:nvSpPr>
        <p:spPr>
          <a:xfrm>
            <a:off x="811636" y="5618892"/>
            <a:ext cx="972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s-PE" dirty="0"/>
              <a:t>La I.E. puede brindar más de un servicio educativo (operación de diferentes modalidades en una I.E. y su impacto en la determinación del director general).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328611" y="5238103"/>
            <a:ext cx="102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Uno de los retos pendientes a partir de esta definición:</a:t>
            </a:r>
          </a:p>
        </p:txBody>
      </p:sp>
    </p:spTree>
    <p:extLst>
      <p:ext uri="{BB962C8B-B14F-4D97-AF65-F5344CB8AC3E}">
        <p14:creationId xmlns:p14="http://schemas.microsoft.com/office/powerpoint/2010/main" val="32218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1878811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Definiciones operativas: Local Educativo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92666" y="1069665"/>
            <a:ext cx="10938163" cy="769441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ea typeface="Calibri" panose="020F0502020204030204" pitchFamily="34" charset="0"/>
              </a:rPr>
              <a:t>Es </a:t>
            </a:r>
            <a:r>
              <a:rPr lang="es-PE" sz="2000" b="1" dirty="0">
                <a:ea typeface="Calibri" panose="020F0502020204030204" pitchFamily="34" charset="0"/>
              </a:rPr>
              <a:t>un inmueble</a:t>
            </a:r>
            <a:r>
              <a:rPr lang="es-PE" sz="2000" dirty="0">
                <a:ea typeface="Calibri" panose="020F0502020204030204" pitchFamily="34" charset="0"/>
              </a:rPr>
              <a:t> – predio e infraestructura – en el cual funciona </a:t>
            </a:r>
            <a:r>
              <a:rPr lang="es-PE" sz="2000" b="1" dirty="0">
                <a:ea typeface="Calibri" panose="020F0502020204030204" pitchFamily="34" charset="0"/>
              </a:rPr>
              <a:t>uno o más establecimientos educativos</a:t>
            </a:r>
            <a:r>
              <a:rPr lang="es-PE" sz="2000" dirty="0">
                <a:ea typeface="Calibri" panose="020F0502020204030204" pitchFamily="34" charset="0"/>
              </a:rPr>
              <a:t>.</a:t>
            </a:r>
          </a:p>
          <a:p>
            <a:pPr algn="ctr"/>
            <a:endParaRPr lang="es-PE" sz="400" dirty="0"/>
          </a:p>
          <a:p>
            <a:pPr algn="ctr"/>
            <a:r>
              <a:rPr lang="es-PE" sz="2000" dirty="0"/>
              <a:t>El código de local Educativo identifica su ubicación a partir de su dirección.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54" y="3095670"/>
            <a:ext cx="2056984" cy="18902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7839938" y="3095670"/>
            <a:ext cx="229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CEBA San Miguel</a:t>
            </a:r>
          </a:p>
          <a:p>
            <a:r>
              <a:rPr lang="es-MX" sz="1600" dirty="0"/>
              <a:t>Av. Los Naranjos 1325 2do piso </a:t>
            </a:r>
            <a:endParaRPr lang="es-PE" sz="1600" dirty="0"/>
          </a:p>
        </p:txBody>
      </p:sp>
      <p:cxnSp>
        <p:nvCxnSpPr>
          <p:cNvPr id="13" name="Conector recto de flecha 12"/>
          <p:cNvCxnSpPr>
            <a:stCxn id="12" idx="1"/>
          </p:cNvCxnSpPr>
          <p:nvPr/>
        </p:nvCxnSpPr>
        <p:spPr>
          <a:xfrm flipH="1">
            <a:off x="7050505" y="3511169"/>
            <a:ext cx="789433" cy="50222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6235288" y="2075465"/>
            <a:ext cx="2843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Instituto ITC</a:t>
            </a:r>
          </a:p>
          <a:p>
            <a:r>
              <a:rPr lang="es-MX" sz="1600" dirty="0"/>
              <a:t>Av. Los Naranjos 1325 Departamento 305 </a:t>
            </a:r>
            <a:endParaRPr lang="es-PE" sz="1600" dirty="0"/>
          </a:p>
        </p:txBody>
      </p:sp>
      <p:cxnSp>
        <p:nvCxnSpPr>
          <p:cNvPr id="15" name="Conector recto de flecha 14"/>
          <p:cNvCxnSpPr>
            <a:stCxn id="14" idx="2"/>
          </p:cNvCxnSpPr>
          <p:nvPr/>
        </p:nvCxnSpPr>
        <p:spPr>
          <a:xfrm flipH="1">
            <a:off x="6713621" y="2906462"/>
            <a:ext cx="943487" cy="70387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://png-2.findicons.com/files/icons/2477/vista_stock_icons/128/office_build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41" y="2966637"/>
            <a:ext cx="2060129" cy="176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2886884" y="2203554"/>
            <a:ext cx="26904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CETPRO Los Jazmines</a:t>
            </a:r>
          </a:p>
          <a:p>
            <a:r>
              <a:rPr lang="es-MX" sz="1600" dirty="0"/>
              <a:t>Av. Los Olivos 2345</a:t>
            </a:r>
            <a:endParaRPr lang="es-PE" sz="16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539463" y="5007545"/>
            <a:ext cx="1129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Edificio</a:t>
            </a:r>
            <a:endParaRPr lang="es-PE" sz="16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6034816" y="4947990"/>
            <a:ext cx="26490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/>
              <a:t>Piso o Departamento</a:t>
            </a:r>
            <a:endParaRPr lang="es-PE" sz="1600" dirty="0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770385" y="5680014"/>
            <a:ext cx="973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Interiorizar el concepto de la I.E. como una unidad que mantiene una línea pedagógica y de gestión y evitar así la práctica de identificar a la I.E. como aquella que se encuentra en un local, porque esto lleva a la atomización del SE. 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347980" y="5339459"/>
            <a:ext cx="102174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Uno de los retos pendientes a partir de esta definición:</a:t>
            </a:r>
          </a:p>
        </p:txBody>
      </p:sp>
    </p:spTree>
    <p:extLst>
      <p:ext uri="{BB962C8B-B14F-4D97-AF65-F5344CB8AC3E}">
        <p14:creationId xmlns:p14="http://schemas.microsoft.com/office/powerpoint/2010/main" val="329530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961"/>
            <a:ext cx="11878811" cy="480131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PE" sz="28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Definiciones operativas: Establecimiento Educativo</a:t>
            </a:r>
          </a:p>
        </p:txBody>
      </p:sp>
      <p:sp>
        <p:nvSpPr>
          <p:cNvPr id="5" name="Rectángulo 40"/>
          <p:cNvSpPr>
            <a:spLocks noChangeArrowheads="1"/>
          </p:cNvSpPr>
          <p:nvPr/>
        </p:nvSpPr>
        <p:spPr bwMode="auto">
          <a:xfrm>
            <a:off x="439240" y="759058"/>
            <a:ext cx="11193959" cy="101566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>
                <a:lumMod val="75000"/>
                <a:lumOff val="25000"/>
              </a:schemeClr>
            </a:solidFill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ea typeface="Calibri" panose="020F0502020204030204" pitchFamily="34" charset="0"/>
              </a:rPr>
              <a:t>Es una </a:t>
            </a:r>
            <a:r>
              <a:rPr lang="es-PE" sz="2000" b="1" dirty="0">
                <a:ea typeface="Calibri" panose="020F0502020204030204" pitchFamily="34" charset="0"/>
              </a:rPr>
              <a:t>unidad de provisión de servicios educativos autorizados </a:t>
            </a:r>
            <a:r>
              <a:rPr lang="es-PE" sz="2000" dirty="0">
                <a:ea typeface="Calibri" panose="020F0502020204030204" pitchFamily="34" charset="0"/>
              </a:rPr>
              <a:t>a una IE, pública o privada, ubicada en una locación física determinada. Una IE puede tener más de un establecimiento, sin embargo, a diferencia del local educativo, un establecimiento educativo no puede ser compartido por más de una IE.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1800673" y="5846027"/>
            <a:ext cx="8471091" cy="369332"/>
          </a:xfrm>
          <a:prstGeom prst="rect">
            <a:avLst/>
          </a:prstGeom>
          <a:noFill/>
          <a:ln w="28575">
            <a:solidFill>
              <a:srgbClr val="8E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/>
              <a:t>Un establecimiento educativo necesita de un local educativo para poder operar</a:t>
            </a:r>
            <a:endParaRPr lang="es-PE" b="1" dirty="0"/>
          </a:p>
        </p:txBody>
      </p:sp>
      <p:sp>
        <p:nvSpPr>
          <p:cNvPr id="46" name="CuadroTexto 45"/>
          <p:cNvSpPr txBox="1"/>
          <p:nvPr/>
        </p:nvSpPr>
        <p:spPr>
          <a:xfrm>
            <a:off x="7829308" y="3791072"/>
            <a:ext cx="1542693" cy="29931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PE" sz="1345" b="1" dirty="0">
                <a:solidFill>
                  <a:srgbClr val="00B050"/>
                </a:solidFill>
              </a:rPr>
              <a:t>Establecimiento 3</a:t>
            </a:r>
          </a:p>
        </p:txBody>
      </p:sp>
      <p:cxnSp>
        <p:nvCxnSpPr>
          <p:cNvPr id="47" name="Conector recto 46"/>
          <p:cNvCxnSpPr>
            <a:stCxn id="46" idx="1"/>
            <a:endCxn id="66" idx="3"/>
          </p:cNvCxnSpPr>
          <p:nvPr/>
        </p:nvCxnSpPr>
        <p:spPr>
          <a:xfrm flipH="1" flipV="1">
            <a:off x="7541773" y="3933911"/>
            <a:ext cx="287535" cy="68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4577030" y="3095466"/>
            <a:ext cx="1445532" cy="299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345" b="1" dirty="0">
                <a:solidFill>
                  <a:srgbClr val="FF0000"/>
                </a:solidFill>
              </a:rPr>
              <a:t>Establecimiento 1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6022562" y="3108610"/>
            <a:ext cx="416690" cy="330782"/>
            <a:chOff x="3347828" y="2814618"/>
            <a:chExt cx="371839" cy="295180"/>
          </a:xfrm>
        </p:grpSpPr>
        <p:cxnSp>
          <p:nvCxnSpPr>
            <p:cNvPr id="50" name="Conector recto 49"/>
            <p:cNvCxnSpPr>
              <a:stCxn id="53" idx="5"/>
              <a:endCxn id="48" idx="3"/>
            </p:cNvCxnSpPr>
            <p:nvPr/>
          </p:nvCxnSpPr>
          <p:spPr>
            <a:xfrm flipH="1">
              <a:off x="3347828" y="2814618"/>
              <a:ext cx="371839" cy="12182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 recto 50"/>
            <p:cNvCxnSpPr>
              <a:stCxn id="48" idx="3"/>
              <a:endCxn id="56" idx="5"/>
            </p:cNvCxnSpPr>
            <p:nvPr/>
          </p:nvCxnSpPr>
          <p:spPr>
            <a:xfrm>
              <a:off x="3347828" y="2936438"/>
              <a:ext cx="370533" cy="17336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upo 51"/>
          <p:cNvGrpSpPr/>
          <p:nvPr/>
        </p:nvGrpSpPr>
        <p:grpSpPr>
          <a:xfrm>
            <a:off x="6407741" y="2937729"/>
            <a:ext cx="1027427" cy="299313"/>
            <a:chOff x="3786946" y="2701847"/>
            <a:chExt cx="916836" cy="267095"/>
          </a:xfrm>
        </p:grpSpPr>
        <p:sp>
          <p:nvSpPr>
            <p:cNvPr id="53" name="Paralelogramo 52"/>
            <p:cNvSpPr/>
            <p:nvPr/>
          </p:nvSpPr>
          <p:spPr>
            <a:xfrm>
              <a:off x="3786946" y="2741858"/>
              <a:ext cx="916836" cy="224953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69"/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3894257" y="2701847"/>
              <a:ext cx="714111" cy="26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345" dirty="0"/>
                <a:t>Primaria</a:t>
              </a:r>
            </a:p>
          </p:txBody>
        </p:sp>
      </p:grpSp>
      <p:grpSp>
        <p:nvGrpSpPr>
          <p:cNvPr id="55" name="Grupo 54"/>
          <p:cNvGrpSpPr/>
          <p:nvPr/>
        </p:nvGrpSpPr>
        <p:grpSpPr>
          <a:xfrm>
            <a:off x="6407740" y="3277007"/>
            <a:ext cx="1027428" cy="299313"/>
            <a:chOff x="3786945" y="3115919"/>
            <a:chExt cx="916837" cy="267095"/>
          </a:xfrm>
        </p:grpSpPr>
        <p:sp>
          <p:nvSpPr>
            <p:cNvPr id="56" name="Paralelogramo 55"/>
            <p:cNvSpPr/>
            <p:nvPr/>
          </p:nvSpPr>
          <p:spPr>
            <a:xfrm>
              <a:off x="3786945" y="3153565"/>
              <a:ext cx="916837" cy="214519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69"/>
            </a:p>
          </p:txBody>
        </p:sp>
        <p:sp>
          <p:nvSpPr>
            <p:cNvPr id="57" name="CuadroTexto 56"/>
            <p:cNvSpPr txBox="1"/>
            <p:nvPr/>
          </p:nvSpPr>
          <p:spPr>
            <a:xfrm>
              <a:off x="3809139" y="3115919"/>
              <a:ext cx="872066" cy="267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345" dirty="0"/>
                <a:t>Secundaria</a:t>
              </a:r>
            </a:p>
          </p:txBody>
        </p:sp>
      </p:grpSp>
      <p:grpSp>
        <p:nvGrpSpPr>
          <p:cNvPr id="58" name="Grupo 57"/>
          <p:cNvGrpSpPr/>
          <p:nvPr/>
        </p:nvGrpSpPr>
        <p:grpSpPr>
          <a:xfrm>
            <a:off x="6353705" y="3801366"/>
            <a:ext cx="1134030" cy="437474"/>
            <a:chOff x="3786946" y="3565272"/>
            <a:chExt cx="916837" cy="390384"/>
          </a:xfrm>
        </p:grpSpPr>
        <p:sp>
          <p:nvSpPr>
            <p:cNvPr id="59" name="Paralelogramo 58"/>
            <p:cNvSpPr/>
            <p:nvPr/>
          </p:nvSpPr>
          <p:spPr>
            <a:xfrm>
              <a:off x="3786946" y="3565272"/>
              <a:ext cx="916837" cy="240564"/>
            </a:xfrm>
            <a:prstGeom prst="parallelogram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69"/>
            </a:p>
          </p:txBody>
        </p:sp>
        <p:sp>
          <p:nvSpPr>
            <p:cNvPr id="60" name="CuadroTexto 59"/>
            <p:cNvSpPr txBox="1"/>
            <p:nvPr/>
          </p:nvSpPr>
          <p:spPr>
            <a:xfrm>
              <a:off x="3795228" y="3565427"/>
              <a:ext cx="879762" cy="39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121" b="1" dirty="0"/>
                <a:t>Ciclo Avanzado</a:t>
              </a:r>
            </a:p>
          </p:txBody>
        </p:sp>
      </p:grpSp>
      <p:sp>
        <p:nvSpPr>
          <p:cNvPr id="61" name="Rectángulo 60"/>
          <p:cNvSpPr/>
          <p:nvPr/>
        </p:nvSpPr>
        <p:spPr>
          <a:xfrm>
            <a:off x="6195591" y="2787831"/>
            <a:ext cx="1445180" cy="14574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62" name="Conector recto 61"/>
          <p:cNvCxnSpPr>
            <a:stCxn id="61" idx="0"/>
            <a:endCxn id="63" idx="2"/>
          </p:cNvCxnSpPr>
          <p:nvPr/>
        </p:nvCxnSpPr>
        <p:spPr>
          <a:xfrm flipV="1">
            <a:off x="6918181" y="2702266"/>
            <a:ext cx="12310" cy="85565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6196109" y="2221813"/>
            <a:ext cx="1468764" cy="4804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345" b="1" dirty="0"/>
              <a:t>Local 1</a:t>
            </a:r>
            <a:endParaRPr lang="es-PE" sz="1177" b="1" dirty="0"/>
          </a:p>
          <a:p>
            <a:pPr algn="ctr"/>
            <a:r>
              <a:rPr lang="es-PE" sz="1177" dirty="0"/>
              <a:t>(Código de Local)</a:t>
            </a:r>
          </a:p>
        </p:txBody>
      </p:sp>
      <p:sp>
        <p:nvSpPr>
          <p:cNvPr id="65" name="Rectángulo 64"/>
          <p:cNvSpPr/>
          <p:nvPr/>
        </p:nvSpPr>
        <p:spPr>
          <a:xfrm>
            <a:off x="6303136" y="2912979"/>
            <a:ext cx="1239283" cy="731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6299666" y="3736070"/>
            <a:ext cx="1242107" cy="395682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1" name="Rectángulo 70"/>
          <p:cNvSpPr/>
          <p:nvPr/>
        </p:nvSpPr>
        <p:spPr>
          <a:xfrm>
            <a:off x="2808976" y="2733950"/>
            <a:ext cx="1445180" cy="139594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72" name="Conector recto 71"/>
          <p:cNvCxnSpPr>
            <a:stCxn id="71" idx="0"/>
            <a:endCxn id="73" idx="2"/>
          </p:cNvCxnSpPr>
          <p:nvPr/>
        </p:nvCxnSpPr>
        <p:spPr>
          <a:xfrm flipV="1">
            <a:off x="3531566" y="2648384"/>
            <a:ext cx="12310" cy="8556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72"/>
          <p:cNvSpPr txBox="1"/>
          <p:nvPr/>
        </p:nvSpPr>
        <p:spPr>
          <a:xfrm>
            <a:off x="2809494" y="2167931"/>
            <a:ext cx="1468764" cy="4804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345" b="1" dirty="0"/>
              <a:t>Local 2</a:t>
            </a:r>
            <a:endParaRPr lang="es-PE" sz="1177" b="1" dirty="0"/>
          </a:p>
          <a:p>
            <a:pPr algn="ctr"/>
            <a:r>
              <a:rPr lang="es-PE" sz="1177" dirty="0"/>
              <a:t>(Código de Local)</a:t>
            </a:r>
          </a:p>
        </p:txBody>
      </p:sp>
      <p:cxnSp>
        <p:nvCxnSpPr>
          <p:cNvPr id="74" name="Conector recto 73"/>
          <p:cNvCxnSpPr>
            <a:stCxn id="78" idx="3"/>
            <a:endCxn id="80" idx="1"/>
          </p:cNvCxnSpPr>
          <p:nvPr/>
        </p:nvCxnSpPr>
        <p:spPr>
          <a:xfrm>
            <a:off x="4151207" y="3012078"/>
            <a:ext cx="440158" cy="57793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upo 107"/>
          <p:cNvGrpSpPr/>
          <p:nvPr/>
        </p:nvGrpSpPr>
        <p:grpSpPr>
          <a:xfrm>
            <a:off x="3016529" y="2834502"/>
            <a:ext cx="1027427" cy="299313"/>
            <a:chOff x="4572203" y="3151770"/>
            <a:chExt cx="1027427" cy="299313"/>
          </a:xfrm>
        </p:grpSpPr>
        <p:sp>
          <p:nvSpPr>
            <p:cNvPr id="76" name="Paralelogramo 75"/>
            <p:cNvSpPr/>
            <p:nvPr/>
          </p:nvSpPr>
          <p:spPr>
            <a:xfrm>
              <a:off x="4572203" y="3196607"/>
              <a:ext cx="1027427" cy="252088"/>
            </a:xfrm>
            <a:prstGeom prst="parallelogram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69"/>
            </a:p>
          </p:txBody>
        </p:sp>
        <p:sp>
          <p:nvSpPr>
            <p:cNvPr id="77" name="CuadroTexto 76"/>
            <p:cNvSpPr txBox="1"/>
            <p:nvPr/>
          </p:nvSpPr>
          <p:spPr>
            <a:xfrm>
              <a:off x="4692458" y="3151770"/>
              <a:ext cx="800249" cy="29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345" dirty="0"/>
                <a:t>Primaria</a:t>
              </a:r>
            </a:p>
          </p:txBody>
        </p:sp>
      </p:grpSp>
      <p:sp>
        <p:nvSpPr>
          <p:cNvPr id="78" name="Rectángulo 77"/>
          <p:cNvSpPr/>
          <p:nvPr/>
        </p:nvSpPr>
        <p:spPr>
          <a:xfrm>
            <a:off x="2911924" y="2809752"/>
            <a:ext cx="1239283" cy="40465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9" name="Rectángulo 78"/>
          <p:cNvSpPr/>
          <p:nvPr/>
        </p:nvSpPr>
        <p:spPr>
          <a:xfrm>
            <a:off x="4654031" y="2789122"/>
            <a:ext cx="127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b="1" dirty="0"/>
              <a:t>IE Miguel Grau</a:t>
            </a:r>
          </a:p>
        </p:txBody>
      </p:sp>
      <p:sp>
        <p:nvSpPr>
          <p:cNvPr id="80" name="CuadroTexto 79"/>
          <p:cNvSpPr txBox="1"/>
          <p:nvPr/>
        </p:nvSpPr>
        <p:spPr>
          <a:xfrm>
            <a:off x="4591365" y="3440358"/>
            <a:ext cx="1445532" cy="2993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345" b="1" dirty="0">
                <a:solidFill>
                  <a:srgbClr val="FF0000"/>
                </a:solidFill>
              </a:rPr>
              <a:t>Establecimiento 2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7762184" y="3493589"/>
            <a:ext cx="14634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b="1" dirty="0"/>
              <a:t>CEBA Los ángeles</a:t>
            </a:r>
          </a:p>
        </p:txBody>
      </p:sp>
      <p:sp>
        <p:nvSpPr>
          <p:cNvPr id="84" name="Rectángulo 83"/>
          <p:cNvSpPr/>
          <p:nvPr/>
        </p:nvSpPr>
        <p:spPr>
          <a:xfrm>
            <a:off x="4712134" y="4095166"/>
            <a:ext cx="9877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400" b="1" dirty="0"/>
              <a:t>IE San José</a:t>
            </a:r>
          </a:p>
        </p:txBody>
      </p:sp>
      <p:sp>
        <p:nvSpPr>
          <p:cNvPr id="85" name="CuadroTexto 84"/>
          <p:cNvSpPr txBox="1"/>
          <p:nvPr/>
        </p:nvSpPr>
        <p:spPr>
          <a:xfrm>
            <a:off x="4452800" y="4416995"/>
            <a:ext cx="1506438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srgbClr val="7030A0"/>
                </a:solidFill>
              </a:rPr>
              <a:t>Establecimiento 4</a:t>
            </a:r>
          </a:p>
        </p:txBody>
      </p:sp>
      <p:sp>
        <p:nvSpPr>
          <p:cNvPr id="86" name="Rectángulo 85"/>
          <p:cNvSpPr/>
          <p:nvPr/>
        </p:nvSpPr>
        <p:spPr>
          <a:xfrm>
            <a:off x="2912453" y="3506695"/>
            <a:ext cx="1239283" cy="40465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28575">
                <a:solidFill>
                  <a:schemeClr val="tx1"/>
                </a:solidFill>
              </a:ln>
            </a:endParaRPr>
          </a:p>
        </p:txBody>
      </p:sp>
      <p:grpSp>
        <p:nvGrpSpPr>
          <p:cNvPr id="109" name="Grupo 108"/>
          <p:cNvGrpSpPr/>
          <p:nvPr/>
        </p:nvGrpSpPr>
        <p:grpSpPr>
          <a:xfrm>
            <a:off x="3024940" y="3532751"/>
            <a:ext cx="1027427" cy="299313"/>
            <a:chOff x="4580614" y="3850019"/>
            <a:chExt cx="1027427" cy="299313"/>
          </a:xfrm>
        </p:grpSpPr>
        <p:sp>
          <p:nvSpPr>
            <p:cNvPr id="87" name="Paralelogramo 86"/>
            <p:cNvSpPr/>
            <p:nvPr/>
          </p:nvSpPr>
          <p:spPr>
            <a:xfrm>
              <a:off x="4580614" y="3894856"/>
              <a:ext cx="1027427" cy="252088"/>
            </a:xfrm>
            <a:prstGeom prst="parallelogram">
              <a:avLst/>
            </a:prstGeom>
            <a:solidFill>
              <a:srgbClr val="D5B8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69"/>
            </a:p>
          </p:txBody>
        </p:sp>
        <p:sp>
          <p:nvSpPr>
            <p:cNvPr id="88" name="CuadroTexto 87"/>
            <p:cNvSpPr txBox="1"/>
            <p:nvPr/>
          </p:nvSpPr>
          <p:spPr>
            <a:xfrm>
              <a:off x="4700869" y="3850019"/>
              <a:ext cx="800249" cy="29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PE" sz="1345" dirty="0"/>
                <a:t>Primaria</a:t>
              </a:r>
            </a:p>
          </p:txBody>
        </p:sp>
      </p:grpSp>
      <p:cxnSp>
        <p:nvCxnSpPr>
          <p:cNvPr id="89" name="Conector recto 88"/>
          <p:cNvCxnSpPr>
            <a:stCxn id="86" idx="2"/>
            <a:endCxn id="85" idx="1"/>
          </p:cNvCxnSpPr>
          <p:nvPr/>
        </p:nvCxnSpPr>
        <p:spPr>
          <a:xfrm>
            <a:off x="3532095" y="3911346"/>
            <a:ext cx="920705" cy="65953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ángulo 91"/>
          <p:cNvSpPr/>
          <p:nvPr/>
        </p:nvSpPr>
        <p:spPr>
          <a:xfrm>
            <a:off x="6206804" y="4979956"/>
            <a:ext cx="1445180" cy="58270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76200">
                <a:solidFill>
                  <a:schemeClr val="tx1"/>
                </a:solidFill>
              </a:ln>
            </a:endParaRPr>
          </a:p>
        </p:txBody>
      </p:sp>
      <p:cxnSp>
        <p:nvCxnSpPr>
          <p:cNvPr id="93" name="Conector recto 92"/>
          <p:cNvCxnSpPr>
            <a:stCxn id="92" idx="0"/>
            <a:endCxn id="94" idx="2"/>
          </p:cNvCxnSpPr>
          <p:nvPr/>
        </p:nvCxnSpPr>
        <p:spPr>
          <a:xfrm flipV="1">
            <a:off x="6929394" y="4894390"/>
            <a:ext cx="12310" cy="85566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/>
          <p:cNvSpPr txBox="1"/>
          <p:nvPr/>
        </p:nvSpPr>
        <p:spPr>
          <a:xfrm>
            <a:off x="6207322" y="4413937"/>
            <a:ext cx="1468764" cy="480453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345" b="1" dirty="0"/>
              <a:t>Local 3</a:t>
            </a:r>
            <a:endParaRPr lang="es-PE" sz="1177" b="1" dirty="0"/>
          </a:p>
          <a:p>
            <a:pPr algn="ctr"/>
            <a:r>
              <a:rPr lang="es-PE" sz="1177" dirty="0"/>
              <a:t>(Código de Local)</a:t>
            </a:r>
          </a:p>
        </p:txBody>
      </p:sp>
      <p:cxnSp>
        <p:nvCxnSpPr>
          <p:cNvPr id="95" name="Conector recto 94"/>
          <p:cNvCxnSpPr>
            <a:stCxn id="100" idx="1"/>
            <a:endCxn id="106" idx="3"/>
          </p:cNvCxnSpPr>
          <p:nvPr/>
        </p:nvCxnSpPr>
        <p:spPr>
          <a:xfrm flipH="1" flipV="1">
            <a:off x="5966731" y="4937173"/>
            <a:ext cx="357617" cy="33666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ángulo 99"/>
          <p:cNvSpPr/>
          <p:nvPr/>
        </p:nvSpPr>
        <p:spPr>
          <a:xfrm>
            <a:off x="6324348" y="5071511"/>
            <a:ext cx="1239283" cy="404651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793">
              <a:ln w="28575">
                <a:solidFill>
                  <a:schemeClr val="tx1"/>
                </a:solidFill>
              </a:ln>
            </a:endParaRPr>
          </a:p>
        </p:txBody>
      </p:sp>
      <p:grpSp>
        <p:nvGrpSpPr>
          <p:cNvPr id="110" name="Grupo 109"/>
          <p:cNvGrpSpPr/>
          <p:nvPr/>
        </p:nvGrpSpPr>
        <p:grpSpPr>
          <a:xfrm>
            <a:off x="6436835" y="5097567"/>
            <a:ext cx="1027427" cy="299313"/>
            <a:chOff x="7992509" y="5414835"/>
            <a:chExt cx="1027427" cy="299313"/>
          </a:xfrm>
        </p:grpSpPr>
        <p:sp>
          <p:nvSpPr>
            <p:cNvPr id="101" name="Paralelogramo 100"/>
            <p:cNvSpPr/>
            <p:nvPr/>
          </p:nvSpPr>
          <p:spPr>
            <a:xfrm>
              <a:off x="7992509" y="5459672"/>
              <a:ext cx="1027427" cy="252088"/>
            </a:xfrm>
            <a:prstGeom prst="parallelogram">
              <a:avLst/>
            </a:prstGeom>
            <a:solidFill>
              <a:srgbClr val="D5B8E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sz="1569"/>
            </a:p>
          </p:txBody>
        </p:sp>
        <p:sp>
          <p:nvSpPr>
            <p:cNvPr id="102" name="CuadroTexto 101"/>
            <p:cNvSpPr txBox="1"/>
            <p:nvPr/>
          </p:nvSpPr>
          <p:spPr>
            <a:xfrm>
              <a:off x="8112764" y="5414835"/>
              <a:ext cx="800249" cy="299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345" dirty="0"/>
                <a:t>Inicial</a:t>
              </a:r>
            </a:p>
          </p:txBody>
        </p:sp>
      </p:grpSp>
      <p:sp>
        <p:nvSpPr>
          <p:cNvPr id="106" name="CuadroTexto 105"/>
          <p:cNvSpPr txBox="1"/>
          <p:nvPr/>
        </p:nvSpPr>
        <p:spPr>
          <a:xfrm>
            <a:off x="4460293" y="4783284"/>
            <a:ext cx="1506438" cy="30777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PE" sz="1400" b="1" dirty="0">
                <a:solidFill>
                  <a:srgbClr val="7030A0"/>
                </a:solidFill>
              </a:rPr>
              <a:t>Establecimiento 5</a:t>
            </a:r>
          </a:p>
        </p:txBody>
      </p:sp>
      <p:pic>
        <p:nvPicPr>
          <p:cNvPr id="64" name="Imagen 6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7675" y="6224631"/>
            <a:ext cx="1180172" cy="57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6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8" grpId="0" animBg="1"/>
      <p:bldP spid="61" grpId="0" animBg="1"/>
      <p:bldP spid="63" grpId="0" animBg="1"/>
      <p:bldP spid="65" grpId="0" animBg="1"/>
      <p:bldP spid="66" grpId="0" animBg="1"/>
      <p:bldP spid="71" grpId="0" animBg="1"/>
      <p:bldP spid="73" grpId="0" animBg="1"/>
      <p:bldP spid="78" grpId="0" animBg="1"/>
      <p:bldP spid="79" grpId="0"/>
      <p:bldP spid="80" grpId="0" animBg="1"/>
      <p:bldP spid="21" grpId="0"/>
      <p:bldP spid="84" grpId="0"/>
      <p:bldP spid="85" grpId="0" animBg="1"/>
      <p:bldP spid="86" grpId="0" animBg="1"/>
      <p:bldP spid="92" grpId="0" animBg="1"/>
      <p:bldP spid="94" grpId="0" animBg="1"/>
      <p:bldP spid="100" grpId="0" animBg="1"/>
      <p:bldP spid="106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15851</TotalTime>
  <Words>2042</Words>
  <Application>Microsoft Office PowerPoint</Application>
  <PresentationFormat>Panorámica</PresentationFormat>
  <Paragraphs>287</Paragraphs>
  <Slides>24</Slides>
  <Notes>2</Notes>
  <HiddenSlides>2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Cordia New</vt:lpstr>
      <vt:lpstr>Helvetica</vt:lpstr>
      <vt:lpstr>Stag Book</vt:lpstr>
      <vt:lpstr>Times New Roman</vt:lpstr>
      <vt:lpstr>Webdings</vt:lpstr>
      <vt:lpstr>Wingdings</vt:lpstr>
      <vt:lpstr>Tema de Office</vt:lpstr>
      <vt:lpstr>Presentación de PowerPoint</vt:lpstr>
      <vt:lpstr>Presentación de PowerPoint</vt:lpstr>
      <vt:lpstr>Presentación de PowerPoint</vt:lpstr>
      <vt:lpstr>Registro de Instituciones Educativas (RIE)</vt:lpstr>
      <vt:lpstr>Presentación de PowerPoint</vt:lpstr>
      <vt:lpstr>Presentación de PowerPoint</vt:lpstr>
      <vt:lpstr>Definiciones operativas: Servicio educativo</vt:lpstr>
      <vt:lpstr>Definiciones operativas: Local Educativo</vt:lpstr>
      <vt:lpstr>Definiciones operativas: Establecimiento Educativo</vt:lpstr>
      <vt:lpstr>Presentación de PowerPoint</vt:lpstr>
      <vt:lpstr>Presentación de PowerPoint</vt:lpstr>
      <vt:lpstr>Presentación de PowerPoint</vt:lpstr>
      <vt:lpstr>Criterios de Agrupación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DILAYDA MERCEDES ESTELA WONG VILLA</dc:creator>
  <cp:lastModifiedBy>CLAUDIA PAOLA LISBOA VASQUEZ</cp:lastModifiedBy>
  <cp:revision>798</cp:revision>
  <cp:lastPrinted>2016-07-13T19:01:43Z</cp:lastPrinted>
  <dcterms:created xsi:type="dcterms:W3CDTF">2015-03-26T17:02:44Z</dcterms:created>
  <dcterms:modified xsi:type="dcterms:W3CDTF">2019-01-29T15:42:18Z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