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436" r:id="rId4"/>
    <p:sldId id="461" r:id="rId5"/>
    <p:sldId id="406" r:id="rId6"/>
    <p:sldId id="370" r:id="rId7"/>
    <p:sldId id="440" r:id="rId8"/>
    <p:sldId id="442" r:id="rId9"/>
    <p:sldId id="473" r:id="rId10"/>
    <p:sldId id="460" r:id="rId11"/>
    <p:sldId id="462" r:id="rId12"/>
    <p:sldId id="480" r:id="rId13"/>
    <p:sldId id="468" r:id="rId14"/>
    <p:sldId id="469" r:id="rId15"/>
    <p:sldId id="451" r:id="rId16"/>
    <p:sldId id="458" r:id="rId17"/>
    <p:sldId id="453" r:id="rId18"/>
    <p:sldId id="435" r:id="rId19"/>
    <p:sldId id="454" r:id="rId20"/>
    <p:sldId id="438" r:id="rId21"/>
    <p:sldId id="437" r:id="rId22"/>
    <p:sldId id="429" r:id="rId23"/>
    <p:sldId id="360" r:id="rId24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53" autoAdjust="0"/>
  </p:normalViewPr>
  <p:slideViewPr>
    <p:cSldViewPr snapToGrid="0">
      <p:cViewPr>
        <p:scale>
          <a:sx n="100" d="100"/>
          <a:sy n="100" d="100"/>
        </p:scale>
        <p:origin x="7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13AD1-A58E-4319-9EE7-9DD1E8D1FAD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686B8A2-3C42-4C18-A6BF-172BF8865619}">
      <dgm:prSet phldrT="[Texto]" custT="1"/>
      <dgm:spPr/>
      <dgm:t>
        <a:bodyPr/>
        <a:lstStyle/>
        <a:p>
          <a:r>
            <a:rPr lang="es-ES" sz="1800" b="1" dirty="0"/>
            <a:t>Noviembre 2017</a:t>
          </a:r>
        </a:p>
        <a:p>
          <a:r>
            <a:rPr lang="es-ES" sz="1800" b="1" dirty="0"/>
            <a:t>Instrumentos de implementación del RIE elaborados</a:t>
          </a:r>
        </a:p>
      </dgm:t>
    </dgm:pt>
    <dgm:pt modelId="{744CCB3B-F9FE-4570-9C2E-93ED2CF9B289}" type="parTrans" cxnId="{208E1987-3FAA-4BDE-A403-C8722671BEF6}">
      <dgm:prSet/>
      <dgm:spPr/>
      <dgm:t>
        <a:bodyPr/>
        <a:lstStyle/>
        <a:p>
          <a:endParaRPr lang="es-ES"/>
        </a:p>
      </dgm:t>
    </dgm:pt>
    <dgm:pt modelId="{5657A1F4-1EE0-4BD7-95C5-6AC3036E66E0}" type="sibTrans" cxnId="{208E1987-3FAA-4BDE-A403-C8722671BEF6}">
      <dgm:prSet/>
      <dgm:spPr/>
      <dgm:t>
        <a:bodyPr/>
        <a:lstStyle/>
        <a:p>
          <a:endParaRPr lang="es-ES"/>
        </a:p>
      </dgm:t>
    </dgm:pt>
    <dgm:pt modelId="{DCB9FD50-5544-4FA2-831E-74BDDA367A38}">
      <dgm:prSet phldrT="[Texto]" custT="1"/>
      <dgm:spPr/>
      <dgm:t>
        <a:bodyPr/>
        <a:lstStyle/>
        <a:p>
          <a:r>
            <a:rPr lang="es-ES" sz="1800" b="1" dirty="0"/>
            <a:t>Abril 2018</a:t>
          </a:r>
        </a:p>
        <a:p>
          <a:r>
            <a:rPr lang="es-ES" sz="1800" b="1" dirty="0"/>
            <a:t>Capacitación a los servidores de las IGED</a:t>
          </a:r>
        </a:p>
      </dgm:t>
    </dgm:pt>
    <dgm:pt modelId="{97E684AC-3893-43FE-AA08-0C884F4C7B01}" type="parTrans" cxnId="{65BE7557-2B13-44D0-B6B5-CD12EF5B6B6A}">
      <dgm:prSet/>
      <dgm:spPr/>
      <dgm:t>
        <a:bodyPr/>
        <a:lstStyle/>
        <a:p>
          <a:endParaRPr lang="es-ES"/>
        </a:p>
      </dgm:t>
    </dgm:pt>
    <dgm:pt modelId="{12DDC23A-0E68-4A11-A59C-A5651113317C}" type="sibTrans" cxnId="{65BE7557-2B13-44D0-B6B5-CD12EF5B6B6A}">
      <dgm:prSet/>
      <dgm:spPr/>
      <dgm:t>
        <a:bodyPr/>
        <a:lstStyle/>
        <a:p>
          <a:endParaRPr lang="es-ES"/>
        </a:p>
      </dgm:t>
    </dgm:pt>
    <dgm:pt modelId="{E9A00953-9354-48C4-86F9-9AC8271A8C3C}">
      <dgm:prSet phldrT="[Texto]" custT="1"/>
      <dgm:spPr/>
      <dgm:t>
        <a:bodyPr/>
        <a:lstStyle/>
        <a:p>
          <a:r>
            <a:rPr lang="es-ES" sz="1800" b="1" dirty="0"/>
            <a:t>Julio 2018</a:t>
          </a:r>
        </a:p>
        <a:p>
          <a:r>
            <a:rPr lang="es-ES" sz="1800" b="1" dirty="0"/>
            <a:t>100% de las IIEE nuevas se encuentran en el RIE en todas las IGED</a:t>
          </a:r>
        </a:p>
      </dgm:t>
    </dgm:pt>
    <dgm:pt modelId="{7564B0D3-5750-4F2E-A8EC-49D77AF9E4DA}" type="parTrans" cxnId="{D5370246-31E0-48A6-977C-C1708D695D53}">
      <dgm:prSet/>
      <dgm:spPr/>
      <dgm:t>
        <a:bodyPr/>
        <a:lstStyle/>
        <a:p>
          <a:endParaRPr lang="es-ES"/>
        </a:p>
      </dgm:t>
    </dgm:pt>
    <dgm:pt modelId="{85A59894-77AB-4E42-97DA-BB86A08C7E79}" type="sibTrans" cxnId="{D5370246-31E0-48A6-977C-C1708D695D53}">
      <dgm:prSet/>
      <dgm:spPr/>
      <dgm:t>
        <a:bodyPr/>
        <a:lstStyle/>
        <a:p>
          <a:endParaRPr lang="es-ES"/>
        </a:p>
      </dgm:t>
    </dgm:pt>
    <dgm:pt modelId="{7C859C70-BA87-40D2-BDA0-38E846D3275A}">
      <dgm:prSet phldrT="[Texto]" custT="1"/>
      <dgm:spPr/>
      <dgm:t>
        <a:bodyPr/>
        <a:lstStyle/>
        <a:p>
          <a:r>
            <a:rPr lang="es-PE" sz="1800" b="1" dirty="0"/>
            <a:t>Diciembre 2018</a:t>
          </a:r>
        </a:p>
        <a:p>
          <a:r>
            <a:rPr lang="es-PE" sz="1800" b="1" dirty="0"/>
            <a:t>60% de las IIEE existentes se encuentran registradas en el RIE</a:t>
          </a:r>
          <a:endParaRPr lang="es-ES" sz="1800" b="1" dirty="0"/>
        </a:p>
      </dgm:t>
    </dgm:pt>
    <dgm:pt modelId="{6DC29183-2951-48D2-BB3D-524BCB8B7819}" type="parTrans" cxnId="{129B2644-F16B-4376-9DB9-DA9C356A6D14}">
      <dgm:prSet/>
      <dgm:spPr/>
      <dgm:t>
        <a:bodyPr/>
        <a:lstStyle/>
        <a:p>
          <a:endParaRPr lang="es-ES"/>
        </a:p>
      </dgm:t>
    </dgm:pt>
    <dgm:pt modelId="{C7C75452-A912-455C-B4CD-08A1E36EC39D}" type="sibTrans" cxnId="{129B2644-F16B-4376-9DB9-DA9C356A6D14}">
      <dgm:prSet/>
      <dgm:spPr/>
      <dgm:t>
        <a:bodyPr/>
        <a:lstStyle/>
        <a:p>
          <a:endParaRPr lang="es-ES"/>
        </a:p>
      </dgm:t>
    </dgm:pt>
    <dgm:pt modelId="{52216684-B2DE-4D8D-8DCE-83AD1F8EF2D8}" type="pres">
      <dgm:prSet presAssocID="{27613AD1-A58E-4319-9EE7-9DD1E8D1FAD7}" presName="arrowDiagram" presStyleCnt="0">
        <dgm:presLayoutVars>
          <dgm:chMax val="5"/>
          <dgm:dir/>
          <dgm:resizeHandles val="exact"/>
        </dgm:presLayoutVars>
      </dgm:prSet>
      <dgm:spPr/>
    </dgm:pt>
    <dgm:pt modelId="{970CC864-1837-426E-A712-4596E540F6EC}" type="pres">
      <dgm:prSet presAssocID="{27613AD1-A58E-4319-9EE7-9DD1E8D1FAD7}" presName="arrow" presStyleLbl="bgShp" presStyleIdx="0" presStyleCnt="1" custScaleX="126124"/>
      <dgm:spPr/>
    </dgm:pt>
    <dgm:pt modelId="{54A0271A-4248-4F21-B920-F0078B4D7A93}" type="pres">
      <dgm:prSet presAssocID="{27613AD1-A58E-4319-9EE7-9DD1E8D1FAD7}" presName="arrowDiagram4" presStyleCnt="0"/>
      <dgm:spPr/>
    </dgm:pt>
    <dgm:pt modelId="{19AD1F25-5E2C-445F-AE1D-F454B049B542}" type="pres">
      <dgm:prSet presAssocID="{B686B8A2-3C42-4C18-A6BF-172BF8865619}" presName="bullet4a" presStyleLbl="node1" presStyleIdx="0" presStyleCnt="4" custLinFactY="-39377" custLinFactNeighborY="-100000"/>
      <dgm:spPr>
        <a:solidFill>
          <a:srgbClr val="FEB819"/>
        </a:solidFill>
      </dgm:spPr>
    </dgm:pt>
    <dgm:pt modelId="{77C6EBE9-B776-4217-A97D-F177471DA9BD}" type="pres">
      <dgm:prSet presAssocID="{B686B8A2-3C42-4C18-A6BF-172BF8865619}" presName="textBox4a" presStyleLbl="revTx" presStyleIdx="0" presStyleCnt="4" custScaleX="164002" custLinFactNeighborX="-15313" custLinFactNeighborY="-55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0F83E5-513B-4848-920A-4488D1B7584F}" type="pres">
      <dgm:prSet presAssocID="{DCB9FD50-5544-4FA2-831E-74BDDA367A38}" presName="bullet4b" presStyleLbl="node1" presStyleIdx="1" presStyleCnt="4" custLinFactNeighborX="-34622" custLinFactNeighborY="-9892"/>
      <dgm:spPr>
        <a:solidFill>
          <a:srgbClr val="FEB819"/>
        </a:solidFill>
      </dgm:spPr>
    </dgm:pt>
    <dgm:pt modelId="{72984AB0-DB2F-484A-B23F-4FE20B49840C}" type="pres">
      <dgm:prSet presAssocID="{DCB9FD50-5544-4FA2-831E-74BDDA367A38}" presName="textBox4b" presStyleLbl="revTx" presStyleIdx="1" presStyleCnt="4" custScaleX="123972" custScaleY="72343" custLinFactNeighborX="2264" custLinFactNeighborY="-83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2487D9-F4E1-4BE7-8CDD-BB46D61FF045}" type="pres">
      <dgm:prSet presAssocID="{E9A00953-9354-48C4-86F9-9AC8271A8C3C}" presName="bullet4c" presStyleLbl="node1" presStyleIdx="2" presStyleCnt="4" custLinFactNeighborX="-11199" custLinFactNeighborY="-14932"/>
      <dgm:spPr>
        <a:solidFill>
          <a:srgbClr val="FEB819"/>
        </a:solidFill>
      </dgm:spPr>
    </dgm:pt>
    <dgm:pt modelId="{9E7204EC-93D2-44D1-B6C2-EB22582662DE}" type="pres">
      <dgm:prSet presAssocID="{E9A00953-9354-48C4-86F9-9AC8271A8C3C}" presName="textBox4c" presStyleLbl="revTx" presStyleIdx="2" presStyleCnt="4" custScaleX="123972" custLinFactNeighborX="1415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BFE5EE-81BF-45F9-9A9A-592C2DF20E8A}" type="pres">
      <dgm:prSet presAssocID="{7C859C70-BA87-40D2-BDA0-38E846D3275A}" presName="bullet4d" presStyleLbl="node1" presStyleIdx="3" presStyleCnt="4" custLinFactNeighborX="-5572" custLinFactNeighborY="-11144"/>
      <dgm:spPr>
        <a:solidFill>
          <a:srgbClr val="FEB819"/>
        </a:solidFill>
      </dgm:spPr>
    </dgm:pt>
    <dgm:pt modelId="{713BEEE5-3AE1-41AA-9A3F-1B7B323574E8}" type="pres">
      <dgm:prSet presAssocID="{7C859C70-BA87-40D2-BDA0-38E846D3275A}" presName="textBox4d" presStyleLbl="revTx" presStyleIdx="3" presStyleCnt="4" custScaleX="117853" custLinFactNeighborX="13576" custLinFactNeighborY="-1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3E59CF9-0087-471E-B9B1-E0D057C7B87E}" type="presOf" srcId="{E9A00953-9354-48C4-86F9-9AC8271A8C3C}" destId="{9E7204EC-93D2-44D1-B6C2-EB22582662DE}" srcOrd="0" destOrd="0" presId="urn:microsoft.com/office/officeart/2005/8/layout/arrow2"/>
    <dgm:cxn modelId="{65BE7557-2B13-44D0-B6B5-CD12EF5B6B6A}" srcId="{27613AD1-A58E-4319-9EE7-9DD1E8D1FAD7}" destId="{DCB9FD50-5544-4FA2-831E-74BDDA367A38}" srcOrd="1" destOrd="0" parTransId="{97E684AC-3893-43FE-AA08-0C884F4C7B01}" sibTransId="{12DDC23A-0E68-4A11-A59C-A5651113317C}"/>
    <dgm:cxn modelId="{CFB5955C-3254-4A63-A38B-B1E9F3921C7A}" type="presOf" srcId="{B686B8A2-3C42-4C18-A6BF-172BF8865619}" destId="{77C6EBE9-B776-4217-A97D-F177471DA9BD}" srcOrd="0" destOrd="0" presId="urn:microsoft.com/office/officeart/2005/8/layout/arrow2"/>
    <dgm:cxn modelId="{65563739-87AC-4E12-A6DE-EA071A081951}" type="presOf" srcId="{7C859C70-BA87-40D2-BDA0-38E846D3275A}" destId="{713BEEE5-3AE1-41AA-9A3F-1B7B323574E8}" srcOrd="0" destOrd="0" presId="urn:microsoft.com/office/officeart/2005/8/layout/arrow2"/>
    <dgm:cxn modelId="{D5370246-31E0-48A6-977C-C1708D695D53}" srcId="{27613AD1-A58E-4319-9EE7-9DD1E8D1FAD7}" destId="{E9A00953-9354-48C4-86F9-9AC8271A8C3C}" srcOrd="2" destOrd="0" parTransId="{7564B0D3-5750-4F2E-A8EC-49D77AF9E4DA}" sibTransId="{85A59894-77AB-4E42-97DA-BB86A08C7E79}"/>
    <dgm:cxn modelId="{8774350E-DB71-4EC8-BB64-FF394F40A1F4}" type="presOf" srcId="{DCB9FD50-5544-4FA2-831E-74BDDA367A38}" destId="{72984AB0-DB2F-484A-B23F-4FE20B49840C}" srcOrd="0" destOrd="0" presId="urn:microsoft.com/office/officeart/2005/8/layout/arrow2"/>
    <dgm:cxn modelId="{129B2644-F16B-4376-9DB9-DA9C356A6D14}" srcId="{27613AD1-A58E-4319-9EE7-9DD1E8D1FAD7}" destId="{7C859C70-BA87-40D2-BDA0-38E846D3275A}" srcOrd="3" destOrd="0" parTransId="{6DC29183-2951-48D2-BB3D-524BCB8B7819}" sibTransId="{C7C75452-A912-455C-B4CD-08A1E36EC39D}"/>
    <dgm:cxn modelId="{208E1987-3FAA-4BDE-A403-C8722671BEF6}" srcId="{27613AD1-A58E-4319-9EE7-9DD1E8D1FAD7}" destId="{B686B8A2-3C42-4C18-A6BF-172BF8865619}" srcOrd="0" destOrd="0" parTransId="{744CCB3B-F9FE-4570-9C2E-93ED2CF9B289}" sibTransId="{5657A1F4-1EE0-4BD7-95C5-6AC3036E66E0}"/>
    <dgm:cxn modelId="{91337520-0B49-4C7A-B93A-463565401E76}" type="presOf" srcId="{27613AD1-A58E-4319-9EE7-9DD1E8D1FAD7}" destId="{52216684-B2DE-4D8D-8DCE-83AD1F8EF2D8}" srcOrd="0" destOrd="0" presId="urn:microsoft.com/office/officeart/2005/8/layout/arrow2"/>
    <dgm:cxn modelId="{BB0AAB03-6C58-439C-AECF-64FF7CA4ACF8}" type="presParOf" srcId="{52216684-B2DE-4D8D-8DCE-83AD1F8EF2D8}" destId="{970CC864-1837-426E-A712-4596E540F6EC}" srcOrd="0" destOrd="0" presId="urn:microsoft.com/office/officeart/2005/8/layout/arrow2"/>
    <dgm:cxn modelId="{4E9E6CD5-1892-4087-B658-19F10290DAD7}" type="presParOf" srcId="{52216684-B2DE-4D8D-8DCE-83AD1F8EF2D8}" destId="{54A0271A-4248-4F21-B920-F0078B4D7A93}" srcOrd="1" destOrd="0" presId="urn:microsoft.com/office/officeart/2005/8/layout/arrow2"/>
    <dgm:cxn modelId="{5A1F6189-FF42-46F8-B057-C403DF6FCD8E}" type="presParOf" srcId="{54A0271A-4248-4F21-B920-F0078B4D7A93}" destId="{19AD1F25-5E2C-445F-AE1D-F454B049B542}" srcOrd="0" destOrd="0" presId="urn:microsoft.com/office/officeart/2005/8/layout/arrow2"/>
    <dgm:cxn modelId="{A1823BB3-7495-489E-8C97-16245E5C6791}" type="presParOf" srcId="{54A0271A-4248-4F21-B920-F0078B4D7A93}" destId="{77C6EBE9-B776-4217-A97D-F177471DA9BD}" srcOrd="1" destOrd="0" presId="urn:microsoft.com/office/officeart/2005/8/layout/arrow2"/>
    <dgm:cxn modelId="{42E95FDA-45AA-4F3A-AACC-FAA455D18971}" type="presParOf" srcId="{54A0271A-4248-4F21-B920-F0078B4D7A93}" destId="{FE0F83E5-513B-4848-920A-4488D1B7584F}" srcOrd="2" destOrd="0" presId="urn:microsoft.com/office/officeart/2005/8/layout/arrow2"/>
    <dgm:cxn modelId="{28F8F7AE-8278-4865-904D-219319CCAFE5}" type="presParOf" srcId="{54A0271A-4248-4F21-B920-F0078B4D7A93}" destId="{72984AB0-DB2F-484A-B23F-4FE20B49840C}" srcOrd="3" destOrd="0" presId="urn:microsoft.com/office/officeart/2005/8/layout/arrow2"/>
    <dgm:cxn modelId="{B74F26BE-E734-4AB5-A6C8-089B926F31C3}" type="presParOf" srcId="{54A0271A-4248-4F21-B920-F0078B4D7A93}" destId="{2B2487D9-F4E1-4BE7-8CDD-BB46D61FF045}" srcOrd="4" destOrd="0" presId="urn:microsoft.com/office/officeart/2005/8/layout/arrow2"/>
    <dgm:cxn modelId="{763B7929-EA2B-4BF9-B7A2-2332A86A3D53}" type="presParOf" srcId="{54A0271A-4248-4F21-B920-F0078B4D7A93}" destId="{9E7204EC-93D2-44D1-B6C2-EB22582662DE}" srcOrd="5" destOrd="0" presId="urn:microsoft.com/office/officeart/2005/8/layout/arrow2"/>
    <dgm:cxn modelId="{4AD2117E-1075-4F59-8C74-FA8738427132}" type="presParOf" srcId="{54A0271A-4248-4F21-B920-F0078B4D7A93}" destId="{9ABFE5EE-81BF-45F9-9A9A-592C2DF20E8A}" srcOrd="6" destOrd="0" presId="urn:microsoft.com/office/officeart/2005/8/layout/arrow2"/>
    <dgm:cxn modelId="{7B240EEE-02E9-4F73-9EAC-8E030D39D76D}" type="presParOf" srcId="{54A0271A-4248-4F21-B920-F0078B4D7A93}" destId="{713BEEE5-3AE1-41AA-9A3F-1B7B323574E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CC864-1837-426E-A712-4596E540F6EC}">
      <dsp:nvSpPr>
        <dsp:cNvPr id="0" name=""/>
        <dsp:cNvSpPr/>
      </dsp:nvSpPr>
      <dsp:spPr>
        <a:xfrm>
          <a:off x="972846" y="0"/>
          <a:ext cx="9248333" cy="45829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1F25-5E2C-445F-AE1D-F454B049B542}">
      <dsp:nvSpPr>
        <dsp:cNvPr id="0" name=""/>
        <dsp:cNvSpPr/>
      </dsp:nvSpPr>
      <dsp:spPr>
        <a:xfrm>
          <a:off x="2652921" y="3172823"/>
          <a:ext cx="168652" cy="168652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6EBE9-B776-4217-A97D-F177471DA9BD}">
      <dsp:nvSpPr>
        <dsp:cNvPr id="0" name=""/>
        <dsp:cNvSpPr/>
      </dsp:nvSpPr>
      <dsp:spPr>
        <a:xfrm>
          <a:off x="2143978" y="3431284"/>
          <a:ext cx="2056416" cy="109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Noviembre 2017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Instrumentos de implementación del RIE elaborados</a:t>
          </a:r>
        </a:p>
      </dsp:txBody>
      <dsp:txXfrm>
        <a:off x="2143978" y="3431284"/>
        <a:ext cx="2056416" cy="1090743"/>
      </dsp:txXfrm>
    </dsp:sp>
    <dsp:sp modelId="{FE0F83E5-513B-4848-920A-4488D1B7584F}">
      <dsp:nvSpPr>
        <dsp:cNvPr id="0" name=""/>
        <dsp:cNvSpPr/>
      </dsp:nvSpPr>
      <dsp:spPr>
        <a:xfrm>
          <a:off x="3742940" y="2312876"/>
          <a:ext cx="293309" cy="293309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84AB0-DB2F-484A-B23F-4FE20B49840C}">
      <dsp:nvSpPr>
        <dsp:cNvPr id="0" name=""/>
        <dsp:cNvSpPr/>
      </dsp:nvSpPr>
      <dsp:spPr>
        <a:xfrm>
          <a:off x="3841438" y="2603916"/>
          <a:ext cx="1909012" cy="151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1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Abril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Capacitación a los servidores de las IGED</a:t>
          </a:r>
        </a:p>
      </dsp:txBody>
      <dsp:txXfrm>
        <a:off x="3841438" y="2603916"/>
        <a:ext cx="1909012" cy="1515160"/>
      </dsp:txXfrm>
    </dsp:sp>
    <dsp:sp modelId="{2B2487D9-F4E1-4BE7-8CDD-BB46D61FF045}">
      <dsp:nvSpPr>
        <dsp:cNvPr id="0" name=""/>
        <dsp:cNvSpPr/>
      </dsp:nvSpPr>
      <dsp:spPr>
        <a:xfrm>
          <a:off x="5322508" y="1498341"/>
          <a:ext cx="388634" cy="388634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204EC-93D2-44D1-B6C2-EB22582662DE}">
      <dsp:nvSpPr>
        <dsp:cNvPr id="0" name=""/>
        <dsp:cNvSpPr/>
      </dsp:nvSpPr>
      <dsp:spPr>
        <a:xfrm>
          <a:off x="5593672" y="1750689"/>
          <a:ext cx="1909012" cy="283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3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Julio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100% de las IIEE nuevas se encuentran en el RIE en todas las IGED</a:t>
          </a:r>
        </a:p>
      </dsp:txBody>
      <dsp:txXfrm>
        <a:off x="5593672" y="1750689"/>
        <a:ext cx="1909012" cy="2832267"/>
      </dsp:txXfrm>
    </dsp:sp>
    <dsp:sp modelId="{9ABFE5EE-81BF-45F9-9A9A-592C2DF20E8A}">
      <dsp:nvSpPr>
        <dsp:cNvPr id="0" name=""/>
        <dsp:cNvSpPr/>
      </dsp:nvSpPr>
      <dsp:spPr>
        <a:xfrm>
          <a:off x="6994220" y="978646"/>
          <a:ext cx="520623" cy="520623"/>
        </a:xfrm>
        <a:prstGeom prst="ellipse">
          <a:avLst/>
        </a:prstGeom>
        <a:solidFill>
          <a:srgbClr val="FEB8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BEEE5-3AE1-41AA-9A3F-1B7B323574E8}">
      <dsp:nvSpPr>
        <dsp:cNvPr id="0" name=""/>
        <dsp:cNvSpPr/>
      </dsp:nvSpPr>
      <dsp:spPr>
        <a:xfrm>
          <a:off x="7355137" y="1292015"/>
          <a:ext cx="1814787" cy="3285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6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Diciembre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/>
            <a:t>60% de las IIEE existentes se encuentran registradas en el RIE</a:t>
          </a:r>
          <a:endParaRPr lang="es-ES" sz="1800" b="1" kern="1200" dirty="0"/>
        </a:p>
      </dsp:txBody>
      <dsp:txXfrm>
        <a:off x="7355137" y="1292015"/>
        <a:ext cx="1814787" cy="3285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45DF44-A396-4CFD-8A22-1DC08CA343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DCB897-472D-4697-8CC8-FA42D231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65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cale.minedu.gob.pe/PadronWeb/info/ce?cod_mod=1576420&amp;anexo=0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scale.minedu.gob.pe/PadronWeb/info/ce?cod_mod=1309806&amp;anexo=0" TargetMode="External"/><Relationship Id="rId4" Type="http://schemas.openxmlformats.org/officeDocument/2006/relationships/hyperlink" Target="http://escale.minedu.gob.pe/PadronWeb/info/ce?cod_mod=1309814&amp;anexo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  <a:stCxn id="28" idx="3"/>
            <a:endCxn id="20" idx="0"/>
          </p:cNvCxnSpPr>
          <p:nvPr/>
        </p:nvCxnSpPr>
        <p:spPr>
          <a:xfrm>
            <a:off x="8650985" y="4252712"/>
            <a:ext cx="1423639" cy="49235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DFA09E8-9B8D-4A4F-B0C3-168869C29176}"/>
              </a:ext>
            </a:extLst>
          </p:cNvPr>
          <p:cNvSpPr txBox="1"/>
          <p:nvPr/>
        </p:nvSpPr>
        <p:spPr>
          <a:xfrm>
            <a:off x="476829" y="2651364"/>
            <a:ext cx="12958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Nuevas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A9EA01-EF43-46EF-BB54-A5EB3A859A14}"/>
              </a:ext>
            </a:extLst>
          </p:cNvPr>
          <p:cNvSpPr txBox="1"/>
          <p:nvPr/>
        </p:nvSpPr>
        <p:spPr>
          <a:xfrm>
            <a:off x="476829" y="4651547"/>
            <a:ext cx="12958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Existentes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xmlns="" id="{84751B9F-1F30-4A26-936D-4A47141E029B}"/>
              </a:ext>
            </a:extLst>
          </p:cNvPr>
          <p:cNvSpPr/>
          <p:nvPr/>
        </p:nvSpPr>
        <p:spPr>
          <a:xfrm>
            <a:off x="111246" y="1944185"/>
            <a:ext cx="380781" cy="3532910"/>
          </a:xfrm>
          <a:prstGeom prst="leftBrace">
            <a:avLst>
              <a:gd name="adj1" fmla="val 8333"/>
              <a:gd name="adj2" fmla="val 5049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7C28D310-40DA-4571-B15C-65DEAA619FEC}"/>
              </a:ext>
            </a:extLst>
          </p:cNvPr>
          <p:cNvSpPr/>
          <p:nvPr/>
        </p:nvSpPr>
        <p:spPr>
          <a:xfrm>
            <a:off x="1864194" y="2604262"/>
            <a:ext cx="290946" cy="46353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969D5330-747D-42AA-AB17-16E55C646217}"/>
              </a:ext>
            </a:extLst>
          </p:cNvPr>
          <p:cNvSpPr/>
          <p:nvPr/>
        </p:nvSpPr>
        <p:spPr>
          <a:xfrm>
            <a:off x="1864194" y="4745065"/>
            <a:ext cx="290946" cy="46353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FA8F462-FB59-4F18-8C2B-2D49BE3867E6}"/>
              </a:ext>
            </a:extLst>
          </p:cNvPr>
          <p:cNvSpPr txBox="1"/>
          <p:nvPr/>
        </p:nvSpPr>
        <p:spPr>
          <a:xfrm>
            <a:off x="2242055" y="2238218"/>
            <a:ext cx="212623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recibe Resolución de creación o autorización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2F0F29C-20C7-4CDD-A960-CBCC9D1A2210}"/>
              </a:ext>
            </a:extLst>
          </p:cNvPr>
          <p:cNvSpPr txBox="1"/>
          <p:nvPr/>
        </p:nvSpPr>
        <p:spPr>
          <a:xfrm>
            <a:off x="5053033" y="2518580"/>
            <a:ext cx="23882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realiza la calificación registral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402CD39-2372-497C-B8D6-C8BA8D3CB6EF}"/>
              </a:ext>
            </a:extLst>
          </p:cNvPr>
          <p:cNvSpPr txBox="1"/>
          <p:nvPr/>
        </p:nvSpPr>
        <p:spPr>
          <a:xfrm>
            <a:off x="8321697" y="2512864"/>
            <a:ext cx="22660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Registrador inscribe a la IE en el RIE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E7F2273-66D6-4FE5-B0F4-D8051BEB7045}"/>
              </a:ext>
            </a:extLst>
          </p:cNvPr>
          <p:cNvSpPr txBox="1"/>
          <p:nvPr/>
        </p:nvSpPr>
        <p:spPr>
          <a:xfrm>
            <a:off x="11150600" y="2509759"/>
            <a:ext cx="97621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con registro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8C73FA59-14AA-4C63-8BD9-73279F974BB1}"/>
              </a:ext>
            </a:extLst>
          </p:cNvPr>
          <p:cNvSpPr/>
          <p:nvPr/>
        </p:nvSpPr>
        <p:spPr>
          <a:xfrm>
            <a:off x="10724694" y="2612560"/>
            <a:ext cx="290946" cy="46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D1C97DC-DE5E-4C99-ABC8-6BB73E0DD7F6}"/>
              </a:ext>
            </a:extLst>
          </p:cNvPr>
          <p:cNvSpPr txBox="1"/>
          <p:nvPr/>
        </p:nvSpPr>
        <p:spPr>
          <a:xfrm>
            <a:off x="2230835" y="4140188"/>
            <a:ext cx="133861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DRE/GRE recibe lista preliminar del Minedu y lo deriva a UGEL.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1014958-8416-4E62-9859-91E3A9D19089}"/>
              </a:ext>
            </a:extLst>
          </p:cNvPr>
          <p:cNvSpPr txBox="1"/>
          <p:nvPr/>
        </p:nvSpPr>
        <p:spPr>
          <a:xfrm>
            <a:off x="8880481" y="4745065"/>
            <a:ext cx="238828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Si el informe de identificación IE no es conforme: </a:t>
            </a:r>
          </a:p>
          <a:p>
            <a:r>
              <a:rPr lang="es-PE" b="1" dirty="0"/>
              <a:t>Se devuelve expediente a DRE/GRE para subsanar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DEED0D0-80F8-4BCA-9014-612B4CAF6A83}"/>
              </a:ext>
            </a:extLst>
          </p:cNvPr>
          <p:cNvSpPr txBox="1"/>
          <p:nvPr/>
        </p:nvSpPr>
        <p:spPr>
          <a:xfrm>
            <a:off x="6262695" y="5019793"/>
            <a:ext cx="23882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DRE/GRE revisa y consolidad informes de identificación de IIEE y los remite al Minedu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61A540E-D815-4403-ABA4-0539CDFCBC5B}"/>
              </a:ext>
            </a:extLst>
          </p:cNvPr>
          <p:cNvSpPr txBox="1"/>
          <p:nvPr/>
        </p:nvSpPr>
        <p:spPr>
          <a:xfrm>
            <a:off x="3800780" y="4001688"/>
            <a:ext cx="223242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UGEL revisa documentos, evalúa, sustenta y remite a la DRE/GRE informes de identificación por grupos de IE firmado por el director.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DA5EFD9-65FB-4DB7-9DA4-DF3C5B7507C3}"/>
              </a:ext>
            </a:extLst>
          </p:cNvPr>
          <p:cNvSpPr txBox="1"/>
          <p:nvPr/>
        </p:nvSpPr>
        <p:spPr>
          <a:xfrm>
            <a:off x="11150600" y="3929546"/>
            <a:ext cx="97621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IIEE con registro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2EE6096-318D-47C5-B295-D81C00FB2E35}"/>
              </a:ext>
            </a:extLst>
          </p:cNvPr>
          <p:cNvSpPr txBox="1"/>
          <p:nvPr/>
        </p:nvSpPr>
        <p:spPr>
          <a:xfrm>
            <a:off x="8880480" y="3929546"/>
            <a:ext cx="170728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IE se incorpora en el RIE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CABC8B2-190B-4D10-9DF7-4902BABFAB74}"/>
              </a:ext>
            </a:extLst>
          </p:cNvPr>
          <p:cNvSpPr txBox="1"/>
          <p:nvPr/>
        </p:nvSpPr>
        <p:spPr>
          <a:xfrm>
            <a:off x="6262695" y="3791047"/>
            <a:ext cx="238829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Minedu evalúa el informe de identificación de IIEE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8BF50DFC-A542-4458-BA8A-CF0F60892CC1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6033200" y="5017351"/>
            <a:ext cx="229495" cy="60260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81E38149-6032-4777-87EF-047DDA8C37B7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 flipV="1">
            <a:off x="8650984" y="5619958"/>
            <a:ext cx="229497" cy="227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  <a:stCxn id="21" idx="0"/>
            <a:endCxn id="28" idx="2"/>
          </p:cNvCxnSpPr>
          <p:nvPr/>
        </p:nvCxnSpPr>
        <p:spPr>
          <a:xfrm flipV="1">
            <a:off x="7456840" y="4714377"/>
            <a:ext cx="0" cy="30541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xmlns="" id="{5E45B6F5-C559-4D36-A247-A517240EDEBB}"/>
              </a:ext>
            </a:extLst>
          </p:cNvPr>
          <p:cNvSpPr/>
          <p:nvPr/>
        </p:nvSpPr>
        <p:spPr>
          <a:xfrm>
            <a:off x="10714878" y="4025397"/>
            <a:ext cx="290946" cy="46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649053" y="945525"/>
            <a:ext cx="111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Estrategia de implementación del RIE (2)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6076" y="1757770"/>
            <a:ext cx="244457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b="1" dirty="0"/>
              <a:t>Esquema General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368289" y="2838383"/>
            <a:ext cx="684744" cy="336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xmlns="" id="{DCABE703-E1E6-4D45-B057-1DC07D25321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7441322" y="2836030"/>
            <a:ext cx="880375" cy="571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xmlns="" id="{8CB70B43-D687-4464-B1C9-572A336F6845}"/>
              </a:ext>
            </a:extLst>
          </p:cNvPr>
          <p:cNvCxnSpPr>
            <a:cxnSpLocks/>
            <a:stCxn id="28" idx="3"/>
            <a:endCxn id="24" idx="1"/>
          </p:cNvCxnSpPr>
          <p:nvPr/>
        </p:nvCxnSpPr>
        <p:spPr>
          <a:xfrm>
            <a:off x="8650985" y="4252712"/>
            <a:ext cx="229495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de flecha 127">
            <a:extLst>
              <a:ext uri="{FF2B5EF4-FFF2-40B4-BE49-F238E27FC236}">
                <a16:creationId xmlns:a16="http://schemas.microsoft.com/office/drawing/2014/main" xmlns="" id="{F9DB32B1-8BFD-4319-92EF-DA80BE4797D1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3569449" y="5017351"/>
            <a:ext cx="231331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8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4669" y="1724529"/>
            <a:ext cx="109239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100" dirty="0">
                <a:cs typeface="Arial" panose="020B0604020202020204" pitchFamily="34" charset="0"/>
              </a:rPr>
              <a:t>Conformación del </a:t>
            </a:r>
            <a:r>
              <a:rPr lang="es-PE" sz="2100" b="1" dirty="0">
                <a:cs typeface="Arial" panose="020B0604020202020204" pitchFamily="34" charset="0"/>
              </a:rPr>
              <a:t>Equipo de implementación del RIE </a:t>
            </a:r>
            <a:r>
              <a:rPr lang="es-PE" sz="2100" dirty="0">
                <a:cs typeface="Arial" panose="020B0604020202020204" pitchFamily="34" charset="0"/>
              </a:rPr>
              <a:t>en cada UGEL y </a:t>
            </a:r>
            <a:r>
              <a:rPr lang="es-PE" sz="2100" dirty="0" smtClean="0">
                <a:cs typeface="Arial" panose="020B0604020202020204" pitchFamily="34" charset="0"/>
              </a:rPr>
              <a:t>DRE</a:t>
            </a:r>
            <a:endParaRPr lang="es-PE" sz="2100" dirty="0">
              <a:cs typeface="Arial" panose="020B060402020202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PE" sz="2100" dirty="0">
                <a:cs typeface="Arial" panose="020B0604020202020204" pitchFamily="34" charset="0"/>
              </a:rPr>
              <a:t>Especialista estadístico.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PE" sz="2100" dirty="0">
                <a:cs typeface="Arial" panose="020B0604020202020204" pitchFamily="34" charset="0"/>
              </a:rPr>
              <a:t>Responsable de Calidad de Información - RCI.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PE" sz="2100" dirty="0">
                <a:cs typeface="Arial" panose="020B0604020202020204" pitchFamily="34" charset="0"/>
              </a:rPr>
              <a:t>Planificador.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PE" sz="2100" dirty="0">
                <a:cs typeface="Arial" panose="020B0604020202020204" pitchFamily="34" charset="0"/>
              </a:rPr>
              <a:t>Racionalizador.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PE" sz="2100" dirty="0">
                <a:cs typeface="Arial" panose="020B0604020202020204" pitchFamily="34" charset="0"/>
              </a:rPr>
              <a:t>Especialistas de los diferentes modalidades y niveles (EBR, EBA, EBE, Educación Superior, ETP)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584669" y="903363"/>
            <a:ext cx="109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Equipo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4669" y="4307189"/>
            <a:ext cx="10923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100" dirty="0">
                <a:cs typeface="Arial" panose="020B0604020202020204" pitchFamily="34" charset="0"/>
              </a:rPr>
              <a:t>Elaboración del </a:t>
            </a:r>
            <a:r>
              <a:rPr lang="es-PE" sz="2100" b="1" dirty="0">
                <a:cs typeface="Arial" panose="020B0604020202020204" pitchFamily="34" charset="0"/>
              </a:rPr>
              <a:t>plan de implementación del RIE </a:t>
            </a:r>
            <a:r>
              <a:rPr lang="es-PE" sz="2100" dirty="0">
                <a:cs typeface="Arial" panose="020B0604020202020204" pitchFamily="34" charset="0"/>
              </a:rPr>
              <a:t>en cada UGEL y </a:t>
            </a:r>
            <a:r>
              <a:rPr lang="es-PE" sz="2100" dirty="0" smtClean="0">
                <a:cs typeface="Arial" panose="020B0604020202020204" pitchFamily="34" charset="0"/>
              </a:rPr>
              <a:t>DRE</a:t>
            </a:r>
            <a:endParaRPr lang="es-PE" sz="21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100" dirty="0">
                <a:cs typeface="Arial" panose="020B0604020202020204" pitchFamily="34" charset="0"/>
              </a:rPr>
              <a:t>Revisar el listado de identificación preliminar de IIEE remitido por la 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100" dirty="0">
                <a:cs typeface="Arial" panose="020B0604020202020204" pitchFamily="34" charset="0"/>
              </a:rPr>
              <a:t>Elaboración del Plan de Implementación por UGEL, programando las sesiones que tendrá el equipo, las visitas a campo a las IIEE y los informes a ser remitidos a sus instancias superiores</a:t>
            </a:r>
            <a:r>
              <a:rPr lang="es-PE" sz="2100" dirty="0"/>
              <a:t>. Esto deberá incluirse como metas de avance para su propia evaluación.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100" dirty="0"/>
              <a:t>El plan de implementación deberá remitirse a la Unidad de Estadística.</a:t>
            </a:r>
          </a:p>
        </p:txBody>
      </p:sp>
    </p:spTree>
    <p:extLst>
      <p:ext uri="{BB962C8B-B14F-4D97-AF65-F5344CB8AC3E}">
        <p14:creationId xmlns:p14="http://schemas.microsoft.com/office/powerpoint/2010/main" val="254924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17E7A71-EF52-4D7C-BC11-40C1659220D1}"/>
              </a:ext>
            </a:extLst>
          </p:cNvPr>
          <p:cNvGrpSpPr/>
          <p:nvPr/>
        </p:nvGrpSpPr>
        <p:grpSpPr>
          <a:xfrm>
            <a:off x="272939" y="1791931"/>
            <a:ext cx="2335785" cy="493316"/>
            <a:chOff x="73398" y="0"/>
            <a:chExt cx="1393031" cy="557212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1EADFCE2-16A3-4327-BEED-1A8F2D6A767D}"/>
                </a:ext>
              </a:extLst>
            </p:cNvPr>
            <p:cNvSpPr/>
            <p:nvPr/>
          </p:nvSpPr>
          <p:spPr>
            <a:xfrm>
              <a:off x="73398" y="0"/>
              <a:ext cx="1393031" cy="55721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000"/>
            </a:p>
          </p:txBody>
        </p:sp>
        <p:sp>
          <p:nvSpPr>
            <p:cNvPr id="31" name="CuadroTexto 7">
              <a:extLst>
                <a:ext uri="{FF2B5EF4-FFF2-40B4-BE49-F238E27FC236}">
                  <a16:creationId xmlns:a16="http://schemas.microsoft.com/office/drawing/2014/main" xmlns="" id="{1956682A-10EC-408E-AF99-54BB515B7847}"/>
                </a:ext>
              </a:extLst>
            </p:cNvPr>
            <p:cNvSpPr txBox="1"/>
            <p:nvPr/>
          </p:nvSpPr>
          <p:spPr>
            <a:xfrm>
              <a:off x="73398" y="0"/>
              <a:ext cx="1393031" cy="557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Conformación</a:t>
              </a:r>
              <a:r>
                <a:rPr lang="es-ES" sz="2000" b="1" kern="1200" baseline="0" dirty="0"/>
                <a:t> de Equipos</a:t>
              </a:r>
              <a:endParaRPr lang="es-ES" sz="2000" b="1" kern="1200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63C82B3-E491-4831-843E-FA58973F85F1}"/>
              </a:ext>
            </a:extLst>
          </p:cNvPr>
          <p:cNvGrpSpPr/>
          <p:nvPr/>
        </p:nvGrpSpPr>
        <p:grpSpPr>
          <a:xfrm>
            <a:off x="272940" y="2282030"/>
            <a:ext cx="2335786" cy="3126380"/>
            <a:chOff x="0" y="545775"/>
            <a:chExt cx="1393031" cy="1065516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41CFA511-A19F-4FF0-A9B0-A2C4239A862C}"/>
                </a:ext>
              </a:extLst>
            </p:cNvPr>
            <p:cNvSpPr/>
            <p:nvPr/>
          </p:nvSpPr>
          <p:spPr>
            <a:xfrm>
              <a:off x="0" y="557211"/>
              <a:ext cx="1393031" cy="10540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PE" sz="1600"/>
            </a:p>
          </p:txBody>
        </p:sp>
        <p:sp>
          <p:nvSpPr>
            <p:cNvPr id="29" name="CuadroTexto 5">
              <a:extLst>
                <a:ext uri="{FF2B5EF4-FFF2-40B4-BE49-F238E27FC236}">
                  <a16:creationId xmlns:a16="http://schemas.microsoft.com/office/drawing/2014/main" xmlns="" id="{FD66F7F6-5F72-4A71-86E0-74BD1ECCE9BF}"/>
                </a:ext>
              </a:extLst>
            </p:cNvPr>
            <p:cNvSpPr txBox="1"/>
            <p:nvPr/>
          </p:nvSpPr>
          <p:spPr>
            <a:xfrm>
              <a:off x="0" y="545775"/>
              <a:ext cx="1393031" cy="105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28016" rIns="72000" bIns="19202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b="1" kern="1200" dirty="0"/>
                <a:t>UGEL/DRE/GRE:</a:t>
              </a:r>
            </a:p>
            <a:p>
              <a:r>
                <a:rPr lang="es-ES" sz="1600" baseline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- IGED oficializa la conformación del Equipo RIE.</a:t>
              </a:r>
              <a:endParaRPr lang="es-PE" sz="1600" dirty="0">
                <a:effectLst/>
              </a:endParaRPr>
            </a:p>
            <a:p>
              <a:r>
                <a:rPr lang="es-ES" sz="1600" baseline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- IGED remite Oficio a la UE con los miembros del equipo e información de contacto.</a:t>
              </a:r>
              <a:endParaRPr lang="es-PE" sz="1600" dirty="0">
                <a:effectLst/>
              </a:endParaRP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dirty="0"/>
                <a:t>- Estadístico lidera</a:t>
              </a:r>
              <a:r>
                <a:rPr lang="es-ES" sz="1600" kern="1200" baseline="0" dirty="0"/>
                <a:t> implementación del RIE</a:t>
              </a:r>
              <a:endParaRPr lang="es-ES" sz="1600" kern="1200" dirty="0"/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dirty="0"/>
                <a:t>- CCI apoya proceso</a:t>
              </a:r>
              <a:r>
                <a:rPr lang="es-ES" sz="1600" kern="1200" baseline="0" dirty="0"/>
                <a:t> de implementación.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6E48595-87B9-4D10-882C-80C1A8CCB38B}"/>
              </a:ext>
            </a:extLst>
          </p:cNvPr>
          <p:cNvGrpSpPr/>
          <p:nvPr/>
        </p:nvGrpSpPr>
        <p:grpSpPr>
          <a:xfrm>
            <a:off x="2882607" y="1791931"/>
            <a:ext cx="2320669" cy="493316"/>
            <a:chOff x="1976717" y="0"/>
            <a:chExt cx="1393031" cy="557212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AC66A909-4F02-44F4-AB47-E16A62FDD633}"/>
                </a:ext>
              </a:extLst>
            </p:cNvPr>
            <p:cNvSpPr/>
            <p:nvPr/>
          </p:nvSpPr>
          <p:spPr>
            <a:xfrm>
              <a:off x="1976717" y="0"/>
              <a:ext cx="1393031" cy="55721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000"/>
            </a:p>
          </p:txBody>
        </p:sp>
        <p:sp>
          <p:nvSpPr>
            <p:cNvPr id="27" name="CuadroTexto 10">
              <a:extLst>
                <a:ext uri="{FF2B5EF4-FFF2-40B4-BE49-F238E27FC236}">
                  <a16:creationId xmlns:a16="http://schemas.microsoft.com/office/drawing/2014/main" xmlns="" id="{D9C33AB7-505E-43EF-98CD-DDA32198A123}"/>
                </a:ext>
              </a:extLst>
            </p:cNvPr>
            <p:cNvSpPr txBox="1"/>
            <p:nvPr/>
          </p:nvSpPr>
          <p:spPr>
            <a:xfrm>
              <a:off x="1976717" y="0"/>
              <a:ext cx="1393031" cy="557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Planificación del proceso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3B7F24E6-90B8-4C1D-8AA4-79BDE03C8030}"/>
              </a:ext>
            </a:extLst>
          </p:cNvPr>
          <p:cNvGrpSpPr/>
          <p:nvPr/>
        </p:nvGrpSpPr>
        <p:grpSpPr>
          <a:xfrm>
            <a:off x="2882607" y="2282030"/>
            <a:ext cx="2297045" cy="3126380"/>
            <a:chOff x="1914525" y="545775"/>
            <a:chExt cx="1393031" cy="1065516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590B1333-7035-4945-8535-AD4E6AF1B0CC}"/>
                </a:ext>
              </a:extLst>
            </p:cNvPr>
            <p:cNvSpPr/>
            <p:nvPr/>
          </p:nvSpPr>
          <p:spPr>
            <a:xfrm>
              <a:off x="1914525" y="557211"/>
              <a:ext cx="1393031" cy="10540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PE" sz="1600"/>
            </a:p>
          </p:txBody>
        </p:sp>
        <p:sp>
          <p:nvSpPr>
            <p:cNvPr id="25" name="CuadroTexto 13">
              <a:extLst>
                <a:ext uri="{FF2B5EF4-FFF2-40B4-BE49-F238E27FC236}">
                  <a16:creationId xmlns:a16="http://schemas.microsoft.com/office/drawing/2014/main" xmlns="" id="{2F12227D-F22E-46EC-8F0F-68DEFF8F3460}"/>
                </a:ext>
              </a:extLst>
            </p:cNvPr>
            <p:cNvSpPr txBox="1"/>
            <p:nvPr/>
          </p:nvSpPr>
          <p:spPr>
            <a:xfrm>
              <a:off x="1914525" y="545775"/>
              <a:ext cx="1393031" cy="105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28016" rIns="72000" bIns="19202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UGEL/</a:t>
              </a:r>
              <a:r>
                <a:rPr lang="es-ES" sz="1600" b="1" kern="1200" dirty="0"/>
                <a:t>DRE/GRE:</a:t>
              </a:r>
            </a:p>
            <a:p>
              <a:pPr marL="0" marR="0" lvl="1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kern="1200" baseline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- Revisa los listados de identificación preliminar de IIEE enviados por la UE.</a:t>
              </a:r>
              <a:endParaRPr lang="es-PE" sz="1600" kern="1200" baseline="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- Elabora Plan de implementación del RIE.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- Remite plan de implementación del RIE a la UE.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15E8353B-0156-4E6C-8C2F-2727E68C5021}"/>
              </a:ext>
            </a:extLst>
          </p:cNvPr>
          <p:cNvGrpSpPr/>
          <p:nvPr/>
        </p:nvGrpSpPr>
        <p:grpSpPr>
          <a:xfrm>
            <a:off x="5425764" y="1791931"/>
            <a:ext cx="2352252" cy="493316"/>
            <a:chOff x="3889561" y="0"/>
            <a:chExt cx="1393031" cy="557212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394049C1-A1D7-492F-B445-1C71B6C16A67}"/>
                </a:ext>
              </a:extLst>
            </p:cNvPr>
            <p:cNvSpPr/>
            <p:nvPr/>
          </p:nvSpPr>
          <p:spPr>
            <a:xfrm>
              <a:off x="3889561" y="0"/>
              <a:ext cx="1393031" cy="55721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000"/>
            </a:p>
          </p:txBody>
        </p:sp>
        <p:sp>
          <p:nvSpPr>
            <p:cNvPr id="23" name="CuadroTexto 16">
              <a:extLst>
                <a:ext uri="{FF2B5EF4-FFF2-40B4-BE49-F238E27FC236}">
                  <a16:creationId xmlns:a16="http://schemas.microsoft.com/office/drawing/2014/main" xmlns="" id="{988891CE-61A8-40DA-9C30-BD1698F1C30A}"/>
                </a:ext>
              </a:extLst>
            </p:cNvPr>
            <p:cNvSpPr txBox="1"/>
            <p:nvPr/>
          </p:nvSpPr>
          <p:spPr>
            <a:xfrm>
              <a:off x="3889561" y="0"/>
              <a:ext cx="1393031" cy="557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Identificación de IIEE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E65E9439-F6B2-43C6-80FA-CFC3C0B4715A}"/>
              </a:ext>
            </a:extLst>
          </p:cNvPr>
          <p:cNvGrpSpPr/>
          <p:nvPr/>
        </p:nvGrpSpPr>
        <p:grpSpPr>
          <a:xfrm>
            <a:off x="5425764" y="2282030"/>
            <a:ext cx="2340878" cy="3126380"/>
            <a:chOff x="3838574" y="545775"/>
            <a:chExt cx="1393032" cy="1065516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B9668610-B897-406E-9E4D-6727640ABF71}"/>
                </a:ext>
              </a:extLst>
            </p:cNvPr>
            <p:cNvSpPr/>
            <p:nvPr/>
          </p:nvSpPr>
          <p:spPr>
            <a:xfrm>
              <a:off x="3838575" y="557211"/>
              <a:ext cx="1393031" cy="10540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PE" sz="1600"/>
            </a:p>
          </p:txBody>
        </p:sp>
        <p:sp>
          <p:nvSpPr>
            <p:cNvPr id="21" name="CuadroTexto 19">
              <a:extLst>
                <a:ext uri="{FF2B5EF4-FFF2-40B4-BE49-F238E27FC236}">
                  <a16:creationId xmlns:a16="http://schemas.microsoft.com/office/drawing/2014/main" xmlns="" id="{9C15EB3E-9C96-441E-8CD7-8B44084D38F3}"/>
                </a:ext>
              </a:extLst>
            </p:cNvPr>
            <p:cNvSpPr txBox="1"/>
            <p:nvPr/>
          </p:nvSpPr>
          <p:spPr>
            <a:xfrm>
              <a:off x="3838574" y="545775"/>
              <a:ext cx="1393031" cy="105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28016" rIns="72000" bIns="19202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latinLnBrk="0" hangingPunct="1"/>
              <a:r>
                <a:rPr lang="es-ES" sz="1600" b="1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UGEL/DRE/GRE:</a:t>
              </a:r>
              <a:endParaRPr lang="es-PE" sz="1600" dirty="0">
                <a:effectLst/>
              </a:endParaRP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dirty="0"/>
                <a:t>- Revisa información</a:t>
              </a:r>
              <a:r>
                <a:rPr lang="es-ES" sz="1600" kern="1200" baseline="0" dirty="0"/>
                <a:t> enviada por la UE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/>
                <a:t>- Acopia y revisa documentos.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/>
                <a:t>- Realiza visita a local </a:t>
              </a:r>
              <a:r>
                <a:rPr lang="es-ES" sz="1600" kern="1200" baseline="0" dirty="0" smtClean="0"/>
                <a:t>educativo (de corresponder)</a:t>
              </a:r>
              <a:endParaRPr lang="es-ES" sz="1600" kern="1200" baseline="0" dirty="0"/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 smtClean="0"/>
                <a:t>- Emite </a:t>
              </a:r>
              <a:r>
                <a:rPr lang="es-ES" sz="1600" kern="1200" baseline="0" dirty="0"/>
                <a:t>informe de identificación de </a:t>
              </a:r>
              <a:r>
                <a:rPr lang="es-ES" sz="1600" kern="1200" baseline="0" dirty="0" smtClean="0"/>
                <a:t>IIEE</a:t>
              </a:r>
            </a:p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600" dirty="0"/>
                <a:t>- Realiza consultas al </a:t>
              </a:r>
              <a:r>
                <a:rPr lang="es-ES" sz="1600" dirty="0" err="1"/>
                <a:t>Minedu</a:t>
              </a:r>
              <a:r>
                <a:rPr lang="es-ES" sz="1600" dirty="0"/>
                <a:t>, cuando sea necesario.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s-ES" sz="1600" kern="1200" baseline="0" dirty="0"/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s-ES" sz="16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ADAC08DA-4C8C-4089-B300-09609D5A47EC}"/>
              </a:ext>
            </a:extLst>
          </p:cNvPr>
          <p:cNvGrpSpPr/>
          <p:nvPr/>
        </p:nvGrpSpPr>
        <p:grpSpPr>
          <a:xfrm>
            <a:off x="7998761" y="1791931"/>
            <a:ext cx="2397630" cy="493316"/>
            <a:chOff x="5802405" y="0"/>
            <a:chExt cx="1393031" cy="55721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B5BF642-BB50-4A5F-BCCC-407FA100C5B7}"/>
                </a:ext>
              </a:extLst>
            </p:cNvPr>
            <p:cNvSpPr/>
            <p:nvPr/>
          </p:nvSpPr>
          <p:spPr>
            <a:xfrm>
              <a:off x="5802405" y="0"/>
              <a:ext cx="1393031" cy="55721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000"/>
            </a:p>
          </p:txBody>
        </p:sp>
        <p:sp>
          <p:nvSpPr>
            <p:cNvPr id="19" name="CuadroTexto 22">
              <a:extLst>
                <a:ext uri="{FF2B5EF4-FFF2-40B4-BE49-F238E27FC236}">
                  <a16:creationId xmlns:a16="http://schemas.microsoft.com/office/drawing/2014/main" xmlns="" id="{09D09186-63DF-4FA4-9799-C5CDF80888CA}"/>
                </a:ext>
              </a:extLst>
            </p:cNvPr>
            <p:cNvSpPr txBox="1"/>
            <p:nvPr/>
          </p:nvSpPr>
          <p:spPr>
            <a:xfrm>
              <a:off x="5802405" y="0"/>
              <a:ext cx="1393031" cy="557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baseline="0" dirty="0"/>
                <a:t>Emisión de</a:t>
              </a:r>
              <a:r>
                <a:rPr lang="es-ES" sz="2000" b="1" kern="1200" dirty="0"/>
                <a:t> listados de IIEE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02B7DB6-9157-4818-8CBE-01FA425355A3}"/>
              </a:ext>
            </a:extLst>
          </p:cNvPr>
          <p:cNvGrpSpPr/>
          <p:nvPr/>
        </p:nvGrpSpPr>
        <p:grpSpPr>
          <a:xfrm>
            <a:off x="8036642" y="2282030"/>
            <a:ext cx="2340888" cy="3126380"/>
            <a:chOff x="5762619" y="545775"/>
            <a:chExt cx="1393037" cy="106551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6DF888FC-350B-44BF-AC27-105EB6F0DDE2}"/>
                </a:ext>
              </a:extLst>
            </p:cNvPr>
            <p:cNvSpPr/>
            <p:nvPr/>
          </p:nvSpPr>
          <p:spPr>
            <a:xfrm>
              <a:off x="5762625" y="557211"/>
              <a:ext cx="1393031" cy="10540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PE" sz="1600"/>
            </a:p>
          </p:txBody>
        </p:sp>
        <p:sp>
          <p:nvSpPr>
            <p:cNvPr id="17" name="CuadroTexto 25">
              <a:extLst>
                <a:ext uri="{FF2B5EF4-FFF2-40B4-BE49-F238E27FC236}">
                  <a16:creationId xmlns:a16="http://schemas.microsoft.com/office/drawing/2014/main" xmlns="" id="{657E1616-57D5-4BCE-9F61-13C543F9F2B1}"/>
                </a:ext>
              </a:extLst>
            </p:cNvPr>
            <p:cNvSpPr txBox="1"/>
            <p:nvPr/>
          </p:nvSpPr>
          <p:spPr>
            <a:xfrm>
              <a:off x="5762619" y="545775"/>
              <a:ext cx="1393031" cy="105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28016" rIns="72000" bIns="19202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b="1" kern="1200" dirty="0"/>
                <a:t>DRE: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dirty="0"/>
                <a:t>- Revisa los informes remitidos por las UGEL.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dirty="0"/>
                <a:t>- Consolida en una lista </a:t>
              </a:r>
              <a:r>
                <a:rPr lang="es-ES" sz="1600" kern="1200" baseline="0" dirty="0"/>
                <a:t>las IIIEE identificadas.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/>
                <a:t>- Remite a la UE las IIEE en su jurisdicción.</a:t>
              </a:r>
            </a:p>
            <a:p>
              <a:pPr marL="0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600" kern="1200" baseline="0" dirty="0"/>
                <a:t>- Realiza consultas al Minedu, cuando sea necesario.</a:t>
              </a:r>
              <a:endParaRPr lang="es-ES" sz="1600" kern="1200" dirty="0"/>
            </a:p>
          </p:txBody>
        </p:sp>
      </p:grp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xmlns="" id="{8CE99F41-6B6E-44C5-9D10-2B8A692F4419}"/>
              </a:ext>
            </a:extLst>
          </p:cNvPr>
          <p:cNvSpPr/>
          <p:nvPr/>
        </p:nvSpPr>
        <p:spPr>
          <a:xfrm rot="5400000">
            <a:off x="2451285" y="3611065"/>
            <a:ext cx="600074" cy="209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60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xmlns="" id="{E410B2AD-7BB1-4D18-9B04-BE822028602A}"/>
              </a:ext>
            </a:extLst>
          </p:cNvPr>
          <p:cNvSpPr/>
          <p:nvPr/>
        </p:nvSpPr>
        <p:spPr>
          <a:xfrm rot="5400000">
            <a:off x="5005703" y="3631107"/>
            <a:ext cx="600074" cy="1694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600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xmlns="" id="{B0C6A1A9-E62C-4256-9082-AA8DC66D1F77}"/>
              </a:ext>
            </a:extLst>
          </p:cNvPr>
          <p:cNvSpPr/>
          <p:nvPr/>
        </p:nvSpPr>
        <p:spPr>
          <a:xfrm rot="5400000">
            <a:off x="7608680" y="3611066"/>
            <a:ext cx="600074" cy="209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600"/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xmlns="" id="{2BA87AC9-D0A0-4F9B-A1F5-9DEBC1A7D549}"/>
              </a:ext>
            </a:extLst>
          </p:cNvPr>
          <p:cNvSpPr/>
          <p:nvPr/>
        </p:nvSpPr>
        <p:spPr>
          <a:xfrm rot="16200000">
            <a:off x="4866015" y="1444406"/>
            <a:ext cx="879895" cy="9456448"/>
          </a:xfrm>
          <a:prstGeom prst="homePlate">
            <a:avLst>
              <a:gd name="adj" fmla="val 3589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000"/>
              <a:t>Acompañamiento</a:t>
            </a:r>
            <a:r>
              <a:rPr lang="es-PE" sz="2000" baseline="0"/>
              <a:t> y monitoreo por la Unidad de Estadística del Minedu</a:t>
            </a:r>
            <a:endParaRPr lang="es-PE" sz="2000"/>
          </a:p>
        </p:txBody>
      </p:sp>
      <p:sp>
        <p:nvSpPr>
          <p:cNvPr id="14" name="CuadroTexto 31">
            <a:extLst>
              <a:ext uri="{FF2B5EF4-FFF2-40B4-BE49-F238E27FC236}">
                <a16:creationId xmlns:a16="http://schemas.microsoft.com/office/drawing/2014/main" xmlns="" id="{25E80EF1-D39F-477C-9588-F60A9DB84511}"/>
              </a:ext>
            </a:extLst>
          </p:cNvPr>
          <p:cNvSpPr txBox="1"/>
          <p:nvPr/>
        </p:nvSpPr>
        <p:spPr>
          <a:xfrm>
            <a:off x="10958086" y="1803137"/>
            <a:ext cx="470647" cy="3274190"/>
          </a:xfrm>
          <a:prstGeom prst="rect">
            <a:avLst/>
          </a:prstGeom>
          <a:solidFill>
            <a:srgbClr val="92D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000" b="1" dirty="0"/>
              <a:t>Registro</a:t>
            </a:r>
            <a:r>
              <a:rPr lang="es-PE" sz="2000" b="1" baseline="0" dirty="0"/>
              <a:t> de las IIEE en el RIE</a:t>
            </a:r>
            <a:endParaRPr lang="es-PE" sz="2000" b="1" dirty="0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xmlns="" id="{F6836B12-7ED9-4BF2-8EF2-2CB749A0375A}"/>
              </a:ext>
            </a:extLst>
          </p:cNvPr>
          <p:cNvSpPr/>
          <p:nvPr/>
        </p:nvSpPr>
        <p:spPr>
          <a:xfrm rot="5400000">
            <a:off x="10275019" y="3611066"/>
            <a:ext cx="600074" cy="209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60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F6345CF7-CC3F-4FCF-981E-7BDA2F4C6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96391" y="5077327"/>
            <a:ext cx="1786730" cy="1780674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0262484B-A46B-4E3F-8A16-6B5344CAB25B}"/>
              </a:ext>
            </a:extLst>
          </p:cNvPr>
          <p:cNvSpPr txBox="1"/>
          <p:nvPr/>
        </p:nvSpPr>
        <p:spPr>
          <a:xfrm>
            <a:off x="914312" y="941139"/>
            <a:ext cx="1078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Registro de IIEE existentes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81A00C22-EA60-43B1-B2F1-E74037BF8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2DA966FA-D2DA-4C24-A4E6-B35666D69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739" y="1503552"/>
            <a:ext cx="1178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PE" sz="2000" dirty="0">
                <a:cs typeface="Arial" panose="020B0604020202020204" pitchFamily="34" charset="0"/>
              </a:rPr>
              <a:t>Elaboración de los listados diferenciados de IIEE (IIEE identificadas plenamente e IIEE que requieren mayor revisión - proceso continuo).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10150" y="3695650"/>
            <a:ext cx="38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UNIVERSO </a:t>
            </a:r>
            <a:br>
              <a:rPr lang="es-PE" sz="1600" b="1" dirty="0"/>
            </a:br>
            <a:r>
              <a:rPr lang="es-PE" sz="1600" b="1" dirty="0"/>
              <a:t>(listas de IIEE pre-identificadas)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94" y="4280425"/>
            <a:ext cx="3555465" cy="2292693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8226928" y="5163266"/>
            <a:ext cx="373251" cy="451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201" y="4280426"/>
            <a:ext cx="3415017" cy="229269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6533" y="3508042"/>
            <a:ext cx="431939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 dirty="0"/>
              <a:t>Criterios recomendados a utilizar para determinar las IIEE a visitar: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contienen una EBA.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contienen a CETPRO.</a:t>
            </a:r>
          </a:p>
          <a:p>
            <a:pPr marL="342900" indent="-342900">
              <a:buAutoNum type="arabicPeriod"/>
            </a:pPr>
            <a:r>
              <a:rPr lang="es-PE" sz="1600" dirty="0"/>
              <a:t>IIEE que funcionen en 2 a más Locales Educativos.</a:t>
            </a:r>
          </a:p>
          <a:p>
            <a:pPr marL="342900" indent="-342900">
              <a:buAutoNum type="arabicPeriod"/>
            </a:pPr>
            <a:r>
              <a:rPr lang="es-PE" sz="1600" dirty="0"/>
              <a:t>IIEE con director de dos o más Servicios Educativos en dos o más Locales Educativos con nombre de servicio distintos</a:t>
            </a:r>
          </a:p>
          <a:p>
            <a:pPr marL="342900" indent="-342900">
              <a:buAutoNum type="arabicPeriod"/>
            </a:pPr>
            <a:r>
              <a:rPr lang="es-PE" sz="1600" dirty="0"/>
              <a:t>IIEE con dos o más Servicios Educativos con distinto nombre funcionando en el mismo Local Educativo.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54861" y="3884613"/>
            <a:ext cx="286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A VISITAR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653055" y="910271"/>
            <a:ext cx="109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Programación de visitas a locales educativos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79864" y="2158556"/>
            <a:ext cx="1054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cs typeface="Arial" panose="020B0604020202020204" pitchFamily="34" charset="0"/>
              </a:rPr>
              <a:t>a) Las IIEE identificadas plenamente.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279864" y="2648795"/>
            <a:ext cx="1072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cs typeface="Arial" panose="020B0604020202020204" pitchFamily="34" charset="0"/>
              </a:rPr>
              <a:t>b) Las IIEE cuya identificación no se realice de manera simple, deberán pasar por un proceso de revisión documental más profundo y de ser necesario visitas a campo en base a ciertos criterios.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03783" y="444950"/>
            <a:ext cx="11087897" cy="5981149"/>
            <a:chOff x="542823" y="401407"/>
            <a:chExt cx="11087897" cy="5981149"/>
          </a:xfrm>
        </p:grpSpPr>
        <p:grpSp>
          <p:nvGrpSpPr>
            <p:cNvPr id="3" name="Grupo 2"/>
            <p:cNvGrpSpPr/>
            <p:nvPr/>
          </p:nvGrpSpPr>
          <p:grpSpPr>
            <a:xfrm>
              <a:off x="542823" y="406867"/>
              <a:ext cx="11087897" cy="5975689"/>
              <a:chOff x="546703" y="359406"/>
              <a:chExt cx="11473641" cy="6231202"/>
            </a:xfrm>
          </p:grpSpPr>
          <p:pic>
            <p:nvPicPr>
              <p:cNvPr id="36" name="Imagen 35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03" y="359406"/>
                <a:ext cx="11473641" cy="6231202"/>
              </a:xfrm>
              <a:prstGeom prst="rect">
                <a:avLst/>
              </a:prstGeom>
            </p:spPr>
          </p:pic>
          <p:sp>
            <p:nvSpPr>
              <p:cNvPr id="2" name="Rectángulo 1"/>
              <p:cNvSpPr/>
              <p:nvPr/>
            </p:nvSpPr>
            <p:spPr>
              <a:xfrm>
                <a:off x="4226312" y="602166"/>
                <a:ext cx="1795347" cy="14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2441582" y="401407"/>
              <a:ext cx="51568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PE" sz="1400" b="1" dirty="0"/>
                <a:t>BORRADOR DE LA FICHA DE DATOS DE LA INSTITUCION EDUCATIVA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1" y="457448"/>
            <a:ext cx="662534" cy="3351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6" y="469916"/>
            <a:ext cx="1410788" cy="3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384323" y="5077326"/>
            <a:ext cx="1786730" cy="1780674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728540" y="4960817"/>
            <a:ext cx="8766974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805102" y="4421738"/>
            <a:ext cx="2" cy="755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856855" y="496459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t0</a:t>
            </a:r>
            <a:endParaRPr lang="es-PE" dirty="0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2276712" y="4772378"/>
            <a:ext cx="3528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656418" y="4441398"/>
            <a:ext cx="209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No existen partidas ni asientos</a:t>
            </a:r>
            <a:endParaRPr lang="es-PE" sz="12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805104" y="4772378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865874" y="4441398"/>
            <a:ext cx="2140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Registro por Partidas y asientos</a:t>
            </a:r>
            <a:endParaRPr lang="es-PE" sz="1200" dirty="0"/>
          </a:p>
        </p:txBody>
      </p:sp>
      <p:cxnSp>
        <p:nvCxnSpPr>
          <p:cNvPr id="24" name="Conector angular 23"/>
          <p:cNvCxnSpPr/>
          <p:nvPr/>
        </p:nvCxnSpPr>
        <p:spPr>
          <a:xfrm rot="10800000">
            <a:off x="5805104" y="4960937"/>
            <a:ext cx="612068" cy="10280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2662289" y="3004914"/>
            <a:ext cx="22660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Oficio presentado a la UE - Minedu</a:t>
            </a:r>
            <a:endParaRPr lang="es-PE" sz="1400" dirty="0"/>
          </a:p>
        </p:txBody>
      </p:sp>
      <p:cxnSp>
        <p:nvCxnSpPr>
          <p:cNvPr id="28" name="Conector angular 27"/>
          <p:cNvCxnSpPr>
            <a:cxnSpLocks/>
            <a:stCxn id="26" idx="3"/>
            <a:endCxn id="34" idx="0"/>
          </p:cNvCxnSpPr>
          <p:nvPr/>
        </p:nvCxnSpPr>
        <p:spPr>
          <a:xfrm>
            <a:off x="4928325" y="3266524"/>
            <a:ext cx="876778" cy="5791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5356070" y="3389635"/>
            <a:ext cx="114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Se convierte en</a:t>
            </a:r>
            <a:endParaRPr lang="es-PE" sz="1200" dirty="0"/>
          </a:p>
        </p:txBody>
      </p:sp>
      <p:sp>
        <p:nvSpPr>
          <p:cNvPr id="34" name="Documento 33"/>
          <p:cNvSpPr/>
          <p:nvPr/>
        </p:nvSpPr>
        <p:spPr>
          <a:xfrm>
            <a:off x="5174199" y="3845674"/>
            <a:ext cx="1261807" cy="576064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tx1"/>
                </a:solidFill>
              </a:rPr>
              <a:t>Primer Asiento</a:t>
            </a:r>
            <a:endParaRPr lang="es-PE" sz="1400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4794" y="4015700"/>
            <a:ext cx="638261" cy="5111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46019AA-D3C4-4CF5-9A0E-0E577D18FFB6}"/>
              </a:ext>
            </a:extLst>
          </p:cNvPr>
          <p:cNvSpPr/>
          <p:nvPr/>
        </p:nvSpPr>
        <p:spPr>
          <a:xfrm>
            <a:off x="356673" y="2271684"/>
            <a:ext cx="540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Elaboración de listados de IIEE por las IGED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3DB86C7B-04C8-44E6-B3BE-42E0FDFA7D98}"/>
              </a:ext>
            </a:extLst>
          </p:cNvPr>
          <p:cNvSpPr/>
          <p:nvPr/>
        </p:nvSpPr>
        <p:spPr>
          <a:xfrm>
            <a:off x="5614139" y="2271684"/>
            <a:ext cx="6339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Calificación registral e inscripción en el aplicativo (UE)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7E0E7FC5-5464-4FDF-8500-8C67064926B1}"/>
              </a:ext>
            </a:extLst>
          </p:cNvPr>
          <p:cNvSpPr txBox="1"/>
          <p:nvPr/>
        </p:nvSpPr>
        <p:spPr>
          <a:xfrm>
            <a:off x="349142" y="1146961"/>
            <a:ext cx="11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Primer registro de las IIEE existentes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5796393" y="2185856"/>
            <a:ext cx="0" cy="108857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805102" y="6034041"/>
            <a:ext cx="9548" cy="62547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6417172" y="5694047"/>
            <a:ext cx="226603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/>
              <a:t>Se realiza la calificación registral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94258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70AF47-CFB6-40B3-BFA3-C6E8C0933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xmlns="" id="{2C4DBFFB-0D48-43CE-89F8-B71E41F60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187617"/>
              </p:ext>
            </p:extLst>
          </p:nvPr>
        </p:nvGraphicFramePr>
        <p:xfrm>
          <a:off x="412955" y="2142308"/>
          <a:ext cx="11194026" cy="458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4B235C6-E8AF-4B01-B495-08A9C3C740D1}"/>
              </a:ext>
            </a:extLst>
          </p:cNvPr>
          <p:cNvSpPr/>
          <p:nvPr/>
        </p:nvSpPr>
        <p:spPr>
          <a:xfrm>
            <a:off x="-78376" y="914136"/>
            <a:ext cx="11971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4000" b="1" dirty="0">
                <a:solidFill>
                  <a:srgbClr val="0C53A7"/>
                </a:solidFill>
              </a:rPr>
              <a:t>Acompañamiento, monitoreo, supervisión y evaluación del proceso de implementación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34165" y="2634842"/>
            <a:ext cx="917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Retos</a:t>
            </a:r>
          </a:p>
        </p:txBody>
      </p:sp>
    </p:spTree>
    <p:extLst>
      <p:ext uri="{BB962C8B-B14F-4D97-AF65-F5344CB8AC3E}">
        <p14:creationId xmlns:p14="http://schemas.microsoft.com/office/powerpoint/2010/main" val="315583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49054" y="2794513"/>
            <a:ext cx="670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Identificación de las IIEE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6628" y="1808949"/>
            <a:ext cx="1096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8" y="3549950"/>
            <a:ext cx="2463487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93637"/>
              </p:ext>
            </p:extLst>
          </p:nvPr>
        </p:nvGraphicFramePr>
        <p:xfrm>
          <a:off x="866472" y="1731576"/>
          <a:ext cx="10296373" cy="96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01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31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CODIGO DE CEDULA ID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Cod</a:t>
                      </a:r>
                      <a:r>
                        <a:rPr lang="es-PE" sz="1100" dirty="0">
                          <a:effectLst/>
                        </a:rPr>
                        <a:t>. Local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Cod. Modular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Nom</a:t>
                      </a:r>
                      <a:r>
                        <a:rPr lang="es-PE" sz="1100" dirty="0">
                          <a:effectLst/>
                        </a:rPr>
                        <a:t>. IIEE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Nivel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Dirección en cedula ID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Dirección en Padrón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344007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0764076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K Lote 1 Etapa IV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Calle Naciones Unidas S/N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. K IV Etapa,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686699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1272822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Secundaria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Barrio 1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LL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Calle Naciones Unidas S/N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. K IV Etapa, Sector 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688151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1240761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7215 Naciones Unidas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CETPRO</a:t>
                      </a:r>
                      <a:endParaRPr lang="es-P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Avenida Micaela Bastidas/ 200 Millas </a:t>
                      </a:r>
                      <a:r>
                        <a:rPr lang="es-PE" sz="1100" dirty="0" err="1">
                          <a:effectLst/>
                        </a:rPr>
                        <a:t>Mz</a:t>
                      </a:r>
                      <a:r>
                        <a:rPr lang="es-PE" sz="1100" dirty="0">
                          <a:effectLst/>
                        </a:rPr>
                        <a:t> C-6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A.A.H.H. Nueva Era - 3° Sector -Grupo 31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638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04" y="2834860"/>
            <a:ext cx="6596110" cy="37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268" y="1146801"/>
            <a:ext cx="12082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primaria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código de local 344007, la secundaria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código de local 686699 y el CETPRO 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7215 Naciones Unidas con Código de Local 688151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 sido consideradas por su director como una sola I.E. según lo declarado en la Cédula ID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alt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0AB6AA3-5AD8-4D7B-8A0D-92CCF987D75A}"/>
              </a:ext>
            </a:extLst>
          </p:cNvPr>
          <p:cNvSpPr txBox="1"/>
          <p:nvPr/>
        </p:nvSpPr>
        <p:spPr>
          <a:xfrm>
            <a:off x="9490230" y="3157081"/>
            <a:ext cx="2701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200" b="1"/>
            </a:lvl1pPr>
          </a:lstStyle>
          <a:p>
            <a:r>
              <a:rPr lang="es-PE" sz="2800" dirty="0"/>
              <a:t>IE</a:t>
            </a:r>
          </a:p>
          <a:p>
            <a:r>
              <a:rPr lang="es-PE" sz="2800" dirty="0"/>
              <a:t> 7215 Naciones Unidas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5260" y="248191"/>
            <a:ext cx="11718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u="sng" dirty="0">
                <a:solidFill>
                  <a:srgbClr val="0C53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SERVICIOS EDUCATIVOS CON DISTINTOS CÓDIGOS DE LOCAL PERO IDENTIFICADOS COMO UNA MISMA INSTITUCIÓN EDUCATIVA EN LA CÉDULA ID</a:t>
            </a:r>
          </a:p>
        </p:txBody>
      </p:sp>
    </p:spTree>
    <p:extLst>
      <p:ext uri="{BB962C8B-B14F-4D97-AF65-F5344CB8AC3E}">
        <p14:creationId xmlns:p14="http://schemas.microsoft.com/office/powerpoint/2010/main" val="38637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50321" y="5093150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68882" y="2746030"/>
            <a:ext cx="6704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PE" sz="3200" b="1" dirty="0"/>
              <a:t>Identificación de directores.</a:t>
            </a:r>
          </a:p>
          <a:p>
            <a:pPr marL="342900" indent="-342900">
              <a:buFontTx/>
              <a:buChar char="-"/>
            </a:pPr>
            <a:r>
              <a:rPr lang="es-PE" sz="3200" b="1" dirty="0"/>
              <a:t>Asignación de plazas de directores.</a:t>
            </a:r>
          </a:p>
          <a:p>
            <a:pPr marL="342900" indent="-342900">
              <a:buFontTx/>
              <a:buChar char="-"/>
            </a:pPr>
            <a:endParaRPr lang="es-PE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7959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31" y="3891464"/>
            <a:ext cx="1924050" cy="2371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80827" y="2823030"/>
            <a:ext cx="863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Optimizar la provisión de los servicios educativos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7959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Reto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86" y="3727027"/>
            <a:ext cx="2582628" cy="20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22298"/>
              </p:ext>
            </p:extLst>
          </p:nvPr>
        </p:nvGraphicFramePr>
        <p:xfrm>
          <a:off x="2208058" y="1373865"/>
          <a:ext cx="7642035" cy="105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6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5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7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Cod</a:t>
                      </a:r>
                      <a:r>
                        <a:rPr lang="es-PE" sz="1200" dirty="0">
                          <a:effectLst/>
                        </a:rPr>
                        <a:t>. Local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Cod</a:t>
                      </a:r>
                      <a:r>
                        <a:rPr lang="es-PE" sz="1200" dirty="0">
                          <a:effectLst/>
                        </a:rPr>
                        <a:t>. Modular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Nom</a:t>
                      </a:r>
                      <a:r>
                        <a:rPr lang="es-PE" sz="1200" dirty="0">
                          <a:effectLst/>
                        </a:rPr>
                        <a:t>. IIEE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Dirección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Característica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Docentes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Censo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Alumnos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Censo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515730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0441683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38314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PLAZA PRINCIPAL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Unidocente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6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717573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0422840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38597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CASERVINE NORTE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err="1">
                          <a:effectLst/>
                        </a:rPr>
                        <a:t>Unidocente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9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145" name="Imagen 8" descr="multniveles_Caservine621786_2B0_undoc-5alum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6" y="2533218"/>
            <a:ext cx="5979936" cy="42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98838" y="7802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72168" y="924563"/>
            <a:ext cx="8313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CP </a:t>
            </a:r>
            <a:r>
              <a:rPr kumimoji="0" lang="es-PE" altLang="es-P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Caservine</a:t>
            </a:r>
            <a:r>
              <a:rPr kumimoji="0" lang="es-PE" altLang="es-P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Norte 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(621786) cuenta con 2 locales de primaria </a:t>
            </a:r>
            <a:r>
              <a:rPr kumimoji="0" lang="es-PE" altLang="es-P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unidocentes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poco</a:t>
            </a:r>
            <a:r>
              <a:rPr kumimoji="0" lang="es-PE" altLang="es-P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alumnado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E203BD0-3382-4568-9F6B-2653D9E81611}"/>
              </a:ext>
            </a:extLst>
          </p:cNvPr>
          <p:cNvSpPr txBox="1"/>
          <p:nvPr/>
        </p:nvSpPr>
        <p:spPr>
          <a:xfrm>
            <a:off x="9711028" y="3157081"/>
            <a:ext cx="248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¿Fusionar IIEE?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4438" y="490686"/>
            <a:ext cx="10227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u="sng" dirty="0">
                <a:solidFill>
                  <a:srgbClr val="0C53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 </a:t>
            </a:r>
            <a:r>
              <a:rPr lang="es-PE" altLang="es-PE" sz="2400" b="1" u="sng" dirty="0">
                <a:solidFill>
                  <a:srgbClr val="0C53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LOCALES</a:t>
            </a:r>
            <a:r>
              <a:rPr lang="es-PE" altLang="es-PE" sz="2400" b="1" u="sng" dirty="0">
                <a:solidFill>
                  <a:srgbClr val="0C53A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MISMO NIVEL EN UN MISMO CENTRO POBLADO RURAL</a:t>
            </a:r>
          </a:p>
        </p:txBody>
      </p:sp>
    </p:spTree>
    <p:extLst>
      <p:ext uri="{BB962C8B-B14F-4D97-AF65-F5344CB8AC3E}">
        <p14:creationId xmlns:p14="http://schemas.microsoft.com/office/powerpoint/2010/main" val="389256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20237162">
            <a:off x="694452" y="3730686"/>
            <a:ext cx="293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¿Cuántas Instituciones Educativas hay en el país?</a:t>
            </a:r>
          </a:p>
        </p:txBody>
      </p:sp>
      <p:sp>
        <p:nvSpPr>
          <p:cNvPr id="9" name="Rectángulo 8"/>
          <p:cNvSpPr/>
          <p:nvPr/>
        </p:nvSpPr>
        <p:spPr>
          <a:xfrm rot="1278140">
            <a:off x="7022025" y="3656083"/>
            <a:ext cx="43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Instituciones Educativas publicas del sector educación hay por DRE o UGEL?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03320" y="2122081"/>
            <a:ext cx="3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Institutos Públicos de gestión directa ofrecen la carrera de…?</a:t>
            </a:r>
          </a:p>
        </p:txBody>
      </p:sp>
      <p:pic>
        <p:nvPicPr>
          <p:cNvPr id="1028" name="Picture 4" descr="http://aistmexico.org.mx/aist/wp-content/uploads/2015/10/categoria-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4" y="3001408"/>
            <a:ext cx="2281293" cy="2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853453" y="899646"/>
            <a:ext cx="855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C53A7"/>
                </a:solidFill>
              </a:rPr>
              <a:t>Demandas de información no cubiertas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72696" y="1507994"/>
            <a:ext cx="11086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actual Padrón de Instituciones y Programas Educativos, antes que registrar instituciones educativas y programas, consigna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Padrón es el listado de todos los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Este Padrón codifica los Servicios Educativos a partir del </a:t>
            </a:r>
            <a:r>
              <a:rPr lang="es-PE" sz="2000" b="1" dirty="0">
                <a:solidFill>
                  <a:srgbClr val="0C53A7"/>
                </a:solidFill>
              </a:rPr>
              <a:t>Código Modular</a:t>
            </a:r>
            <a:r>
              <a:rPr lang="es-PE" sz="2000" dirty="0"/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" y="3301143"/>
            <a:ext cx="4530055" cy="30935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33" y="4064263"/>
            <a:ext cx="8387245" cy="783673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31" y="5361024"/>
            <a:ext cx="8035339" cy="1188697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296092" y="67301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Padrón de Servicios Educativos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V="1">
            <a:off x="923109" y="4380411"/>
            <a:ext cx="2542902" cy="1079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923109" y="5791200"/>
            <a:ext cx="2325188" cy="52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54518" y="1677292"/>
            <a:ext cx="5153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RIE es el </a:t>
            </a:r>
            <a:r>
              <a:rPr lang="es-PE" sz="2000" b="1" dirty="0">
                <a:solidFill>
                  <a:srgbClr val="0C53A7"/>
                </a:solidFill>
              </a:rPr>
              <a:t>registro administrativo obligatorio </a:t>
            </a:r>
            <a:r>
              <a:rPr lang="es-PE" sz="2000" dirty="0"/>
              <a:t>de naturaleza pública y de carácter desconcentrado en el que se inscriben como asientos regístrales las situaciones resultantes de los </a:t>
            </a:r>
            <a:r>
              <a:rPr lang="es-PE" sz="2000" b="1" dirty="0">
                <a:solidFill>
                  <a:srgbClr val="0C53A7"/>
                </a:solidFill>
              </a:rPr>
              <a:t>actos administrativos o actos de administración interna</a:t>
            </a:r>
            <a:r>
              <a:rPr lang="es-PE" sz="2000" dirty="0"/>
              <a:t> que son emitidos por una autoridad competente; que, habiendo sido producidos de conformidad con lo previsto en las disposiciones legales y reglamentarias vigentes, </a:t>
            </a:r>
            <a:r>
              <a:rPr lang="es-PE" sz="2000" b="1" dirty="0">
                <a:solidFill>
                  <a:srgbClr val="0C53A7"/>
                </a:solidFill>
              </a:rPr>
              <a:t>crean o autorizan el funcionamiento, o modifican</a:t>
            </a:r>
            <a:r>
              <a:rPr lang="es-PE" sz="2000" dirty="0"/>
              <a:t> las características esenciales de las IIEE.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8511" y="836916"/>
            <a:ext cx="62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4518" y="5493997"/>
            <a:ext cx="515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ámbito del RIE comprende a </a:t>
            </a:r>
            <a:r>
              <a:rPr lang="es-PE" sz="2000" b="1" dirty="0">
                <a:solidFill>
                  <a:srgbClr val="0C53A7"/>
                </a:solidFill>
              </a:rPr>
              <a:t>todas las IIEE públicas y privadas</a:t>
            </a:r>
            <a:r>
              <a:rPr lang="es-PE" sz="2000" dirty="0"/>
              <a:t>, creadas o autorizadas por una autoridad competente.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554202DD-73CC-4C7C-A0DC-D062CAB9CCDB}"/>
              </a:ext>
            </a:extLst>
          </p:cNvPr>
          <p:cNvGrpSpPr/>
          <p:nvPr/>
        </p:nvGrpSpPr>
        <p:grpSpPr>
          <a:xfrm>
            <a:off x="7714883" y="1192474"/>
            <a:ext cx="2463459" cy="2202913"/>
            <a:chOff x="7739974" y="1202891"/>
            <a:chExt cx="3018818" cy="2316508"/>
          </a:xfrm>
        </p:grpSpPr>
        <p:pic>
          <p:nvPicPr>
            <p:cNvPr id="3" name="Gráfico 2" descr="Libro abierto">
              <a:extLst>
                <a:ext uri="{FF2B5EF4-FFF2-40B4-BE49-F238E27FC236}">
                  <a16:creationId xmlns:a16="http://schemas.microsoft.com/office/drawing/2014/main" xmlns="" id="{3D307BA5-1EF7-4E1C-BDF3-312AF0C7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739974" y="1202891"/>
              <a:ext cx="3018818" cy="2316508"/>
            </a:xfrm>
            <a:prstGeom prst="rect">
              <a:avLst/>
            </a:prstGeom>
          </p:spPr>
        </p:pic>
        <p:pic>
          <p:nvPicPr>
            <p:cNvPr id="9" name="Gráfico 8" descr="Lápiz">
              <a:extLst>
                <a:ext uri="{FF2B5EF4-FFF2-40B4-BE49-F238E27FC236}">
                  <a16:creationId xmlns:a16="http://schemas.microsoft.com/office/drawing/2014/main" xmlns="" id="{C7F16C59-AD8E-4FF9-B66C-99985516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844392" y="1264987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F3C0716-1A08-49F1-B978-5DDF97107BD5}"/>
              </a:ext>
            </a:extLst>
          </p:cNvPr>
          <p:cNvSpPr txBox="1"/>
          <p:nvPr/>
        </p:nvSpPr>
        <p:spPr>
          <a:xfrm>
            <a:off x="8022486" y="1001487"/>
            <a:ext cx="184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REGISTRO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xmlns="" id="{1B8BB9B2-4ABB-46B9-AB2D-C8CB15C6EB6A}"/>
              </a:ext>
            </a:extLst>
          </p:cNvPr>
          <p:cNvSpPr/>
          <p:nvPr/>
        </p:nvSpPr>
        <p:spPr>
          <a:xfrm>
            <a:off x="6636774" y="3238784"/>
            <a:ext cx="4483510" cy="492558"/>
          </a:xfrm>
          <a:prstGeom prst="upArrow">
            <a:avLst>
              <a:gd name="adj1" fmla="val 50000"/>
              <a:gd name="adj2" fmla="val 717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http://png-2.findicons.com/files/icons/2477/vista_stock_icons/128/office_building.png">
            <a:extLst>
              <a:ext uri="{FF2B5EF4-FFF2-40B4-BE49-F238E27FC236}">
                <a16:creationId xmlns:a16="http://schemas.microsoft.com/office/drawing/2014/main" xmlns="" id="{3A1DF5FF-6F40-498A-9594-10FEFE99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7" y="4302452"/>
            <a:ext cx="1356852" cy="11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3987ACA-04C8-4D11-9CD8-7DBA927A9293}"/>
              </a:ext>
            </a:extLst>
          </p:cNvPr>
          <p:cNvSpPr txBox="1"/>
          <p:nvPr/>
        </p:nvSpPr>
        <p:spPr>
          <a:xfrm>
            <a:off x="6267834" y="3863979"/>
            <a:ext cx="24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Administración interna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A2EA117-1C07-4308-906F-94B59662A3E2}"/>
              </a:ext>
            </a:extLst>
          </p:cNvPr>
          <p:cNvSpPr txBox="1"/>
          <p:nvPr/>
        </p:nvSpPr>
        <p:spPr>
          <a:xfrm>
            <a:off x="6166305" y="5663455"/>
            <a:ext cx="2624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Pública Ampliación de servicio educativo CETPRO Los Jazmines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7244808-C5BC-47A3-A365-176ADE0F0B3A}"/>
              </a:ext>
            </a:extLst>
          </p:cNvPr>
          <p:cNvSpPr txBox="1"/>
          <p:nvPr/>
        </p:nvSpPr>
        <p:spPr>
          <a:xfrm flipH="1">
            <a:off x="9390046" y="3863979"/>
            <a:ext cx="223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Administrativo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1D21994-F998-4EAF-AB04-6C369E7F2041}"/>
              </a:ext>
            </a:extLst>
          </p:cNvPr>
          <p:cNvSpPr txBox="1"/>
          <p:nvPr/>
        </p:nvSpPr>
        <p:spPr>
          <a:xfrm>
            <a:off x="9213490" y="5663455"/>
            <a:ext cx="24037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Privada</a:t>
            </a:r>
          </a:p>
          <a:p>
            <a:pPr algn="ctr"/>
            <a:r>
              <a:rPr lang="es-MX" sz="1400" b="1" dirty="0"/>
              <a:t>Cambio de local</a:t>
            </a:r>
          </a:p>
          <a:p>
            <a:pPr algn="ctr"/>
            <a:r>
              <a:rPr lang="es-MX" sz="1400" b="1" dirty="0"/>
              <a:t>Instituto ITC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B8B9B09-3261-4F08-8CB9-0EE0616CD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4587" y="4302452"/>
            <a:ext cx="1263071" cy="11606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35515E0-3DF3-4F02-99A8-EE632B8DB972}"/>
              </a:ext>
            </a:extLst>
          </p:cNvPr>
          <p:cNvSpPr txBox="1"/>
          <p:nvPr/>
        </p:nvSpPr>
        <p:spPr>
          <a:xfrm>
            <a:off x="6039089" y="1273629"/>
            <a:ext cx="1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BÁSICA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F698B197-C081-4B57-9A74-108E9EB6937B}"/>
              </a:ext>
            </a:extLst>
          </p:cNvPr>
          <p:cNvSpPr txBox="1"/>
          <p:nvPr/>
        </p:nvSpPr>
        <p:spPr>
          <a:xfrm>
            <a:off x="10405270" y="1273628"/>
            <a:ext cx="145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1910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591285" y="1522123"/>
            <a:ext cx="1097065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tx1"/>
                </a:solidFill>
              </a:rPr>
              <a:t>Conservación de la identidad de la Institución Educativa en el tiempo</a:t>
            </a:r>
            <a:endParaRPr lang="es-PE" sz="2800" b="1" i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01157" y="2150037"/>
            <a:ext cx="11086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De acuerdo a la normatividad existente todas las propiedades esenciales de una institución educativa pueden cambiar en el tiempo.</a:t>
            </a:r>
            <a:endParaRPr lang="es-PE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1285" y="3243555"/>
            <a:ext cx="166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Autorización de funcionamiento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53488" y="2821399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2010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90972"/>
              </p:ext>
            </p:extLst>
          </p:nvPr>
        </p:nvGraphicFramePr>
        <p:xfrm>
          <a:off x="744241" y="3952659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30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Grau 325, 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462853" y="3223420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dirección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43787" y="2821398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2011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58592"/>
              </p:ext>
            </p:extLst>
          </p:nvPr>
        </p:nvGraphicFramePr>
        <p:xfrm>
          <a:off x="2626224" y="3937646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332357" y="3238433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Ampliación de servicio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13291" y="2808583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2012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53774"/>
              </p:ext>
            </p:extLst>
          </p:nvPr>
        </p:nvGraphicFramePr>
        <p:xfrm>
          <a:off x="4495727" y="3952659"/>
          <a:ext cx="1497574" cy="2072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* Primaria</a:t>
                      </a:r>
                    </a:p>
                    <a:p>
                      <a:r>
                        <a:rPr lang="es-PE" sz="1600" b="1" dirty="0"/>
                        <a:t>* 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214340" y="322511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Cierre de servicio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482795" y="2821398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2013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79549"/>
              </p:ext>
            </p:extLst>
          </p:nvPr>
        </p:nvGraphicFramePr>
        <p:xfrm>
          <a:off x="6377711" y="3939342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7990307" y="322511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nombre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246227" y="2800591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2014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27062"/>
              </p:ext>
            </p:extLst>
          </p:nvPr>
        </p:nvGraphicFramePr>
        <p:xfrm>
          <a:off x="8153678" y="3939342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9756846" y="323219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promotor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115731" y="2745926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2015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99973"/>
              </p:ext>
            </p:extLst>
          </p:nvPr>
        </p:nvGraphicFramePr>
        <p:xfrm>
          <a:off x="9920217" y="3946422"/>
          <a:ext cx="1529394" cy="15849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5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Saberes SAC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313799" y="3743197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4167686" y="3774324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6073235" y="3776445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derecha 33"/>
          <p:cNvSpPr/>
          <p:nvPr/>
        </p:nvSpPr>
        <p:spPr>
          <a:xfrm>
            <a:off x="7860862" y="3781068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derecha 34"/>
          <p:cNvSpPr/>
          <p:nvPr/>
        </p:nvSpPr>
        <p:spPr>
          <a:xfrm>
            <a:off x="9647846" y="3787812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19231" y="629290"/>
            <a:ext cx="117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Principio fundamental del - RIE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5606" y="6131127"/>
            <a:ext cx="920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El único elemento invariable es su </a:t>
            </a:r>
            <a:r>
              <a:rPr lang="es-PE" sz="2000" b="1" dirty="0">
                <a:solidFill>
                  <a:srgbClr val="0C53A7"/>
                </a:solidFill>
              </a:rPr>
              <a:t>N° de Resolución de Autorización </a:t>
            </a:r>
            <a:r>
              <a:rPr lang="es-PE" sz="2000" dirty="0"/>
              <a:t>o una equivalencia como un código de registro (Código de IE).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5966635" y="3664591"/>
            <a:ext cx="6012668" cy="3169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Picture 8" descr="Institución Educativa Estrella de Belén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r="61402"/>
          <a:stretch/>
        </p:blipFill>
        <p:spPr bwMode="auto">
          <a:xfrm>
            <a:off x="7353716" y="1685243"/>
            <a:ext cx="475071" cy="5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4"/>
          <p:cNvSpPr/>
          <p:nvPr/>
        </p:nvSpPr>
        <p:spPr>
          <a:xfrm>
            <a:off x="7329936" y="2443529"/>
            <a:ext cx="1527539" cy="271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Inicial-Primaria</a:t>
            </a:r>
          </a:p>
        </p:txBody>
      </p:sp>
      <p:sp>
        <p:nvSpPr>
          <p:cNvPr id="7" name="Rectángulo 5"/>
          <p:cNvSpPr/>
          <p:nvPr/>
        </p:nvSpPr>
        <p:spPr>
          <a:xfrm>
            <a:off x="9222661" y="2443529"/>
            <a:ext cx="13327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Sede secundaria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779419" y="2977116"/>
            <a:ext cx="121563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8093705" y="2978799"/>
            <a:ext cx="11745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10" name="CuadroTexto 8"/>
          <p:cNvSpPr txBox="1"/>
          <p:nvPr/>
        </p:nvSpPr>
        <p:spPr>
          <a:xfrm>
            <a:off x="9601973" y="2978799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cxnSp>
        <p:nvCxnSpPr>
          <p:cNvPr id="11" name="Conector recto 10"/>
          <p:cNvCxnSpPr>
            <a:stCxn id="6" idx="2"/>
            <a:endCxn id="9" idx="0"/>
          </p:cNvCxnSpPr>
          <p:nvPr/>
        </p:nvCxnSpPr>
        <p:spPr>
          <a:xfrm>
            <a:off x="8093706" y="2715052"/>
            <a:ext cx="587259" cy="26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2"/>
          <p:cNvCxnSpPr>
            <a:stCxn id="7" idx="2"/>
            <a:endCxn id="10" idx="0"/>
          </p:cNvCxnSpPr>
          <p:nvPr/>
        </p:nvCxnSpPr>
        <p:spPr>
          <a:xfrm>
            <a:off x="9889039" y="2705139"/>
            <a:ext cx="442416" cy="273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4"/>
          <p:cNvCxnSpPr>
            <a:stCxn id="6" idx="2"/>
            <a:endCxn id="8" idx="0"/>
          </p:cNvCxnSpPr>
          <p:nvPr/>
        </p:nvCxnSpPr>
        <p:spPr>
          <a:xfrm flipH="1">
            <a:off x="7387239" y="2715052"/>
            <a:ext cx="706467" cy="262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21"/>
          <p:cNvCxnSpPr>
            <a:stCxn id="27" idx="2"/>
            <a:endCxn id="6" idx="0"/>
          </p:cNvCxnSpPr>
          <p:nvPr/>
        </p:nvCxnSpPr>
        <p:spPr>
          <a:xfrm flipH="1">
            <a:off x="8093706" y="2155271"/>
            <a:ext cx="1017962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23"/>
          <p:cNvCxnSpPr>
            <a:stCxn id="27" idx="2"/>
            <a:endCxn id="7" idx="0"/>
          </p:cNvCxnSpPr>
          <p:nvPr/>
        </p:nvCxnSpPr>
        <p:spPr>
          <a:xfrm>
            <a:off x="9111668" y="2155271"/>
            <a:ext cx="777371" cy="28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955884" y="1770550"/>
            <a:ext cx="2311568" cy="384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100" dirty="0"/>
              <a:t>IEP ESTRELLA DE BELEN</a:t>
            </a:r>
          </a:p>
          <a:p>
            <a:r>
              <a:rPr lang="es-PE" sz="800" dirty="0"/>
              <a:t>http://www.colegioestrelladebelen.com/servicios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9885777" y="2181919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(Principal)</a:t>
            </a:r>
            <a:endParaRPr lang="es-PE" sz="1100" dirty="0"/>
          </a:p>
        </p:txBody>
      </p:sp>
      <p:graphicFrame>
        <p:nvGraphicFramePr>
          <p:cNvPr id="53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83143"/>
              </p:ext>
            </p:extLst>
          </p:nvPr>
        </p:nvGraphicFramePr>
        <p:xfrm>
          <a:off x="6064364" y="5363968"/>
          <a:ext cx="5646607" cy="1347454"/>
        </p:xfrm>
        <a:graphic>
          <a:graphicData uri="http://schemas.openxmlformats.org/drawingml/2006/table">
            <a:tbl>
              <a:tblPr/>
              <a:tblGrid>
                <a:gridCol w="196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3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7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8887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  <a:b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</a:t>
                      </a:r>
                    </a:p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EBR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Loc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Teléfono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modular de servicio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/>
                        <a:t>745514</a:t>
                      </a:r>
                      <a:endParaRPr lang="es-PE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0" dirty="0"/>
                        <a:t>Sede secundaria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Machu Picchu 859,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dirty="0"/>
                        <a:t>1576420</a:t>
                      </a:r>
                      <a:r>
                        <a:rPr lang="es-PE" sz="10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dirty="0"/>
                        <a:t>737118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Sede Inicial-Primaria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dirty="0"/>
                        <a:t>Avenida </a:t>
                      </a:r>
                      <a:r>
                        <a:rPr lang="es-PE" sz="1100" b="0" dirty="0" err="1"/>
                        <a:t>Pachacútec</a:t>
                      </a:r>
                      <a:r>
                        <a:rPr lang="es-PE" sz="1100" b="0" dirty="0"/>
                        <a:t> 1787, La Victoria, Chiclayo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217111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1309814 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5" name="Tab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48529"/>
              </p:ext>
            </p:extLst>
          </p:nvPr>
        </p:nvGraphicFramePr>
        <p:xfrm>
          <a:off x="6064364" y="3931264"/>
          <a:ext cx="5626907" cy="1234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Código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IE050079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Teléfono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436180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Nombre IE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</a:t>
                      </a:r>
                      <a:r>
                        <a:rPr lang="es-MX" sz="1000" baseline="0" dirty="0"/>
                        <a:t> de Belén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Director General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Dora </a:t>
                      </a:r>
                      <a:r>
                        <a:rPr lang="es-MX" sz="1000" dirty="0" err="1"/>
                        <a:t>Patazca</a:t>
                      </a:r>
                      <a:r>
                        <a:rPr lang="es-MX" sz="1000" dirty="0"/>
                        <a:t> </a:t>
                      </a:r>
                      <a:r>
                        <a:rPr lang="es-MX" sz="1000" dirty="0" err="1"/>
                        <a:t>Capuñay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Gestión</a:t>
                      </a:r>
                      <a:r>
                        <a:rPr lang="es-MX" sz="1000" baseline="0" dirty="0"/>
                        <a:t> 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Privado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DNI Director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16557806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354">
                <a:tc>
                  <a:txBody>
                    <a:bodyPr/>
                    <a:lstStyle/>
                    <a:p>
                      <a:r>
                        <a:rPr lang="es-MX" sz="1000" dirty="0"/>
                        <a:t>Dirección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0" dirty="0"/>
                        <a:t>Machu Picchu 859, La Victoria, Chiclayo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Razón</a:t>
                      </a:r>
                      <a:r>
                        <a:rPr lang="es-MX" sz="1000" b="0" baseline="0" dirty="0"/>
                        <a:t> Social</a:t>
                      </a:r>
                      <a:endParaRPr lang="es-PE" sz="1000" b="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/>
                        <a:t>IEP Estrella de Belén SAC</a:t>
                      </a:r>
                      <a:endParaRPr lang="es-PE" sz="10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r>
                        <a:rPr lang="es-MX" sz="1000" dirty="0"/>
                        <a:t>Correo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estrellab_859@hotmail</a:t>
                      </a:r>
                      <a:endParaRPr lang="es-PE" sz="10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RUC</a:t>
                      </a:r>
                      <a:endParaRPr lang="es-PE" sz="1000" dirty="0"/>
                    </a:p>
                  </a:txBody>
                  <a:tcPr marT="18000" marB="1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20561380725</a:t>
                      </a:r>
                      <a:endParaRPr lang="es-P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6" name="CuadroTexto 55"/>
          <p:cNvSpPr txBox="1"/>
          <p:nvPr/>
        </p:nvSpPr>
        <p:spPr>
          <a:xfrm>
            <a:off x="6044664" y="3669349"/>
            <a:ext cx="2062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Datos de Institución Educativa</a:t>
            </a:r>
            <a:endParaRPr lang="es-PE" sz="12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5966635" y="5130717"/>
            <a:ext cx="228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Matriz Establecimiento - Servicios</a:t>
            </a:r>
            <a:endParaRPr lang="es-PE" sz="1200" dirty="0"/>
          </a:p>
        </p:txBody>
      </p:sp>
      <p:sp>
        <p:nvSpPr>
          <p:cNvPr id="62" name="CuadroTexto 6"/>
          <p:cNvSpPr txBox="1"/>
          <p:nvPr/>
        </p:nvSpPr>
        <p:spPr>
          <a:xfrm>
            <a:off x="1572425" y="3469605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Inicial</a:t>
            </a:r>
          </a:p>
        </p:txBody>
      </p:sp>
      <p:sp>
        <p:nvSpPr>
          <p:cNvPr id="63" name="CuadroTexto 7"/>
          <p:cNvSpPr txBox="1"/>
          <p:nvPr/>
        </p:nvSpPr>
        <p:spPr>
          <a:xfrm>
            <a:off x="1572425" y="3855213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Primaria</a:t>
            </a:r>
          </a:p>
        </p:txBody>
      </p:sp>
      <p:sp>
        <p:nvSpPr>
          <p:cNvPr id="64" name="CuadroTexto 8"/>
          <p:cNvSpPr txBox="1"/>
          <p:nvPr/>
        </p:nvSpPr>
        <p:spPr>
          <a:xfrm>
            <a:off x="1572425" y="4243997"/>
            <a:ext cx="145896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EBR: Secundaria</a:t>
            </a:r>
          </a:p>
        </p:txBody>
      </p:sp>
      <p:sp>
        <p:nvSpPr>
          <p:cNvPr id="65" name="Flecha derecha 64"/>
          <p:cNvSpPr/>
          <p:nvPr/>
        </p:nvSpPr>
        <p:spPr>
          <a:xfrm>
            <a:off x="5029973" y="2847947"/>
            <a:ext cx="785760" cy="65812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CuadroTexto 6"/>
          <p:cNvSpPr txBox="1"/>
          <p:nvPr/>
        </p:nvSpPr>
        <p:spPr>
          <a:xfrm>
            <a:off x="3285582" y="3469605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8" name="CuadroTexto 6"/>
          <p:cNvSpPr txBox="1"/>
          <p:nvPr/>
        </p:nvSpPr>
        <p:spPr>
          <a:xfrm>
            <a:off x="3283847" y="3855213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sp>
        <p:nvSpPr>
          <p:cNvPr id="69" name="CuadroTexto 6"/>
          <p:cNvSpPr txBox="1"/>
          <p:nvPr/>
        </p:nvSpPr>
        <p:spPr>
          <a:xfrm>
            <a:off x="3297247" y="4243997"/>
            <a:ext cx="4759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Local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3031389" y="3600410"/>
            <a:ext cx="254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>
            <a:stCxn id="63" idx="3"/>
            <a:endCxn id="68" idx="1"/>
          </p:cNvCxnSpPr>
          <p:nvPr/>
        </p:nvCxnSpPr>
        <p:spPr>
          <a:xfrm>
            <a:off x="3031389" y="3986018"/>
            <a:ext cx="252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3031389" y="4374802"/>
            <a:ext cx="2658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2099"/>
              </p:ext>
            </p:extLst>
          </p:nvPr>
        </p:nvGraphicFramePr>
        <p:xfrm>
          <a:off x="477000" y="4641029"/>
          <a:ext cx="4679567" cy="1844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9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7283"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Código modular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>
                          <a:effectLst/>
                        </a:rPr>
                        <a:t>Código de local</a:t>
                      </a:r>
                      <a:endParaRPr lang="es-PE" sz="1100" b="1" i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Nombre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Nivel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Gestión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100" dirty="0">
                          <a:effectLst/>
                        </a:rPr>
                        <a:t>Dirección</a:t>
                      </a:r>
                      <a:endParaRPr lang="es-PE" sz="1100" b="1" i="0" dirty="0">
                        <a:effectLst/>
                      </a:endParaRPr>
                    </a:p>
                  </a:txBody>
                  <a:tcPr marL="7200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r>
                        <a:rPr lang="es-PE" sz="1100" u="sng" dirty="0">
                          <a:effectLst/>
                          <a:hlinkClick r:id="rId3"/>
                        </a:rPr>
                        <a:t>1576420</a:t>
                      </a:r>
                      <a:endParaRPr lang="es-PE" sz="1100" dirty="0">
                        <a:effectLst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745514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Secundaria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PE" sz="1100" dirty="0">
                          <a:effectLst/>
                        </a:rPr>
                        <a:t>Privada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Av.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baseline="0" dirty="0" err="1">
                          <a:effectLst/>
                        </a:rPr>
                        <a:t>MachuPichu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859,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1309814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Primaria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1309806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737118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Estrella de Belén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</a:t>
                      </a:r>
                      <a:endParaRPr lang="es-P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Av.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Pachacutec</a:t>
                      </a:r>
                      <a:r>
                        <a:rPr lang="es-PE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</a:t>
                      </a:r>
                      <a:r>
                        <a:rPr lang="es-PE" sz="1100" dirty="0">
                          <a:effectLst/>
                        </a:rPr>
                        <a:t>, Lambayeque,</a:t>
                      </a:r>
                      <a:r>
                        <a:rPr lang="es-PE" sz="1100" baseline="0" dirty="0">
                          <a:effectLst/>
                        </a:rPr>
                        <a:t> </a:t>
                      </a:r>
                      <a:r>
                        <a:rPr lang="es-PE" sz="1100" dirty="0">
                          <a:effectLst/>
                        </a:rPr>
                        <a:t>Chiclayo, La Victoria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42745" y="2683917"/>
            <a:ext cx="315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servicios independientes</a:t>
            </a:r>
          </a:p>
          <a:p>
            <a:pPr algn="ctr"/>
            <a:r>
              <a:rPr lang="es-MX" b="1" dirty="0"/>
              <a:t>(Forma de Padrón Actual)</a:t>
            </a:r>
            <a:endParaRPr lang="es-PE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485480" y="106930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Como institución Educativa</a:t>
            </a:r>
          </a:p>
          <a:p>
            <a:pPr algn="ctr"/>
            <a:r>
              <a:rPr lang="es-MX" b="1" dirty="0"/>
              <a:t>(Forma de Organización del RIE)</a:t>
            </a:r>
            <a:endParaRPr lang="es-PE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938750" y="3300017"/>
            <a:ext cx="383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Ficha de Datos de Institución Educativa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351713" y="1421726"/>
            <a:ext cx="4921161" cy="1200329"/>
          </a:xfrm>
          <a:prstGeom prst="rect">
            <a:avLst/>
          </a:prstGeom>
          <a:ln w="57150"/>
          <a:effectLst>
            <a:outerShdw blurRad="127000" dist="1270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/>
              <a:t>Debemos pasar de un </a:t>
            </a:r>
            <a:r>
              <a:rPr lang="es-MX" sz="2400" b="1" dirty="0"/>
              <a:t>Padrón de servicios educativos</a:t>
            </a:r>
            <a:r>
              <a:rPr lang="es-MX" sz="2400" dirty="0"/>
              <a:t> a un </a:t>
            </a:r>
            <a:r>
              <a:rPr lang="es-MX" sz="2400" b="1" dirty="0"/>
              <a:t>Registro de Instituciones Educativas</a:t>
            </a:r>
            <a:r>
              <a:rPr lang="es-MX" sz="2400" dirty="0"/>
              <a:t>.</a:t>
            </a:r>
            <a:endParaRPr lang="es-PE" sz="240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165286" y="243054"/>
            <a:ext cx="917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Proceso de </a:t>
            </a:r>
            <a:r>
              <a:rPr lang="es-MX" sz="4000" b="1" dirty="0" smtClean="0">
                <a:solidFill>
                  <a:srgbClr val="0C53A7"/>
                </a:solidFill>
              </a:rPr>
              <a:t>Implementación </a:t>
            </a:r>
          </a:p>
        </p:txBody>
      </p:sp>
    </p:spTree>
    <p:extLst>
      <p:ext uri="{BB962C8B-B14F-4D97-AF65-F5344CB8AC3E}">
        <p14:creationId xmlns:p14="http://schemas.microsoft.com/office/powerpoint/2010/main" val="43043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723554" y="2948561"/>
            <a:ext cx="5248587" cy="3657687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b="1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095412" y="2948561"/>
            <a:ext cx="5248587" cy="3657687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819" y="2493830"/>
            <a:ext cx="10528605" cy="388073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Criterios de Agrupación </a:t>
            </a:r>
            <a:endParaRPr lang="es-PE" sz="2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70421" y="2860891"/>
            <a:ext cx="5157787" cy="823912"/>
          </a:xfrm>
        </p:spPr>
        <p:txBody>
          <a:bodyPr>
            <a:normAutofit/>
          </a:bodyPr>
          <a:lstStyle/>
          <a:p>
            <a:r>
              <a:rPr lang="es-MX" sz="1900" dirty="0"/>
              <a:t>Agrupación de IIEE Privados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Condiciones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70421" y="3655993"/>
            <a:ext cx="5157787" cy="27815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Empleo del mismo nombre o marca (restricción:  Franquicias)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Comparten una misma infraestructura (local) (restricción: alquiler mutuo)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Tienen un mismo director (restricciones: hay directores que atienden varias instituciones)</a:t>
            </a:r>
            <a:endParaRPr lang="es-MX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Tienen el mismo promotor (restricciones: promotores que tienen varias instituciones)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b="1" dirty="0"/>
              <a:t>Restricciones: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pueden brindar Educación Básica y Superior al mismo tiempo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pueden brindar el mismo tipo servicio (ejemplo nivel) con dos o más Códigos Modulares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dirty="0"/>
              <a:t>No puede abarcar dos UGEL en el caso de EB.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46080" y="2860891"/>
            <a:ext cx="5183188" cy="823912"/>
          </a:xfrm>
        </p:spPr>
        <p:txBody>
          <a:bodyPr>
            <a:normAutofit/>
          </a:bodyPr>
          <a:lstStyle/>
          <a:p>
            <a:r>
              <a:rPr lang="es-MX" sz="1900" dirty="0"/>
              <a:t>Agrupación de IIEE Públicas</a:t>
            </a:r>
          </a:p>
          <a:p>
            <a:r>
              <a:rPr lang="es-MX" sz="1600" dirty="0"/>
              <a:t>Condiciones</a:t>
            </a:r>
            <a:endParaRPr lang="es-PE" sz="1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02833" y="3655993"/>
            <a:ext cx="5183188" cy="25232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Empleo del mismo nombre (algunas veces nombres combinados)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Comparten una misma infraestructura (local) (restricción: alquiler mutuo)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Tienen un mismo director (no siempre)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300" b="1" dirty="0"/>
              <a:t>Restricciones: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pueden brindar Educación Básica y Superior al mismo tiempo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pueden brindar el mismo tipo servicio (ejemplo nivel) con dos o más Códigos Modulares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300" dirty="0"/>
              <a:t>No puede abarcar dos UGEL en el caso de EB.</a:t>
            </a:r>
            <a:endParaRPr lang="es-PE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51998" y="1342510"/>
            <a:ext cx="1142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cs typeface="Arial" panose="020B0604020202020204" pitchFamily="34" charset="0"/>
              </a:rPr>
              <a:t>Pre-identificación de las IIEE mediante análisis de resultados de la Cedula ID</a:t>
            </a:r>
            <a:endParaRPr lang="es-PE" sz="28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4009" y="1889598"/>
            <a:ext cx="1165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En base a los resultados del análisis de la información obtenida en las Cédulas ID 2015, 2016 y 2017 y aplicando criterios de agrupación, la Unidad de Estadística realiza una pre-identificación de IIEE.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398099" y="6230908"/>
            <a:ext cx="241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/>
              <a:t>Nota:</a:t>
            </a:r>
            <a:r>
              <a:rPr lang="es-MX" sz="1400" dirty="0"/>
              <a:t>  Existen casos especiales</a:t>
            </a:r>
            <a:endParaRPr lang="es-PE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39788" y="727691"/>
            <a:ext cx="995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0C53A7"/>
                </a:solidFill>
              </a:rPr>
              <a:t>Listado de identificación preliminar de IIEE</a:t>
            </a:r>
          </a:p>
        </p:txBody>
      </p:sp>
    </p:spTree>
    <p:extLst>
      <p:ext uri="{BB962C8B-B14F-4D97-AF65-F5344CB8AC3E}">
        <p14:creationId xmlns:p14="http://schemas.microsoft.com/office/powerpoint/2010/main" val="150984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20684" y="838537"/>
            <a:ext cx="879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Estrategia de implementación del RIE (1)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90916" y="1855711"/>
            <a:ext cx="9211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1. Instituciones educativas previamente creadas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Conformación del Equipo de implementación del RIE en cada UGEL y DRE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del Plan de Implementación por UGEL y DRE</a:t>
            </a:r>
          </a:p>
          <a:p>
            <a:pPr lvl="2" algn="just"/>
            <a:r>
              <a:rPr lang="es-PE" sz="2000" dirty="0">
                <a:cs typeface="Arial" panose="020B0604020202020204" pitchFamily="34" charset="0"/>
              </a:rPr>
              <a:t>a) Revisión de las pre-listas enviados por la Unidad de Estadística (trabajo en gabinete).</a:t>
            </a:r>
          </a:p>
          <a:p>
            <a:pPr lvl="2" algn="just"/>
            <a:r>
              <a:rPr lang="es-PE" sz="2000" dirty="0">
                <a:cs typeface="Arial" panose="020B0604020202020204" pitchFamily="34" charset="0"/>
              </a:rPr>
              <a:t>b) Listados diferenciados de IIEE (IIEE identificadas plenamente e IIEE que requieren mayor revisión).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Elaboración de informes de identificación de IIEE dirigidos a sus DRE/GRE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Oficio del Titular de la DRE/GRE a la UE con los listados de IIEE por UGEL 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Calificación registral e inscripción en el aplicativo RIE.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90916" y="5064936"/>
            <a:ext cx="880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2000" b="1" dirty="0">
                <a:cs typeface="Arial" panose="020B0604020202020204" pitchFamily="34" charset="0"/>
              </a:rPr>
              <a:t>2. Instituciones educativas nuevas</a:t>
            </a:r>
            <a:endParaRPr lang="es-PE" sz="20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Calificación registral e inscripción en el aplicativo RIE</a:t>
            </a:r>
          </a:p>
        </p:txBody>
      </p:sp>
      <p:sp>
        <p:nvSpPr>
          <p:cNvPr id="9" name="Flecha derecha 8"/>
          <p:cNvSpPr/>
          <p:nvPr/>
        </p:nvSpPr>
        <p:spPr>
          <a:xfrm rot="5400000">
            <a:off x="8018520" y="2621919"/>
            <a:ext cx="5962555" cy="23844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/>
              <a:t>Acompañamiento, monitoreo, supervisión y evaluación del proceso de implementación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10491" y="2197212"/>
            <a:ext cx="9083040" cy="18549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1972</Words>
  <Application>Microsoft Office PowerPoint</Application>
  <PresentationFormat>Panorámica</PresentationFormat>
  <Paragraphs>369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Agrupación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LUIS FERNANDO DIAZ MONTES</cp:lastModifiedBy>
  <cp:revision>630</cp:revision>
  <cp:lastPrinted>2017-10-23T18:26:39Z</cp:lastPrinted>
  <dcterms:created xsi:type="dcterms:W3CDTF">2016-01-06T15:33:33Z</dcterms:created>
  <dcterms:modified xsi:type="dcterms:W3CDTF">2017-11-30T18:55:52Z</dcterms:modified>
</cp:coreProperties>
</file>